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8" r:id="rId2"/>
    <p:sldId id="332" r:id="rId3"/>
    <p:sldId id="367" r:id="rId4"/>
    <p:sldId id="372" r:id="rId5"/>
    <p:sldId id="365" r:id="rId6"/>
    <p:sldId id="368" r:id="rId7"/>
    <p:sldId id="373" r:id="rId8"/>
    <p:sldId id="370" r:id="rId9"/>
    <p:sldId id="375" r:id="rId10"/>
    <p:sldId id="374" r:id="rId11"/>
    <p:sldId id="338" r:id="rId12"/>
    <p:sldId id="376" r:id="rId13"/>
    <p:sldId id="378" r:id="rId14"/>
    <p:sldId id="382" r:id="rId15"/>
    <p:sldId id="383" r:id="rId16"/>
    <p:sldId id="342" r:id="rId17"/>
    <p:sldId id="379" r:id="rId18"/>
    <p:sldId id="380" r:id="rId19"/>
    <p:sldId id="345" r:id="rId20"/>
    <p:sldId id="344" r:id="rId21"/>
    <p:sldId id="348" r:id="rId22"/>
    <p:sldId id="381" r:id="rId23"/>
    <p:sldId id="391" r:id="rId24"/>
    <p:sldId id="392" r:id="rId25"/>
    <p:sldId id="350" r:id="rId26"/>
    <p:sldId id="351" r:id="rId27"/>
    <p:sldId id="354" r:id="rId28"/>
    <p:sldId id="357" r:id="rId29"/>
    <p:sldId id="393" r:id="rId30"/>
    <p:sldId id="3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CCFF"/>
    <a:srgbClr val="0000FF"/>
    <a:srgbClr val="99FF33"/>
    <a:srgbClr val="FF5050"/>
    <a:srgbClr val="FF9900"/>
    <a:srgbClr val="6699FF"/>
    <a:srgbClr val="CC6600"/>
    <a:srgbClr val="FF66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475F7-680A-47AB-9504-F828D1B6D000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892B7-7E62-4F2D-866E-5BFA12C93B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59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92B7-7E62-4F2D-866E-5BFA12C93BE8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92B7-7E62-4F2D-866E-5BFA12C93BE8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saglikkutuphanesi.com/images/icerik_img/allerjik_rinit__saman_nezlesi__b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5536" y="1124744"/>
            <a:ext cx="8424936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75000"/>
              </a:spcBef>
            </a:pPr>
            <a:r>
              <a:rPr lang="tr-TR" sz="4000" b="1" dirty="0" smtClean="0">
                <a:solidFill>
                  <a:srgbClr val="0000FF"/>
                </a:solidFill>
                <a:latin typeface="Comic Sans MS" pitchFamily="66" charset="0"/>
              </a:rPr>
              <a:t>Çocuklarda Alerjik Hastalıklar ve </a:t>
            </a:r>
          </a:p>
          <a:p>
            <a:pPr algn="ctr">
              <a:spcBef>
                <a:spcPct val="75000"/>
              </a:spcBef>
            </a:pPr>
            <a:r>
              <a:rPr lang="tr-TR" sz="4000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sz="4000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sz="4000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endParaRPr lang="tr-TR" sz="4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23528" y="332656"/>
            <a:ext cx="539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Monotype Corsiva" pitchFamily="66" charset="0"/>
              </a:rPr>
              <a:t>Çocuklarda uyku-</a:t>
            </a:r>
            <a:r>
              <a:rPr lang="tr-TR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apne</a:t>
            </a:r>
            <a:endParaRPr lang="tr-TR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67544" y="4141529"/>
            <a:ext cx="44644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Doç. Dr. Ayhan SÖĞÜT</a:t>
            </a:r>
          </a:p>
          <a:p>
            <a:pPr>
              <a:lnSpc>
                <a:spcPct val="150000"/>
              </a:lnSpc>
            </a:pPr>
            <a:r>
              <a:rPr lang="tr-TR" b="1" dirty="0" err="1" smtClean="0">
                <a:latin typeface="Comic Sans MS" pitchFamily="66" charset="0"/>
              </a:rPr>
              <a:t>sogut</a:t>
            </a:r>
            <a:r>
              <a:rPr lang="en-US" b="1" dirty="0" err="1" smtClean="0">
                <a:latin typeface="Comic Sans MS" pitchFamily="66" charset="0"/>
              </a:rPr>
              <a:t>ayhan</a:t>
            </a:r>
            <a:r>
              <a:rPr lang="tr-TR" b="1" dirty="0" smtClean="0">
                <a:latin typeface="Comic Sans MS" pitchFamily="66" charset="0"/>
              </a:rPr>
              <a:t>29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@</a:t>
            </a:r>
            <a:r>
              <a:rPr lang="en-US" b="1" dirty="0" err="1" smtClean="0">
                <a:latin typeface="Comic Sans MS" pitchFamily="66" charset="0"/>
              </a:rPr>
              <a:t>hotmail</a:t>
            </a:r>
            <a:r>
              <a:rPr lang="tr-TR" b="1" dirty="0" smtClean="0">
                <a:latin typeface="Comic Sans MS" pitchFamily="66" charset="0"/>
              </a:rPr>
              <a:t>.com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39552" y="5480182"/>
            <a:ext cx="7560840" cy="7571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tr-TR" sz="1600" b="1" dirty="0" smtClean="0">
                <a:solidFill>
                  <a:srgbClr val="FF9900"/>
                </a:solidFill>
                <a:latin typeface="Comic Sans MS" pitchFamily="66" charset="0"/>
              </a:rPr>
              <a:t>Erzurum Bölge Eğitim ve Araştırma Hastanesi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tr-TR" sz="1600" b="1" dirty="0" smtClean="0">
                <a:solidFill>
                  <a:srgbClr val="FF9900"/>
                </a:solidFill>
                <a:latin typeface="Comic Sans MS" pitchFamily="66" charset="0"/>
              </a:rPr>
              <a:t>Çocuk Alerji Kliniği</a:t>
            </a:r>
            <a:endParaRPr lang="tr-TR" dirty="0"/>
          </a:p>
        </p:txBody>
      </p:sp>
      <p:pic>
        <p:nvPicPr>
          <p:cNvPr id="5122" name="Picture 2" descr="C:\Users\ASUS\Desktop\KOUNUŞMAKONUŞMALARIM-MAKALELERİM\OSAS and ALLERGİC DİSEASE\Child-sno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2480" y="3068960"/>
            <a:ext cx="3017912" cy="2308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6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619672" y="724634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 smtClean="0">
                <a:solidFill>
                  <a:srgbClr val="FF3300"/>
                </a:solidFill>
                <a:latin typeface="Comic Sans MS" pitchFamily="66" charset="0"/>
              </a:rPr>
              <a:t>Alerjik </a:t>
            </a:r>
            <a:r>
              <a:rPr lang="tr-TR" sz="2000" dirty="0" err="1" smtClean="0">
                <a:solidFill>
                  <a:srgbClr val="FF3300"/>
                </a:solidFill>
                <a:latin typeface="Comic Sans MS" pitchFamily="66" charset="0"/>
              </a:rPr>
              <a:t>Rinit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292254" y="799877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 smtClean="0">
                <a:solidFill>
                  <a:srgbClr val="FF3300"/>
                </a:solidFill>
                <a:latin typeface="Comic Sans MS" pitchFamily="66" charset="0"/>
              </a:rPr>
              <a:t>Uyku</a:t>
            </a:r>
            <a:endParaRPr lang="tr-TR" sz="20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708648" y="5961474"/>
            <a:ext cx="1655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  Uyku Bozukluğu</a:t>
            </a:r>
            <a:endParaRPr lang="tr-T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4282380" y="1126704"/>
            <a:ext cx="1588" cy="430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214313" y="1628800"/>
            <a:ext cx="8643937" cy="384175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900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Kompleks </a:t>
            </a:r>
            <a:r>
              <a:rPr lang="tr-TR" sz="1900" dirty="0">
                <a:solidFill>
                  <a:srgbClr val="FFFF00"/>
                </a:solidFill>
                <a:latin typeface="Comic Sans MS" pitchFamily="66" charset="0"/>
              </a:rPr>
              <a:t>/ </a:t>
            </a:r>
            <a:r>
              <a:rPr lang="tr-TR" sz="1900" dirty="0" err="1" smtClean="0">
                <a:solidFill>
                  <a:srgbClr val="FFFF00"/>
                </a:solidFill>
                <a:latin typeface="Comic Sans MS" pitchFamily="66" charset="0"/>
              </a:rPr>
              <a:t>Multifaktöryel</a:t>
            </a:r>
            <a:r>
              <a:rPr lang="tr-TR" sz="19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tr-TR" sz="19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>
            <a:off x="4282380" y="2204864"/>
            <a:ext cx="1588" cy="4320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3323" name="Text Box 20"/>
          <p:cNvSpPr txBox="1">
            <a:spLocks noChangeArrowheads="1"/>
          </p:cNvSpPr>
          <p:nvPr/>
        </p:nvSpPr>
        <p:spPr bwMode="auto">
          <a:xfrm>
            <a:off x="2339752" y="2780928"/>
            <a:ext cx="3998913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smtClean="0">
                <a:latin typeface="Comic Sans MS" pitchFamily="66" charset="0"/>
              </a:rPr>
              <a:t>Üst havayolu rezistansı</a:t>
            </a:r>
            <a:endParaRPr lang="tr-TR" sz="1600" b="1" dirty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smtClean="0">
                <a:solidFill>
                  <a:schemeClr val="accent2"/>
                </a:solidFill>
                <a:latin typeface="Comic Sans MS" pitchFamily="66" charset="0"/>
              </a:rPr>
              <a:t>Solunum eforunun artışı</a:t>
            </a:r>
            <a:endParaRPr lang="tr-TR" sz="16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sz="1600" b="1" dirty="0" smtClean="0">
                <a:solidFill>
                  <a:srgbClr val="0000FF"/>
                </a:solidFill>
                <a:latin typeface="Comic Sans MS" pitchFamily="66" charset="0"/>
              </a:rPr>
              <a:t> solunum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smtClean="0">
                <a:solidFill>
                  <a:srgbClr val="7030A0"/>
                </a:solidFill>
                <a:latin typeface="Comic Sans MS" pitchFamily="66" charset="0"/>
              </a:rPr>
              <a:t>Alerji ilaçları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err="1" smtClean="0">
                <a:solidFill>
                  <a:srgbClr val="339933"/>
                </a:solidFill>
                <a:latin typeface="Comic Sans MS" pitchFamily="66" charset="0"/>
              </a:rPr>
              <a:t>Anksiete</a:t>
            </a:r>
            <a:r>
              <a:rPr lang="tr-TR" sz="1600" b="1" dirty="0" smtClean="0">
                <a:solidFill>
                  <a:srgbClr val="339933"/>
                </a:solidFill>
                <a:latin typeface="Comic Sans MS" pitchFamily="66" charset="0"/>
              </a:rPr>
              <a:t>, depresyon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Biyokimyasal ve </a:t>
            </a:r>
            <a:r>
              <a:rPr lang="tr-TR" sz="16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hormonal</a:t>
            </a:r>
            <a:r>
              <a:rPr lang="tr-TR" sz="1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etki</a:t>
            </a:r>
            <a:endParaRPr lang="tr-TR" sz="1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23528" y="179348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Uyku Bozukluğu: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Fizyopatoloji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8" name="17 Düz Ok Bağlayıcısı"/>
          <p:cNvCxnSpPr/>
          <p:nvPr/>
        </p:nvCxnSpPr>
        <p:spPr>
          <a:xfrm>
            <a:off x="3563888" y="980728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283968" y="5445224"/>
            <a:ext cx="0" cy="4320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22" name="Picture 5" descr="http://todaysfacilitymanager.com/facilityblog/wp-content/uploads/allergic-rhinitis-c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5802" y="2780928"/>
            <a:ext cx="216266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Uyku Bozukluğu: </a:t>
            </a:r>
            <a:r>
              <a:rPr lang="tr-TR" b="1" dirty="0" smtClean="0">
                <a:solidFill>
                  <a:srgbClr val="7030A0"/>
                </a:solidFill>
                <a:latin typeface="Comic Sans MS" pitchFamily="66" charset="0"/>
              </a:rPr>
              <a:t>Burun Tıkanıklığı ??? </a:t>
            </a:r>
            <a:endParaRPr lang="tr-T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Metin kutusu 10"/>
          <p:cNvSpPr txBox="1"/>
          <p:nvPr/>
        </p:nvSpPr>
        <p:spPr>
          <a:xfrm>
            <a:off x="287524" y="636158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TJ,  et al.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 J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Otolaryngol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2008;29:209–17.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251520" y="2139821"/>
            <a:ext cx="4464496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20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C0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Nazal </a:t>
            </a:r>
            <a:r>
              <a:rPr lang="tr-TR" sz="1600" b="1" dirty="0" err="1" smtClean="0">
                <a:solidFill>
                  <a:srgbClr val="C0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konjesyon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, Alerjik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Rinitli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hastalardaki en ciddi semptomdur !!!</a:t>
            </a:r>
          </a:p>
          <a:p>
            <a:pPr marL="265113" indent="-265113">
              <a:lnSpc>
                <a:spcPct val="20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Alerjik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Rinitli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ile uykuda solunum bozuklukları arasındaki ilişkinin temelini nazal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konjesyon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olusturur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!!! </a:t>
            </a:r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052736"/>
            <a:ext cx="3816424" cy="4857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214313" y="980728"/>
            <a:ext cx="8643937" cy="384175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9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</a:t>
            </a:r>
            <a:r>
              <a:rPr lang="tr-TR" sz="1900" b="1" dirty="0" smtClean="0">
                <a:solidFill>
                  <a:srgbClr val="FFC000"/>
                </a:solidFill>
                <a:latin typeface="Comic Sans MS" pitchFamily="66" charset="0"/>
              </a:rPr>
              <a:t>Burun Tıkanıklığı</a:t>
            </a:r>
            <a:endParaRPr lang="tr-TR" sz="19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3323" name="Text Box 20"/>
          <p:cNvSpPr txBox="1">
            <a:spLocks noChangeArrowheads="1"/>
          </p:cNvSpPr>
          <p:nvPr/>
        </p:nvSpPr>
        <p:spPr bwMode="auto">
          <a:xfrm>
            <a:off x="251520" y="1772816"/>
            <a:ext cx="3998913" cy="35886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80000"/>
              </a:spcBef>
            </a:pPr>
            <a:r>
              <a:rPr lang="tr-TR" sz="1600" b="1" dirty="0" smtClean="0">
                <a:latin typeface="Comic Sans MS" pitchFamily="66" charset="0"/>
              </a:rPr>
              <a:t>Akut: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smtClean="0">
                <a:solidFill>
                  <a:srgbClr val="339933"/>
                </a:solidFill>
                <a:latin typeface="Comic Sans MS" pitchFamily="66" charset="0"/>
              </a:rPr>
              <a:t>Santral solunum ve </a:t>
            </a:r>
            <a:r>
              <a:rPr lang="tr-TR" sz="1600" b="1" dirty="0" err="1" smtClean="0">
                <a:solidFill>
                  <a:srgbClr val="339933"/>
                </a:solidFill>
                <a:latin typeface="Comic Sans MS" pitchFamily="66" charset="0"/>
              </a:rPr>
              <a:t>faringeal</a:t>
            </a:r>
            <a:r>
              <a:rPr lang="tr-TR" sz="1600" b="1" dirty="0" smtClean="0">
                <a:solidFill>
                  <a:srgbClr val="339933"/>
                </a:solidFill>
                <a:latin typeface="Comic Sans MS" pitchFamily="66" charset="0"/>
              </a:rPr>
              <a:t> kas aktivitesinin üzerindeki nazal reseptör aracılı kontrolün azalması</a:t>
            </a:r>
            <a:endParaRPr lang="tr-TR" sz="16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err="1" smtClean="0">
                <a:solidFill>
                  <a:srgbClr val="FF0000"/>
                </a:solidFill>
                <a:latin typeface="Comic Sans MS" pitchFamily="66" charset="0"/>
              </a:rPr>
              <a:t>Farinkste</a:t>
            </a:r>
            <a:r>
              <a:rPr 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 negatif </a:t>
            </a:r>
            <a:r>
              <a:rPr lang="tr-TR" sz="1600" b="1" dirty="0" err="1" smtClean="0">
                <a:solidFill>
                  <a:srgbClr val="FF0000"/>
                </a:solidFill>
                <a:latin typeface="Comic Sans MS" pitchFamily="66" charset="0"/>
              </a:rPr>
              <a:t>inspiratuvar</a:t>
            </a:r>
            <a:r>
              <a:rPr 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 basınç artışı</a:t>
            </a:r>
            <a:endParaRPr lang="tr-TR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err="1" smtClean="0">
                <a:solidFill>
                  <a:srgbClr val="0000FF"/>
                </a:solidFill>
                <a:latin typeface="Comic Sans MS" pitchFamily="66" charset="0"/>
              </a:rPr>
              <a:t>Palatal</a:t>
            </a:r>
            <a:r>
              <a:rPr lang="tr-TR" sz="1600" b="1" dirty="0" smtClean="0">
                <a:solidFill>
                  <a:srgbClr val="0000FF"/>
                </a:solidFill>
                <a:latin typeface="Comic Sans MS" pitchFamily="66" charset="0"/>
              </a:rPr>
              <a:t> titreşimde ve hava akımının </a:t>
            </a:r>
            <a:r>
              <a:rPr lang="tr-TR" sz="1600" b="1" dirty="0" err="1" smtClean="0">
                <a:solidFill>
                  <a:srgbClr val="0000FF"/>
                </a:solidFill>
                <a:latin typeface="Comic Sans MS" pitchFamily="66" charset="0"/>
              </a:rPr>
              <a:t>velosite</a:t>
            </a:r>
            <a:r>
              <a:rPr lang="tr-TR" sz="1600" b="1" dirty="0" smtClean="0">
                <a:solidFill>
                  <a:srgbClr val="0000FF"/>
                </a:solidFill>
                <a:latin typeface="Comic Sans MS" pitchFamily="66" charset="0"/>
              </a:rPr>
              <a:t> ve türbülansında artış 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smtClean="0">
                <a:solidFill>
                  <a:srgbClr val="7030A0"/>
                </a:solidFill>
                <a:latin typeface="Comic Sans MS" pitchFamily="66" charset="0"/>
              </a:rPr>
              <a:t>Oral solunuma kayma ve </a:t>
            </a:r>
            <a:r>
              <a:rPr lang="tr-TR" sz="1600" b="1" dirty="0" err="1" smtClean="0">
                <a:solidFill>
                  <a:srgbClr val="7030A0"/>
                </a:solidFill>
                <a:latin typeface="Comic Sans MS" pitchFamily="66" charset="0"/>
              </a:rPr>
              <a:t>mandibulanın</a:t>
            </a:r>
            <a:r>
              <a:rPr lang="tr-TR" sz="1600" b="1" dirty="0" smtClean="0">
                <a:solidFill>
                  <a:srgbClr val="7030A0"/>
                </a:solidFill>
                <a:latin typeface="Comic Sans MS" pitchFamily="66" charset="0"/>
              </a:rPr>
              <a:t> arkaya doğru yer değiştirmesi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23528" y="179348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Uyku Bozukluğu: </a:t>
            </a:r>
            <a:r>
              <a:rPr lang="tr-TR" b="1" dirty="0" smtClean="0">
                <a:solidFill>
                  <a:srgbClr val="7030A0"/>
                </a:solidFill>
                <a:latin typeface="Comic Sans MS" pitchFamily="66" charset="0"/>
              </a:rPr>
              <a:t>Burun Tıkanıklığı ??? </a:t>
            </a:r>
            <a:endParaRPr lang="tr-T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572001" y="1772816"/>
            <a:ext cx="4248472" cy="26037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80000"/>
              </a:spcBef>
            </a:pPr>
            <a:r>
              <a:rPr lang="tr-TR" sz="1600" b="1" dirty="0" smtClean="0">
                <a:latin typeface="Comic Sans MS" pitchFamily="66" charset="0"/>
              </a:rPr>
              <a:t>Kronik: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err="1" smtClean="0">
                <a:latin typeface="Comic Sans MS" pitchFamily="66" charset="0"/>
              </a:rPr>
              <a:t>Maksiller</a:t>
            </a:r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1600" b="1" dirty="0" err="1" smtClean="0">
                <a:latin typeface="Comic Sans MS" pitchFamily="66" charset="0"/>
              </a:rPr>
              <a:t>hipoplazi</a:t>
            </a:r>
            <a:endParaRPr lang="tr-TR" sz="1600" b="1" dirty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err="1" smtClean="0">
                <a:solidFill>
                  <a:srgbClr val="7030A0"/>
                </a:solidFill>
                <a:latin typeface="Comic Sans MS" pitchFamily="66" charset="0"/>
              </a:rPr>
              <a:t>Mandibulanın</a:t>
            </a:r>
            <a:r>
              <a:rPr lang="tr-TR" sz="1600" b="1" dirty="0" smtClean="0">
                <a:solidFill>
                  <a:srgbClr val="7030A0"/>
                </a:solidFill>
                <a:latin typeface="Comic Sans MS" pitchFamily="66" charset="0"/>
              </a:rPr>
              <a:t> aşağıya doğru yer değiştirmesi 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smtClean="0">
                <a:solidFill>
                  <a:srgbClr val="0000FF"/>
                </a:solidFill>
                <a:latin typeface="Comic Sans MS" pitchFamily="66" charset="0"/>
              </a:rPr>
              <a:t>Diş arklarının daralması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600" b="1" dirty="0" smtClean="0">
                <a:solidFill>
                  <a:srgbClr val="C00000"/>
                </a:solidFill>
                <a:latin typeface="Comic Sans MS" pitchFamily="66" charset="0"/>
              </a:rPr>
              <a:t>Yüzün ön kısmının uzaması “</a:t>
            </a:r>
            <a:r>
              <a:rPr lang="tr-TR" sz="1600" b="1" dirty="0" err="1" smtClean="0">
                <a:solidFill>
                  <a:srgbClr val="C00000"/>
                </a:solidFill>
                <a:latin typeface="Comic Sans MS" pitchFamily="66" charset="0"/>
              </a:rPr>
              <a:t>Adenoid</a:t>
            </a:r>
            <a:r>
              <a:rPr lang="tr-TR" sz="1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C00000"/>
                </a:solidFill>
                <a:latin typeface="Comic Sans MS" pitchFamily="66" charset="0"/>
              </a:rPr>
              <a:t>Face</a:t>
            </a:r>
            <a:r>
              <a:rPr lang="tr-TR" sz="1600" b="1" dirty="0" smtClean="0">
                <a:solidFill>
                  <a:srgbClr val="C00000"/>
                </a:solidFill>
                <a:latin typeface="Comic Sans MS" pitchFamily="66" charset="0"/>
              </a:rPr>
              <a:t>”</a:t>
            </a:r>
          </a:p>
        </p:txBody>
      </p:sp>
      <p:sp>
        <p:nvSpPr>
          <p:cNvPr id="24" name="Metin kutusu 10"/>
          <p:cNvSpPr txBox="1"/>
          <p:nvPr/>
        </p:nvSpPr>
        <p:spPr>
          <a:xfrm>
            <a:off x="287524" y="636158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Soose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RJ.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Otolaryngol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 Am 44 (2011) 625–635</a:t>
            </a:r>
          </a:p>
        </p:txBody>
      </p:sp>
      <p:pic>
        <p:nvPicPr>
          <p:cNvPr id="25" name="Picture 3" descr="al_rhinitis_fac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53136"/>
            <a:ext cx="117636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 l="23328" r="33772"/>
          <a:stretch>
            <a:fillRect/>
          </a:stretch>
        </p:blipFill>
        <p:spPr bwMode="auto">
          <a:xfrm>
            <a:off x="5868144" y="4653136"/>
            <a:ext cx="97480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653137"/>
            <a:ext cx="1838128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251356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Uyku: </a:t>
            </a:r>
            <a:r>
              <a:rPr lang="tr-TR" b="1" dirty="0" smtClean="0">
                <a:solidFill>
                  <a:srgbClr val="7030A0"/>
                </a:solidFill>
                <a:latin typeface="Comic Sans MS" pitchFamily="66" charset="0"/>
              </a:rPr>
              <a:t>Burun Tıkanıklığı</a:t>
            </a:r>
            <a:endParaRPr lang="tr-T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269" y="1124744"/>
            <a:ext cx="3585193" cy="432048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12 Metin kutusu"/>
          <p:cNvSpPr txBox="1"/>
          <p:nvPr/>
        </p:nvSpPr>
        <p:spPr>
          <a:xfrm>
            <a:off x="323528" y="1124744"/>
            <a:ext cx="468052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Burun tıkanıklığı </a:t>
            </a:r>
            <a:r>
              <a:rPr lang="tr-TR" sz="16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diürnal</a:t>
            </a: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varyasyon gösterir. </a:t>
            </a:r>
          </a:p>
          <a:p>
            <a:pPr marL="265113" indent="-265113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Burundaki rezistans gece boyunca artar ve sabah saat 06.00 da zirve yapar. 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323528" y="3140968"/>
            <a:ext cx="468052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Mekanizma ??? </a:t>
            </a:r>
          </a:p>
          <a:p>
            <a:pPr marL="265113" indent="-265113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Serum </a:t>
            </a:r>
            <a:r>
              <a:rPr lang="tr-TR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kortizol</a:t>
            </a:r>
            <a:r>
              <a:rPr lang="tr-TR" sz="16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düzeylerinde normal </a:t>
            </a:r>
            <a:r>
              <a:rPr lang="tr-TR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nokturnal</a:t>
            </a:r>
            <a:r>
              <a:rPr lang="tr-TR" sz="16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azalma</a:t>
            </a:r>
          </a:p>
          <a:p>
            <a:pPr marL="265113" indent="-265113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Gece boyunca </a:t>
            </a:r>
            <a:r>
              <a:rPr lang="tr-TR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inflamatuvar</a:t>
            </a:r>
            <a:r>
              <a:rPr lang="tr-TR" sz="16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sitokinlerdeki</a:t>
            </a:r>
            <a:r>
              <a:rPr lang="tr-TR" sz="16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değişiklik</a:t>
            </a:r>
          </a:p>
          <a:p>
            <a:pPr marL="176213" indent="-176213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16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Uyku pozisyonuna bağlı yerçekimi etkisi</a:t>
            </a:r>
            <a:endParaRPr lang="tr-TR" sz="16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Metin kutusu 10"/>
          <p:cNvSpPr txBox="1"/>
          <p:nvPr/>
        </p:nvSpPr>
        <p:spPr>
          <a:xfrm>
            <a:off x="287524" y="636158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TJ,  et al.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 J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Otolaryngol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2008;29:209–17.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Sendromu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23528" y="876483"/>
            <a:ext cx="8424936" cy="1519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Uykuda normal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ventilasyonu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normal uyku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paternlerini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ya da her ikisini bozan uzamış kısmi üst havayolu obstrüksiyonu, aralıklı tam veya kısmi obstrüksiyon (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obstrüktif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apne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veya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hipopne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ya da hem uzamış hem de aralıklı obstrüksiyon ile karakterize olan uykudaki solunum bozukluğudur. </a:t>
            </a:r>
          </a:p>
        </p:txBody>
      </p:sp>
      <p:sp>
        <p:nvSpPr>
          <p:cNvPr id="9" name="Metin kutusu 10"/>
          <p:cNvSpPr txBox="1"/>
          <p:nvPr/>
        </p:nvSpPr>
        <p:spPr>
          <a:xfrm>
            <a:off x="287524" y="6361583"/>
            <a:ext cx="8568952" cy="30777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WAO</a:t>
            </a:r>
            <a:r>
              <a:rPr lang="tr-T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EAACI Allergy Definitions</a:t>
            </a:r>
            <a:r>
              <a:rPr lang="tr-T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a-DK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Johansson</a:t>
            </a:r>
            <a:r>
              <a:rPr lang="tr-T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SGO</a:t>
            </a:r>
            <a:r>
              <a:rPr lang="da-DK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tr-T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a-DK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JACI</a:t>
            </a:r>
            <a:r>
              <a:rPr lang="tr-T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a-DK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6564" name="Picture 4" descr="http://img.docstoccdn.com/thumb/orig/393728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424936" cy="36004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Risk Faktörleri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Metin kutusu 10"/>
          <p:cNvSpPr txBox="1"/>
          <p:nvPr/>
        </p:nvSpPr>
        <p:spPr>
          <a:xfrm>
            <a:off x="287524" y="636158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Guilleminault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C, et al.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Arch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Pediatr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Adolesc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2005;159:775-785</a:t>
            </a:r>
            <a:endParaRPr lang="en-US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23528" y="1052736"/>
            <a:ext cx="4968552" cy="48528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500" b="1" dirty="0" smtClean="0">
                <a:latin typeface="Comic Sans MS" pitchFamily="66" charset="0"/>
              </a:rPr>
              <a:t>1. </a:t>
            </a:r>
            <a:r>
              <a:rPr lang="tr-TR" sz="1600" b="1" dirty="0" err="1" smtClean="0">
                <a:latin typeface="Comic Sans MS" pitchFamily="66" charset="0"/>
              </a:rPr>
              <a:t>Adenotonsil</a:t>
            </a:r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1600" b="1" dirty="0" err="1" smtClean="0">
                <a:latin typeface="Comic Sans MS" pitchFamily="66" charset="0"/>
              </a:rPr>
              <a:t>hipertrofisi</a:t>
            </a:r>
            <a:endParaRPr lang="tr-TR" sz="16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b="1" dirty="0" smtClean="0">
                <a:latin typeface="Comic Sans MS" pitchFamily="66" charset="0"/>
              </a:rPr>
              <a:t>2. Nazal obstrüksiyon</a:t>
            </a:r>
          </a:p>
          <a:p>
            <a:pPr marL="354013" indent="-354013">
              <a:lnSpc>
                <a:spcPct val="150000"/>
              </a:lnSpc>
              <a:buClr>
                <a:srgbClr val="FF0000"/>
              </a:buClr>
            </a:pPr>
            <a:r>
              <a:rPr lang="tr-TR" sz="1600" b="1" dirty="0" smtClean="0">
                <a:latin typeface="Comic Sans MS" pitchFamily="66" charset="0"/>
              </a:rPr>
              <a:t>    </a:t>
            </a:r>
            <a:r>
              <a:rPr lang="tr-TR" sz="1600" b="1" dirty="0" err="1" smtClean="0">
                <a:solidFill>
                  <a:srgbClr val="FF0000"/>
                </a:solidFill>
                <a:latin typeface="Comic Sans MS" pitchFamily="66" charset="0"/>
              </a:rPr>
              <a:t>Allerjik</a:t>
            </a:r>
            <a:r>
              <a:rPr 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  <a:latin typeface="Comic Sans MS" pitchFamily="66" charset="0"/>
              </a:rPr>
              <a:t>rinit</a:t>
            </a:r>
            <a:r>
              <a:rPr 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,  </a:t>
            </a:r>
            <a:r>
              <a:rPr lang="tr-TR" sz="1600" b="1" dirty="0" err="1" smtClean="0">
                <a:latin typeface="Comic Sans MS" pitchFamily="66" charset="0"/>
              </a:rPr>
              <a:t>septal</a:t>
            </a:r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1600" b="1" dirty="0" err="1" smtClean="0">
                <a:latin typeface="Comic Sans MS" pitchFamily="66" charset="0"/>
              </a:rPr>
              <a:t>deviasyon</a:t>
            </a:r>
            <a:r>
              <a:rPr lang="tr-TR" sz="1600" b="1" dirty="0" smtClean="0">
                <a:latin typeface="Comic Sans MS" pitchFamily="66" charset="0"/>
              </a:rPr>
              <a:t>,  </a:t>
            </a:r>
          </a:p>
          <a:p>
            <a:pPr marL="354013">
              <a:lnSpc>
                <a:spcPct val="150000"/>
              </a:lnSpc>
              <a:buClr>
                <a:srgbClr val="FF0000"/>
              </a:buClr>
            </a:pPr>
            <a:r>
              <a:rPr lang="tr-TR" sz="1600" b="1" dirty="0" smtClean="0">
                <a:latin typeface="Comic Sans MS" pitchFamily="66" charset="0"/>
              </a:rPr>
              <a:t>kronik sinüzit, </a:t>
            </a:r>
            <a:r>
              <a:rPr lang="tr-TR" sz="1600" b="1" dirty="0" err="1" smtClean="0">
                <a:latin typeface="Comic Sans MS" pitchFamily="66" charset="0"/>
              </a:rPr>
              <a:t>nazofarengeal</a:t>
            </a:r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1600" b="1" dirty="0" err="1" smtClean="0">
                <a:latin typeface="Comic Sans MS" pitchFamily="66" charset="0"/>
              </a:rPr>
              <a:t>stenoz</a:t>
            </a:r>
            <a:r>
              <a:rPr lang="tr-TR" sz="1600" b="1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b="1" dirty="0" smtClean="0">
                <a:latin typeface="Comic Sans MS" pitchFamily="66" charset="0"/>
              </a:rPr>
              <a:t>3. </a:t>
            </a:r>
            <a:r>
              <a:rPr lang="tr-TR" sz="1600" b="1" dirty="0" err="1" smtClean="0">
                <a:latin typeface="Comic Sans MS" pitchFamily="66" charset="0"/>
              </a:rPr>
              <a:t>Kraniyofasyal</a:t>
            </a:r>
            <a:r>
              <a:rPr lang="tr-TR" sz="1600" b="1" dirty="0" smtClean="0">
                <a:latin typeface="Comic Sans MS" pitchFamily="66" charset="0"/>
              </a:rPr>
              <a:t> bozukluklar</a:t>
            </a:r>
          </a:p>
          <a:p>
            <a:pPr marL="354013" indent="-354013">
              <a:lnSpc>
                <a:spcPct val="150000"/>
              </a:lnSpc>
              <a:buClr>
                <a:srgbClr val="FF0000"/>
              </a:buClr>
            </a:pPr>
            <a:r>
              <a:rPr lang="tr-TR" sz="1600" b="1" dirty="0" smtClean="0">
                <a:latin typeface="Comic Sans MS" pitchFamily="66" charset="0"/>
              </a:rPr>
              <a:t>     </a:t>
            </a:r>
            <a:r>
              <a:rPr lang="tr-TR" sz="1600" b="1" dirty="0" err="1" smtClean="0">
                <a:latin typeface="Comic Sans MS" pitchFamily="66" charset="0"/>
              </a:rPr>
              <a:t>Pierre</a:t>
            </a:r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1600" b="1" dirty="0" err="1" smtClean="0">
                <a:latin typeface="Comic Sans MS" pitchFamily="66" charset="0"/>
              </a:rPr>
              <a:t>Robin</a:t>
            </a:r>
            <a:r>
              <a:rPr lang="tr-TR" sz="1600" b="1" dirty="0" smtClean="0">
                <a:latin typeface="Comic Sans MS" pitchFamily="66" charset="0"/>
              </a:rPr>
              <a:t> Sekansı, </a:t>
            </a:r>
            <a:r>
              <a:rPr lang="tr-TR" sz="1600" b="1" dirty="0" err="1" smtClean="0">
                <a:latin typeface="Comic Sans MS" pitchFamily="66" charset="0"/>
              </a:rPr>
              <a:t>Crouzon</a:t>
            </a:r>
            <a:r>
              <a:rPr lang="tr-TR" sz="1600" b="1" dirty="0" smtClean="0">
                <a:latin typeface="Comic Sans MS" pitchFamily="66" charset="0"/>
              </a:rPr>
              <a:t> Sendromu, </a:t>
            </a:r>
          </a:p>
          <a:p>
            <a:pPr marL="354013">
              <a:lnSpc>
                <a:spcPct val="150000"/>
              </a:lnSpc>
              <a:buClr>
                <a:srgbClr val="FF0000"/>
              </a:buClr>
            </a:pPr>
            <a:r>
              <a:rPr lang="tr-TR" sz="1600" b="1" dirty="0" err="1" smtClean="0">
                <a:latin typeface="Comic Sans MS" pitchFamily="66" charset="0"/>
              </a:rPr>
              <a:t>Apert</a:t>
            </a:r>
            <a:r>
              <a:rPr lang="tr-TR" sz="1600" b="1" dirty="0" smtClean="0">
                <a:latin typeface="Comic Sans MS" pitchFamily="66" charset="0"/>
              </a:rPr>
              <a:t> Sendromu, </a:t>
            </a:r>
            <a:r>
              <a:rPr lang="tr-TR" sz="1600" b="1" dirty="0" err="1" smtClean="0">
                <a:latin typeface="Comic Sans MS" pitchFamily="66" charset="0"/>
              </a:rPr>
              <a:t>Treacher</a:t>
            </a:r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1600" b="1" dirty="0" err="1" smtClean="0">
                <a:latin typeface="Comic Sans MS" pitchFamily="66" charset="0"/>
              </a:rPr>
              <a:t>Collins</a:t>
            </a:r>
            <a:r>
              <a:rPr lang="tr-TR" sz="1600" b="1" dirty="0" smtClean="0">
                <a:latin typeface="Comic Sans MS" pitchFamily="66" charset="0"/>
              </a:rPr>
              <a:t> Sendromu, </a:t>
            </a:r>
          </a:p>
          <a:p>
            <a:pPr marL="354013">
              <a:lnSpc>
                <a:spcPct val="150000"/>
              </a:lnSpc>
              <a:buClr>
                <a:srgbClr val="FF0000"/>
              </a:buClr>
            </a:pPr>
            <a:r>
              <a:rPr lang="tr-TR" sz="1600" b="1" dirty="0" err="1" smtClean="0">
                <a:latin typeface="Comic Sans MS" pitchFamily="66" charset="0"/>
              </a:rPr>
              <a:t>Down</a:t>
            </a:r>
            <a:r>
              <a:rPr lang="tr-TR" sz="1600" b="1" dirty="0" smtClean="0">
                <a:latin typeface="Comic Sans MS" pitchFamily="66" charset="0"/>
              </a:rPr>
              <a:t> Sendromu, </a:t>
            </a:r>
            <a:r>
              <a:rPr lang="tr-TR" sz="1600" b="1" dirty="0" err="1" smtClean="0">
                <a:latin typeface="Comic Sans MS" pitchFamily="66" charset="0"/>
              </a:rPr>
              <a:t>Prader</a:t>
            </a:r>
            <a:r>
              <a:rPr lang="tr-TR" sz="1600" b="1" dirty="0" smtClean="0">
                <a:latin typeface="Comic Sans MS" pitchFamily="66" charset="0"/>
              </a:rPr>
              <a:t>-</a:t>
            </a:r>
            <a:r>
              <a:rPr lang="tr-TR" sz="1600" b="1" dirty="0" err="1" smtClean="0">
                <a:latin typeface="Comic Sans MS" pitchFamily="66" charset="0"/>
              </a:rPr>
              <a:t>Willi</a:t>
            </a:r>
            <a:r>
              <a:rPr lang="tr-TR" sz="1600" b="1" dirty="0" smtClean="0">
                <a:latin typeface="Comic Sans MS" pitchFamily="66" charset="0"/>
              </a:rPr>
              <a:t> Sendromu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b="1" dirty="0" smtClean="0">
                <a:latin typeface="Comic Sans MS" pitchFamily="66" charset="0"/>
              </a:rPr>
              <a:t>4. </a:t>
            </a:r>
            <a:r>
              <a:rPr lang="tr-TR" sz="1600" b="1" dirty="0" err="1" smtClean="0">
                <a:latin typeface="Comic Sans MS" pitchFamily="66" charset="0"/>
              </a:rPr>
              <a:t>Serebral</a:t>
            </a:r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1600" b="1" dirty="0" err="1" smtClean="0">
                <a:latin typeface="Comic Sans MS" pitchFamily="66" charset="0"/>
              </a:rPr>
              <a:t>palsi</a:t>
            </a:r>
            <a:endParaRPr lang="tr-TR" sz="16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b="1" dirty="0" smtClean="0">
                <a:latin typeface="Comic Sans MS" pitchFamily="66" charset="0"/>
              </a:rPr>
              <a:t>5. </a:t>
            </a:r>
            <a:r>
              <a:rPr lang="tr-TR" sz="1600" b="1" dirty="0" err="1" smtClean="0">
                <a:latin typeface="Comic Sans MS" pitchFamily="66" charset="0"/>
              </a:rPr>
              <a:t>Obezite</a:t>
            </a:r>
            <a:endParaRPr lang="tr-TR" sz="16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b="1" dirty="0" smtClean="0">
                <a:latin typeface="Comic Sans MS" pitchFamily="66" charset="0"/>
              </a:rPr>
              <a:t>6. </a:t>
            </a:r>
            <a:r>
              <a:rPr lang="tr-TR" sz="1600" b="1" dirty="0" err="1" smtClean="0">
                <a:latin typeface="Comic Sans MS" pitchFamily="66" charset="0"/>
              </a:rPr>
              <a:t>Laringomalazi</a:t>
            </a:r>
            <a:r>
              <a:rPr lang="tr-TR" sz="1600" b="1" dirty="0" smtClean="0">
                <a:latin typeface="Comic Sans MS" pitchFamily="66" charset="0"/>
              </a:rPr>
              <a:t> (</a:t>
            </a:r>
            <a:r>
              <a:rPr lang="tr-TR" sz="1600" b="1" dirty="0" err="1" smtClean="0">
                <a:latin typeface="Comic Sans MS" pitchFamily="66" charset="0"/>
              </a:rPr>
              <a:t>infant</a:t>
            </a:r>
            <a:r>
              <a:rPr lang="tr-TR" sz="1600" b="1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b="1" dirty="0" smtClean="0">
                <a:latin typeface="Comic Sans MS" pitchFamily="66" charset="0"/>
              </a:rPr>
              <a:t>7. </a:t>
            </a:r>
            <a:r>
              <a:rPr lang="tr-TR" sz="1600" b="1" dirty="0" err="1" smtClean="0">
                <a:latin typeface="Comic Sans MS" pitchFamily="66" charset="0"/>
              </a:rPr>
              <a:t>Gastroözofageal</a:t>
            </a:r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1600" b="1" dirty="0" err="1" smtClean="0">
                <a:latin typeface="Comic Sans MS" pitchFamily="66" charset="0"/>
              </a:rPr>
              <a:t>reflü</a:t>
            </a:r>
            <a:r>
              <a:rPr lang="tr-TR" sz="1600" b="1" dirty="0" smtClean="0">
                <a:latin typeface="Comic Sans MS" pitchFamily="66" charset="0"/>
              </a:rPr>
              <a:t> (</a:t>
            </a:r>
            <a:r>
              <a:rPr lang="tr-TR" sz="1600" b="1" dirty="0" err="1" smtClean="0">
                <a:latin typeface="Comic Sans MS" pitchFamily="66" charset="0"/>
              </a:rPr>
              <a:t>infant</a:t>
            </a:r>
            <a:r>
              <a:rPr lang="tr-TR" sz="1600" b="1" dirty="0" smtClean="0">
                <a:latin typeface="Comic Sans MS" pitchFamily="66" charset="0"/>
              </a:rPr>
              <a:t>)</a:t>
            </a:r>
            <a:endParaRPr lang="tr-TR" sz="1600" b="1" dirty="0">
              <a:latin typeface="Comic Sans MS" pitchFamily="66" charset="0"/>
            </a:endParaRPr>
          </a:p>
        </p:txBody>
      </p:sp>
      <p:pic>
        <p:nvPicPr>
          <p:cNvPr id="7" name="Picture 2" descr="C:\Users\ASUS\Desktop\KOUNUŞMAKONUŞMALARIM-MAKALELERİM\OSAS and ALLERGİC DİSEASE\child-obe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19"/>
            <a:ext cx="2524643" cy="1551217"/>
          </a:xfrm>
          <a:prstGeom prst="rect">
            <a:avLst/>
          </a:prstGeom>
          <a:noFill/>
        </p:spPr>
      </p:pic>
      <p:pic>
        <p:nvPicPr>
          <p:cNvPr id="54276" name="Picture 4" descr="http://www.bmj.com/highwire/filestream/411966/field_highwire_fragment_image_l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52936"/>
            <a:ext cx="2520280" cy="1572406"/>
          </a:xfrm>
          <a:prstGeom prst="rect">
            <a:avLst/>
          </a:prstGeom>
          <a:noFill/>
        </p:spPr>
      </p:pic>
      <p:pic>
        <p:nvPicPr>
          <p:cNvPr id="8" name="Picture 10" descr="Tam boyutlu görseli gös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869160"/>
            <a:ext cx="2520280" cy="11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23528" y="112474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4927 erişkini içeren Wisconsin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cohort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çalışmasında alerjiye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sekonder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burun tıkanıklığı olan hastalarda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obstruktif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uyku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apne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sıklığı, burun tıkanıklığı  olmayan hastalara göre 1.8 kat daha fazla bulundu. </a:t>
            </a:r>
          </a:p>
          <a:p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  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Young T, 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 al. J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Allergy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Clin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Immunol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1997;99:S757–62.</a:t>
            </a:r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654896"/>
            <a:ext cx="333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Dikdörtgen"/>
          <p:cNvSpPr/>
          <p:nvPr/>
        </p:nvSpPr>
        <p:spPr>
          <a:xfrm>
            <a:off x="5652120" y="6165304"/>
            <a:ext cx="14401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579613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OSAS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6660232" y="6165304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6876256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NON OSAS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251520" y="3573016"/>
            <a:ext cx="46085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N: 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528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ya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ş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55±15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yıllık izlem.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Polisomnografi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posterior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rinomanometri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ile nazal rezistans ölçümü.</a:t>
            </a:r>
          </a:p>
          <a:p>
            <a:pPr marL="265113" indent="-265113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65113" algn="l"/>
              </a:tabLst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Gündüz burun tıkanıklığı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Obstrüktif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Uyku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Apne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için bağımsız bir risk faktörüdür.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Lofaso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F, 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 al.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Respir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 2000;16:639–43.</a:t>
            </a:r>
            <a:endParaRPr lang="tr-TR" sz="1600" dirty="0" smtClean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251520" y="3068960"/>
            <a:ext cx="4320480" cy="2350423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b="1" dirty="0" smtClean="0">
                <a:latin typeface="Comic Sans MS" pitchFamily="66" charset="0"/>
              </a:rPr>
              <a:t>N: </a:t>
            </a:r>
            <a:r>
              <a:rPr lang="tr-TR" sz="1400" b="1" dirty="0" smtClean="0">
                <a:latin typeface="Comic Sans MS" pitchFamily="66" charset="0"/>
              </a:rPr>
              <a:t>1215</a:t>
            </a:r>
            <a:r>
              <a:rPr lang="en-US" sz="1400" b="1" dirty="0" smtClean="0">
                <a:latin typeface="Comic Sans MS" pitchFamily="66" charset="0"/>
              </a:rPr>
              <a:t>, </a:t>
            </a:r>
            <a:r>
              <a:rPr lang="en-US" sz="1400" b="1" dirty="0" err="1" smtClean="0">
                <a:latin typeface="Comic Sans MS" pitchFamily="66" charset="0"/>
              </a:rPr>
              <a:t>ya</a:t>
            </a:r>
            <a:r>
              <a:rPr lang="tr-TR" sz="1400" b="1" dirty="0" smtClean="0">
                <a:latin typeface="Comic Sans MS" pitchFamily="66" charset="0"/>
              </a:rPr>
              <a:t>ş</a:t>
            </a:r>
            <a:r>
              <a:rPr lang="en-US" sz="1400" b="1" dirty="0" smtClean="0">
                <a:latin typeface="Comic Sans MS" pitchFamily="66" charset="0"/>
              </a:rPr>
              <a:t>: </a:t>
            </a:r>
            <a:r>
              <a:rPr lang="tr-TR" sz="1400" b="1" dirty="0" smtClean="0">
                <a:latin typeface="Comic Sans MS" pitchFamily="66" charset="0"/>
              </a:rPr>
              <a:t>3</a:t>
            </a:r>
            <a:r>
              <a:rPr lang="en-US" sz="1400" b="1" dirty="0" smtClean="0">
                <a:latin typeface="Comic Sans MS" pitchFamily="66" charset="0"/>
              </a:rPr>
              <a:t>–</a:t>
            </a:r>
            <a:r>
              <a:rPr lang="tr-TR" sz="1400" b="1" dirty="0" smtClean="0">
                <a:latin typeface="Comic Sans MS" pitchFamily="66" charset="0"/>
              </a:rPr>
              <a:t>11</a:t>
            </a:r>
            <a:r>
              <a:rPr lang="en-US" sz="1400" b="1" dirty="0" smtClean="0">
                <a:latin typeface="Comic Sans MS" pitchFamily="66" charset="0"/>
              </a:rPr>
              <a:t>y</a:t>
            </a:r>
            <a:r>
              <a:rPr lang="tr-TR" sz="1400" b="1" dirty="0" smtClean="0">
                <a:latin typeface="Comic Sans MS" pitchFamily="66" charset="0"/>
              </a:rPr>
              <a:t>aş, %51.4 kız,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400" b="1" dirty="0" err="1" smtClean="0">
                <a:latin typeface="Comic Sans MS" pitchFamily="66" charset="0"/>
              </a:rPr>
              <a:t>Habituel</a:t>
            </a:r>
            <a:r>
              <a:rPr lang="tr-TR" sz="1400" b="1" dirty="0" smtClean="0">
                <a:latin typeface="Comic Sans MS" pitchFamily="66" charset="0"/>
              </a:rPr>
              <a:t> horlama sıklığı: %</a:t>
            </a:r>
            <a:r>
              <a:rPr lang="en-US" sz="1400" b="1" dirty="0" smtClean="0">
                <a:latin typeface="Comic Sans MS" pitchFamily="66" charset="0"/>
              </a:rPr>
              <a:t> 3.3</a:t>
            </a:r>
            <a:r>
              <a:rPr lang="tr-TR" sz="1400" b="1" dirty="0" smtClean="0">
                <a:latin typeface="Comic Sans MS" pitchFamily="66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400" b="1" dirty="0" smtClean="0">
                <a:latin typeface="Comic Sans MS" pitchFamily="66" charset="0"/>
              </a:rPr>
              <a:t>Alerjik </a:t>
            </a:r>
            <a:r>
              <a:rPr lang="tr-TR" sz="1400" b="1" dirty="0" err="1" smtClean="0">
                <a:latin typeface="Comic Sans MS" pitchFamily="66" charset="0"/>
              </a:rPr>
              <a:t>rinitli</a:t>
            </a:r>
            <a:r>
              <a:rPr lang="tr-TR" sz="1400" b="1" dirty="0" smtClean="0">
                <a:latin typeface="Comic Sans MS" pitchFamily="66" charset="0"/>
              </a:rPr>
              <a:t> çocuklarda </a:t>
            </a:r>
            <a:r>
              <a:rPr lang="tr-TR" sz="1400" b="1" dirty="0" err="1" smtClean="0">
                <a:latin typeface="Comic Sans MS" pitchFamily="66" charset="0"/>
              </a:rPr>
              <a:t>habituel</a:t>
            </a:r>
            <a:r>
              <a:rPr lang="tr-TR" sz="1400" b="1" dirty="0" smtClean="0">
                <a:latin typeface="Comic Sans MS" pitchFamily="66" charset="0"/>
              </a:rPr>
              <a:t> horlama sıklığı, horlamayanlara göre 4 kat daha fazla.  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400" b="1" dirty="0" err="1" smtClean="0">
                <a:latin typeface="Comic Sans MS" pitchFamily="66" charset="0"/>
              </a:rPr>
              <a:t>Obstrüktif</a:t>
            </a:r>
            <a:r>
              <a:rPr lang="tr-TR" sz="1400" b="1" dirty="0" smtClean="0">
                <a:latin typeface="Comic Sans MS" pitchFamily="66" charset="0"/>
              </a:rPr>
              <a:t> uyku </a:t>
            </a:r>
            <a:r>
              <a:rPr lang="tr-TR" sz="1400" b="1" dirty="0" err="1" smtClean="0">
                <a:latin typeface="Comic Sans MS" pitchFamily="66" charset="0"/>
              </a:rPr>
              <a:t>apne</a:t>
            </a:r>
            <a:r>
              <a:rPr lang="tr-TR" sz="1400" b="1" dirty="0" smtClean="0">
                <a:latin typeface="Comic Sans MS" pitchFamily="66" charset="0"/>
              </a:rPr>
              <a:t> sendromu sıklığı %1.3.</a:t>
            </a:r>
          </a:p>
        </p:txBody>
      </p:sp>
      <p:sp>
        <p:nvSpPr>
          <p:cNvPr id="10" name="Metin kutusu 10"/>
          <p:cNvSpPr txBox="1"/>
          <p:nvPr/>
        </p:nvSpPr>
        <p:spPr>
          <a:xfrm>
            <a:off x="251520" y="6381328"/>
            <a:ext cx="8604956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Sogut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A,et al.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Pediatric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Pulmonology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39:251–256 (2005)</a:t>
            </a:r>
            <a:endParaRPr lang="en-US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94732"/>
            <a:ext cx="8496944" cy="132615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4050450" cy="23042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6948264" y="4581128"/>
            <a:ext cx="18002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4716016" y="4581128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-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: Tedavi Yaklaşımı 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23528" y="908720"/>
            <a:ext cx="84969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Alerjik </a:t>
            </a:r>
            <a:r>
              <a:rPr lang="tr-T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rinitli</a:t>
            </a: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hastaların çoğunda, burun tıkanıklığı ve uyku ile ilişkili solunum  bozukluğunun altında yangısal ve yapısal patolojilerin birlikteliği bulunabilir.</a:t>
            </a:r>
          </a:p>
          <a:p>
            <a:pPr marL="176213" indent="-176213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Tedavi yaklaşımı; alttaki patolojiye göre değişir.  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 		      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Soose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RJ.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Otolaryngol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Clin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 Am 44 (2011) 625–635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14313" y="2492896"/>
            <a:ext cx="8643937" cy="384721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9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600" b="1" dirty="0" err="1" smtClean="0">
                <a:solidFill>
                  <a:srgbClr val="FFC000"/>
                </a:solidFill>
                <a:latin typeface="Comic Sans MS" pitchFamily="66" charset="0"/>
              </a:rPr>
              <a:t>Semptomatik</a:t>
            </a:r>
            <a:r>
              <a:rPr lang="tr-TR" sz="1600" b="1" dirty="0" smtClean="0">
                <a:solidFill>
                  <a:srgbClr val="FFC000"/>
                </a:solidFill>
                <a:latin typeface="Comic Sans MS" pitchFamily="66" charset="0"/>
              </a:rPr>
              <a:t> b</a:t>
            </a:r>
            <a:r>
              <a:rPr lang="tr-TR" sz="1600" b="1" dirty="0" smtClean="0">
                <a:solidFill>
                  <a:srgbClr val="FFC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urun tıkanıklığı ve uyku ile ilişkili solunum bozukluğunun nedenleri</a:t>
            </a:r>
            <a:endParaRPr lang="tr-TR" sz="1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13047" y="2996952"/>
            <a:ext cx="3998913" cy="36563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80000"/>
              </a:spcBef>
            </a:pPr>
            <a:r>
              <a:rPr lang="tr-TR" sz="1600" b="1" dirty="0" smtClean="0">
                <a:solidFill>
                  <a:srgbClr val="C00000"/>
                </a:solidFill>
                <a:latin typeface="Comic Sans MS" pitchFamily="66" charset="0"/>
              </a:rPr>
              <a:t>Medikal: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smtClean="0">
                <a:latin typeface="Comic Sans MS" pitchFamily="66" charset="0"/>
              </a:rPr>
              <a:t>Alerjik </a:t>
            </a:r>
            <a:r>
              <a:rPr lang="tr-TR" sz="1400" b="1" dirty="0" err="1" smtClean="0">
                <a:latin typeface="Comic Sans MS" pitchFamily="66" charset="0"/>
              </a:rPr>
              <a:t>rinit</a:t>
            </a:r>
            <a:endParaRPr lang="tr-TR" sz="1400" b="1" dirty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err="1" smtClean="0">
                <a:latin typeface="Comic Sans MS" pitchFamily="66" charset="0"/>
              </a:rPr>
              <a:t>Vazomotor</a:t>
            </a:r>
            <a:r>
              <a:rPr lang="tr-TR" sz="1400" b="1" dirty="0" smtClean="0">
                <a:latin typeface="Comic Sans MS" pitchFamily="66" charset="0"/>
              </a:rPr>
              <a:t> </a:t>
            </a:r>
            <a:r>
              <a:rPr lang="tr-TR" sz="1400" b="1" dirty="0" err="1" smtClean="0">
                <a:latin typeface="Comic Sans MS" pitchFamily="66" charset="0"/>
              </a:rPr>
              <a:t>rinit</a:t>
            </a:r>
            <a:endParaRPr lang="tr-TR" sz="1400" b="1" dirty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err="1" smtClean="0">
                <a:latin typeface="Comic Sans MS" pitchFamily="66" charset="0"/>
              </a:rPr>
              <a:t>Atrofik</a:t>
            </a:r>
            <a:r>
              <a:rPr lang="tr-TR" sz="1400" b="1" dirty="0" smtClean="0">
                <a:latin typeface="Comic Sans MS" pitchFamily="66" charset="0"/>
              </a:rPr>
              <a:t> </a:t>
            </a:r>
            <a:r>
              <a:rPr lang="tr-TR" sz="1400" b="1" dirty="0" err="1" smtClean="0">
                <a:latin typeface="Comic Sans MS" pitchFamily="66" charset="0"/>
              </a:rPr>
              <a:t>rinit</a:t>
            </a:r>
            <a:endParaRPr lang="tr-TR" sz="1400" b="1" dirty="0" smtClean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err="1" smtClean="0">
                <a:latin typeface="Comic Sans MS" pitchFamily="66" charset="0"/>
              </a:rPr>
              <a:t>Rinitis</a:t>
            </a:r>
            <a:r>
              <a:rPr lang="tr-TR" sz="1400" b="1" dirty="0" smtClean="0">
                <a:latin typeface="Comic Sans MS" pitchFamily="66" charset="0"/>
              </a:rPr>
              <a:t> </a:t>
            </a:r>
            <a:r>
              <a:rPr lang="tr-TR" sz="1400" b="1" dirty="0" err="1" smtClean="0">
                <a:latin typeface="Comic Sans MS" pitchFamily="66" charset="0"/>
              </a:rPr>
              <a:t>medikamentoza</a:t>
            </a:r>
            <a:endParaRPr lang="tr-TR" sz="1400" b="1" dirty="0" smtClean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err="1" smtClean="0">
                <a:latin typeface="Comic Sans MS" pitchFamily="66" charset="0"/>
              </a:rPr>
              <a:t>Eozinofili</a:t>
            </a:r>
            <a:r>
              <a:rPr lang="tr-TR" sz="1400" b="1" dirty="0" smtClean="0">
                <a:latin typeface="Comic Sans MS" pitchFamily="66" charset="0"/>
              </a:rPr>
              <a:t> sendromu ile birlikte </a:t>
            </a:r>
            <a:r>
              <a:rPr lang="tr-TR" sz="1400" b="1" dirty="0" err="1" smtClean="0">
                <a:latin typeface="Comic Sans MS" pitchFamily="66" charset="0"/>
              </a:rPr>
              <a:t>nonalerjik</a:t>
            </a:r>
            <a:r>
              <a:rPr lang="tr-TR" sz="1400" b="1" dirty="0" smtClean="0">
                <a:latin typeface="Comic Sans MS" pitchFamily="66" charset="0"/>
              </a:rPr>
              <a:t> </a:t>
            </a:r>
            <a:r>
              <a:rPr lang="tr-TR" sz="1400" b="1" dirty="0" err="1" smtClean="0">
                <a:latin typeface="Comic Sans MS" pitchFamily="66" charset="0"/>
              </a:rPr>
              <a:t>rinit</a:t>
            </a:r>
            <a:endParaRPr lang="tr-TR" sz="1400" b="1" dirty="0" smtClean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smtClean="0">
                <a:latin typeface="Comic Sans MS" pitchFamily="66" charset="0"/>
              </a:rPr>
              <a:t>İlaçlar (aspirin, oral </a:t>
            </a:r>
            <a:r>
              <a:rPr lang="tr-TR" sz="1400" b="1" dirty="0" err="1" smtClean="0">
                <a:latin typeface="Comic Sans MS" pitchFamily="66" charset="0"/>
              </a:rPr>
              <a:t>kontraseptifler</a:t>
            </a:r>
            <a:r>
              <a:rPr lang="tr-TR" sz="1400" b="1" dirty="0" smtClean="0">
                <a:latin typeface="Comic Sans MS" pitchFamily="66" charset="0"/>
              </a:rPr>
              <a:t>),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err="1" smtClean="0">
                <a:latin typeface="Comic Sans MS" pitchFamily="66" charset="0"/>
              </a:rPr>
              <a:t>İnfeksiyon</a:t>
            </a:r>
            <a:r>
              <a:rPr lang="tr-TR" sz="1400" b="1" dirty="0" smtClean="0">
                <a:latin typeface="Comic Sans MS" pitchFamily="66" charset="0"/>
              </a:rPr>
              <a:t> (ÜSYE, kronik </a:t>
            </a:r>
            <a:r>
              <a:rPr lang="tr-TR" sz="1400" b="1" dirty="0" err="1" smtClean="0">
                <a:latin typeface="Comic Sans MS" pitchFamily="66" charset="0"/>
              </a:rPr>
              <a:t>rinosinüzit</a:t>
            </a:r>
            <a:r>
              <a:rPr lang="tr-TR" sz="1400" b="1" dirty="0" smtClean="0">
                <a:latin typeface="Comic Sans MS" pitchFamily="66" charset="0"/>
              </a:rPr>
              <a:t>)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err="1" smtClean="0">
                <a:latin typeface="Comic Sans MS" pitchFamily="66" charset="0"/>
              </a:rPr>
              <a:t>Hormonal</a:t>
            </a:r>
            <a:r>
              <a:rPr lang="tr-TR" sz="1400" b="1" dirty="0" smtClean="0">
                <a:latin typeface="Comic Sans MS" pitchFamily="66" charset="0"/>
              </a:rPr>
              <a:t> (Gebelik, </a:t>
            </a:r>
            <a:r>
              <a:rPr lang="tr-TR" sz="1400" b="1" dirty="0" err="1" smtClean="0">
                <a:latin typeface="Comic Sans MS" pitchFamily="66" charset="0"/>
              </a:rPr>
              <a:t>hipotiroidi</a:t>
            </a:r>
            <a:r>
              <a:rPr lang="tr-TR" sz="1400" b="1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821559" y="2996952"/>
            <a:ext cx="3998913" cy="3440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80000"/>
              </a:spcBef>
            </a:pPr>
            <a:r>
              <a:rPr lang="tr-TR" sz="1600" b="1" dirty="0" smtClean="0">
                <a:solidFill>
                  <a:srgbClr val="C00000"/>
                </a:solidFill>
                <a:latin typeface="Comic Sans MS" pitchFamily="66" charset="0"/>
              </a:rPr>
              <a:t>Yapısal: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err="1" smtClean="0">
                <a:latin typeface="Comic Sans MS" pitchFamily="66" charset="0"/>
              </a:rPr>
              <a:t>Septal</a:t>
            </a:r>
            <a:r>
              <a:rPr lang="tr-TR" sz="1400" b="1" dirty="0" smtClean="0">
                <a:latin typeface="Comic Sans MS" pitchFamily="66" charset="0"/>
              </a:rPr>
              <a:t> </a:t>
            </a:r>
            <a:r>
              <a:rPr lang="tr-TR" sz="1400" b="1" dirty="0" err="1" smtClean="0">
                <a:latin typeface="Comic Sans MS" pitchFamily="66" charset="0"/>
              </a:rPr>
              <a:t>deviasyon</a:t>
            </a:r>
            <a:endParaRPr lang="tr-TR" sz="1400" b="1" dirty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err="1" smtClean="0">
                <a:latin typeface="Comic Sans MS" pitchFamily="66" charset="0"/>
              </a:rPr>
              <a:t>İnferior</a:t>
            </a:r>
            <a:r>
              <a:rPr lang="tr-TR" sz="1400" b="1" dirty="0" smtClean="0">
                <a:latin typeface="Comic Sans MS" pitchFamily="66" charset="0"/>
              </a:rPr>
              <a:t> </a:t>
            </a:r>
            <a:r>
              <a:rPr lang="tr-TR" sz="1400" b="1" dirty="0" err="1" smtClean="0">
                <a:latin typeface="Comic Sans MS" pitchFamily="66" charset="0"/>
              </a:rPr>
              <a:t>turbinat</a:t>
            </a:r>
            <a:r>
              <a:rPr lang="tr-TR" sz="1400" b="1" dirty="0" smtClean="0">
                <a:latin typeface="Comic Sans MS" pitchFamily="66" charset="0"/>
              </a:rPr>
              <a:t> </a:t>
            </a:r>
            <a:r>
              <a:rPr lang="tr-TR" sz="1400" b="1" dirty="0" err="1" smtClean="0">
                <a:latin typeface="Comic Sans MS" pitchFamily="66" charset="0"/>
              </a:rPr>
              <a:t>hipertrofisi</a:t>
            </a:r>
            <a:endParaRPr lang="tr-TR" sz="1400" b="1" dirty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smtClean="0">
                <a:latin typeface="Comic Sans MS" pitchFamily="66" charset="0"/>
              </a:rPr>
              <a:t>Edinilmiş nazal </a:t>
            </a:r>
            <a:r>
              <a:rPr lang="tr-TR" sz="1400" b="1" dirty="0" err="1" smtClean="0">
                <a:latin typeface="Comic Sans MS" pitchFamily="66" charset="0"/>
              </a:rPr>
              <a:t>deformite</a:t>
            </a:r>
            <a:endParaRPr lang="tr-TR" sz="1400" b="1" dirty="0" smtClean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smtClean="0">
                <a:latin typeface="Comic Sans MS" pitchFamily="66" charset="0"/>
              </a:rPr>
              <a:t>Yabancı cisim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err="1" smtClean="0">
                <a:latin typeface="Comic Sans MS" pitchFamily="66" charset="0"/>
              </a:rPr>
              <a:t>Konka</a:t>
            </a:r>
            <a:r>
              <a:rPr lang="tr-TR" sz="1400" b="1" dirty="0" smtClean="0">
                <a:latin typeface="Comic Sans MS" pitchFamily="66" charset="0"/>
              </a:rPr>
              <a:t> </a:t>
            </a:r>
            <a:r>
              <a:rPr lang="tr-TR" sz="1400" b="1" dirty="0" err="1" smtClean="0">
                <a:latin typeface="Comic Sans MS" pitchFamily="66" charset="0"/>
              </a:rPr>
              <a:t>bülloza</a:t>
            </a:r>
            <a:endParaRPr lang="tr-TR" sz="1400" b="1" dirty="0" smtClean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smtClean="0">
                <a:latin typeface="Comic Sans MS" pitchFamily="66" charset="0"/>
              </a:rPr>
              <a:t>Nazal polipler, tümörler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err="1" smtClean="0">
                <a:latin typeface="Comic Sans MS" pitchFamily="66" charset="0"/>
              </a:rPr>
              <a:t>Adeno</a:t>
            </a:r>
            <a:r>
              <a:rPr lang="tr-TR" sz="1400" b="1" dirty="0" smtClean="0">
                <a:latin typeface="Comic Sans MS" pitchFamily="66" charset="0"/>
              </a:rPr>
              <a:t>-</a:t>
            </a:r>
            <a:r>
              <a:rPr lang="tr-TR" sz="1400" b="1" dirty="0" err="1" smtClean="0">
                <a:latin typeface="Comic Sans MS" pitchFamily="66" charset="0"/>
              </a:rPr>
              <a:t>tonsil</a:t>
            </a:r>
            <a:r>
              <a:rPr lang="tr-TR" sz="1400" b="1" dirty="0" smtClean="0">
                <a:latin typeface="Comic Sans MS" pitchFamily="66" charset="0"/>
              </a:rPr>
              <a:t> </a:t>
            </a:r>
            <a:r>
              <a:rPr lang="tr-TR" sz="1400" b="1" dirty="0" err="1" smtClean="0">
                <a:latin typeface="Comic Sans MS" pitchFamily="66" charset="0"/>
              </a:rPr>
              <a:t>hipertrofisi</a:t>
            </a:r>
            <a:endParaRPr lang="tr-TR" sz="1400" b="1" dirty="0" smtClean="0">
              <a:latin typeface="Comic Sans MS" pitchFamily="66" charset="0"/>
            </a:endParaRP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tr-TR" sz="1400" b="1" dirty="0" err="1" smtClean="0">
                <a:latin typeface="Comic Sans MS" pitchFamily="66" charset="0"/>
              </a:rPr>
              <a:t>Meningosel</a:t>
            </a:r>
            <a:endParaRPr lang="tr-TR" sz="14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: Medikal Tedavi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Metin kutusu 10"/>
          <p:cNvSpPr txBox="1"/>
          <p:nvPr/>
        </p:nvSpPr>
        <p:spPr>
          <a:xfrm>
            <a:off x="287524" y="632035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Brouillette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RT, et al.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Pediatr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2001;138:838–44.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323528" y="105273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N: 25, Yaş: 1-10 yaş,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Adenotonsil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hipertrofisi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(+),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Adenoid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/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Nazofarenks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&gt;0.5,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Tonsil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evre : 2-3., 6 hafta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Fluticasone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propionate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tedavisi.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64904"/>
            <a:ext cx="2808311" cy="248327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108" y="2492896"/>
            <a:ext cx="2810804" cy="24482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323528" y="537321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Semptomatik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burun tıkanıklığı  ve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obstrüktif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uyku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apnesi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olan çocuklarda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Fluticasone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nazal sprey ile 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Apne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-</a:t>
            </a:r>
            <a:r>
              <a:rPr lang="tr-TR" sz="16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Hipopne</a:t>
            </a:r>
            <a:r>
              <a:rPr lang="tr-TR" sz="16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indeksi 10.7 den 5.8 e gerilemiştir.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Uyku İle İlişkili Solunum Bozukluğu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23528" y="876483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Uyku ile ilişkili solunum bozukluğu ‘‘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sleep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disordered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breathing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’’ :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Primer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horlamadan, üst havayolu rezistans sendromu ve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obstrüktif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uyku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apne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sendromuna kadar uzanan uyku anormalliklerini içeren bir tanımdır.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13" indent="-265113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Uyku ile ilişkili solunum bozukluğu: Horlama, tekrarlayan üst havayolu obstrüksiyonu ve aralıklı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hipoksi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ile karakterizedir.  </a:t>
            </a:r>
          </a:p>
        </p:txBody>
      </p:sp>
      <p:sp>
        <p:nvSpPr>
          <p:cNvPr id="9" name="Metin kutusu 10"/>
          <p:cNvSpPr txBox="1"/>
          <p:nvPr/>
        </p:nvSpPr>
        <p:spPr>
          <a:xfrm>
            <a:off x="287524" y="632035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American Thoracic Society. Am J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Respir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Care Med 1999;160:1381–1387.</a:t>
            </a:r>
          </a:p>
        </p:txBody>
      </p:sp>
      <p:pic>
        <p:nvPicPr>
          <p:cNvPr id="6" name="Picture 2" descr="http://transcendent-wellness.com/wp-content/uploads/2012/01/sno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17032"/>
            <a:ext cx="2759224" cy="2057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10"/>
          <p:cNvSpPr txBox="1"/>
          <p:nvPr/>
        </p:nvSpPr>
        <p:spPr>
          <a:xfrm>
            <a:off x="287524" y="632035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Sullivan S, 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Ann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Acad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2008;37:645–8.</a:t>
            </a:r>
            <a:endParaRPr lang="en-US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23528" y="125888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dirty="0" smtClean="0"/>
              <a:t>Alerjik </a:t>
            </a:r>
            <a:r>
              <a:rPr lang="tr-TR" dirty="0" err="1" smtClean="0"/>
              <a:t>riniti</a:t>
            </a:r>
            <a:r>
              <a:rPr lang="tr-TR" dirty="0" smtClean="0"/>
              <a:t> ve </a:t>
            </a:r>
            <a:r>
              <a:rPr lang="tr-TR" dirty="0" err="1" smtClean="0"/>
              <a:t>obsrüktif</a:t>
            </a:r>
            <a:r>
              <a:rPr lang="tr-TR" dirty="0" smtClean="0"/>
              <a:t> uyku </a:t>
            </a:r>
            <a:r>
              <a:rPr lang="tr-TR" dirty="0" err="1" smtClean="0"/>
              <a:t>apnesi</a:t>
            </a:r>
            <a:r>
              <a:rPr lang="tr-TR" dirty="0" smtClean="0"/>
              <a:t> olan çocuklarda tek başına </a:t>
            </a:r>
            <a:r>
              <a:rPr lang="tr-TR" dirty="0" err="1" smtClean="0"/>
              <a:t>adenotonsillektomi</a:t>
            </a:r>
            <a:r>
              <a:rPr lang="tr-TR" dirty="0" smtClean="0"/>
              <a:t> her zaman  iyi sonuç vermeyebilir !!!</a:t>
            </a:r>
          </a:p>
          <a:p>
            <a:pPr marL="265113" indent="-265113"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dirty="0" err="1" smtClean="0"/>
              <a:t>İnferior</a:t>
            </a:r>
            <a:r>
              <a:rPr lang="tr-TR" dirty="0" smtClean="0"/>
              <a:t> </a:t>
            </a:r>
            <a:r>
              <a:rPr lang="tr-TR" dirty="0" err="1" smtClean="0"/>
              <a:t>turbinat</a:t>
            </a:r>
            <a:r>
              <a:rPr lang="tr-TR" dirty="0" smtClean="0"/>
              <a:t> genişlemesi olan çocuklarda, tek başına yapılan </a:t>
            </a:r>
            <a:r>
              <a:rPr lang="tr-TR" dirty="0" err="1" smtClean="0"/>
              <a:t>adenotonsillektomi</a:t>
            </a:r>
            <a:r>
              <a:rPr lang="tr-TR" dirty="0" smtClean="0"/>
              <a:t> sonrası </a:t>
            </a:r>
            <a:r>
              <a:rPr lang="tr-TR" dirty="0" err="1" smtClean="0"/>
              <a:t>persistan</a:t>
            </a:r>
            <a:r>
              <a:rPr lang="tr-TR" dirty="0" smtClean="0"/>
              <a:t> </a:t>
            </a:r>
            <a:r>
              <a:rPr lang="tr-TR" dirty="0" err="1" smtClean="0"/>
              <a:t>obstrüktif</a:t>
            </a:r>
            <a:r>
              <a:rPr lang="tr-TR" dirty="0" smtClean="0"/>
              <a:t> uyku </a:t>
            </a:r>
            <a:r>
              <a:rPr lang="tr-TR" dirty="0" err="1" smtClean="0"/>
              <a:t>apneye</a:t>
            </a:r>
            <a:r>
              <a:rPr lang="tr-TR" dirty="0" smtClean="0"/>
              <a:t> ilişkin </a:t>
            </a:r>
            <a:r>
              <a:rPr lang="tr-TR" dirty="0" err="1" smtClean="0"/>
              <a:t>subjektif</a:t>
            </a:r>
            <a:r>
              <a:rPr lang="tr-TR" dirty="0" smtClean="0"/>
              <a:t> ve </a:t>
            </a:r>
            <a:r>
              <a:rPr lang="tr-TR" dirty="0" err="1" smtClean="0"/>
              <a:t>polisomnografi</a:t>
            </a:r>
            <a:r>
              <a:rPr lang="tr-TR" dirty="0" smtClean="0"/>
              <a:t> bulguları görülmektedir. </a:t>
            </a:r>
          </a:p>
          <a:p>
            <a:pPr marL="265113" indent="-265113"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dirty="0" err="1" smtClean="0"/>
              <a:t>Apne</a:t>
            </a:r>
            <a:r>
              <a:rPr lang="tr-TR" dirty="0" smtClean="0"/>
              <a:t>-</a:t>
            </a:r>
            <a:r>
              <a:rPr lang="tr-TR" dirty="0" err="1" smtClean="0"/>
              <a:t>hipopne</a:t>
            </a:r>
            <a:r>
              <a:rPr lang="tr-TR" dirty="0" smtClean="0"/>
              <a:t> indeksindeki yükselmeler ve </a:t>
            </a:r>
            <a:r>
              <a:rPr lang="tr-TR" dirty="0" err="1" smtClean="0"/>
              <a:t>reziduel</a:t>
            </a:r>
            <a:r>
              <a:rPr lang="tr-TR" dirty="0" smtClean="0"/>
              <a:t> semptomlar ilave olarak yapılan </a:t>
            </a:r>
            <a:r>
              <a:rPr lang="tr-TR" dirty="0" err="1" smtClean="0"/>
              <a:t>radiofrekans</a:t>
            </a:r>
            <a:r>
              <a:rPr lang="tr-TR" dirty="0" smtClean="0"/>
              <a:t> </a:t>
            </a:r>
            <a:r>
              <a:rPr lang="tr-TR" dirty="0" err="1" smtClean="0"/>
              <a:t>inferior</a:t>
            </a:r>
            <a:r>
              <a:rPr lang="tr-TR" dirty="0" smtClean="0"/>
              <a:t> </a:t>
            </a:r>
            <a:r>
              <a:rPr lang="tr-TR" dirty="0" err="1" smtClean="0"/>
              <a:t>turbinat</a:t>
            </a:r>
            <a:r>
              <a:rPr lang="tr-TR" dirty="0" smtClean="0"/>
              <a:t> küçültme operasyonu ile düzelmektedir.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: Cerrahi Tedavi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Nazal rezistans –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: Cihaz Tedavisi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Metin kutusu 10"/>
          <p:cNvSpPr txBox="1"/>
          <p:nvPr/>
        </p:nvSpPr>
        <p:spPr>
          <a:xfrm>
            <a:off x="431540" y="6309320"/>
            <a:ext cx="838893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Zeng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B, et al.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Sleep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2008;31(4):543–7</a:t>
            </a:r>
            <a:endParaRPr lang="en-US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23528" y="764704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Obstrüktif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uyku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apnede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nazal rezistansın tedavisi, sürekli pozitif havayolu basıncı (CPAP) ve oral cihaz tedavisine uyumu anlamlı şekilde düzeltebilir. </a:t>
            </a:r>
          </a:p>
          <a:p>
            <a:pPr>
              <a:lnSpc>
                <a:spcPct val="150000"/>
              </a:lnSpc>
            </a:pP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        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Soose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RJ.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Otolaryngol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Clin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 Am 44 (2011) 625–635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4248472" cy="22320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395536" y="4509120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Complete Responders (Complete R):</a:t>
            </a:r>
            <a:r>
              <a:rPr lang="en-US" sz="1400" dirty="0" smtClean="0"/>
              <a:t> </a:t>
            </a:r>
            <a:r>
              <a:rPr lang="tr-TR" sz="1400" dirty="0" smtClean="0"/>
              <a:t>AHI</a:t>
            </a:r>
            <a:r>
              <a:rPr lang="en-US" sz="1400" dirty="0" smtClean="0"/>
              <a:t>&gt;50% </a:t>
            </a:r>
            <a:r>
              <a:rPr lang="tr-TR" sz="1400" dirty="0" smtClean="0"/>
              <a:t>azalma ve </a:t>
            </a:r>
            <a:r>
              <a:rPr lang="en-US" sz="1400" dirty="0" smtClean="0"/>
              <a:t>re</a:t>
            </a:r>
            <a:r>
              <a:rPr lang="tr-TR" sz="1400" dirty="0" smtClean="0"/>
              <a:t>z</a:t>
            </a:r>
            <a:r>
              <a:rPr lang="en-US" sz="1400" dirty="0" smtClean="0"/>
              <a:t>id</a:t>
            </a:r>
            <a:r>
              <a:rPr lang="tr-TR" sz="1400" dirty="0" err="1" smtClean="0"/>
              <a:t>uel</a:t>
            </a:r>
            <a:r>
              <a:rPr lang="en-US" sz="1400" dirty="0" smtClean="0"/>
              <a:t> AHI &lt;</a:t>
            </a:r>
            <a:r>
              <a:rPr lang="tr-TR" sz="1400" dirty="0" smtClean="0"/>
              <a:t> </a:t>
            </a:r>
            <a:r>
              <a:rPr lang="en-US" sz="1400" dirty="0" smtClean="0"/>
              <a:t>5/</a:t>
            </a:r>
            <a:r>
              <a:rPr lang="tr-TR" sz="1400" dirty="0" err="1" smtClean="0"/>
              <a:t>st</a:t>
            </a:r>
            <a:r>
              <a:rPr lang="en-US" sz="1400" dirty="0" smtClean="0"/>
              <a:t>; </a:t>
            </a:r>
            <a:endParaRPr lang="tr-TR" sz="1400" dirty="0" smtClean="0"/>
          </a:p>
          <a:p>
            <a:pPr algn="just"/>
            <a:r>
              <a:rPr lang="en-US" sz="1400" b="1" dirty="0" smtClean="0"/>
              <a:t>Partial R:</a:t>
            </a:r>
            <a:r>
              <a:rPr lang="en-US" sz="1400" dirty="0" smtClean="0"/>
              <a:t> </a:t>
            </a:r>
            <a:r>
              <a:rPr lang="tr-TR" sz="1400" dirty="0" smtClean="0"/>
              <a:t>AHI</a:t>
            </a:r>
            <a:r>
              <a:rPr lang="en-US" sz="1400" dirty="0" smtClean="0"/>
              <a:t>&gt;50% </a:t>
            </a:r>
            <a:r>
              <a:rPr lang="tr-TR" sz="1400" dirty="0" smtClean="0"/>
              <a:t>azalma ve</a:t>
            </a:r>
            <a:r>
              <a:rPr lang="en-US" sz="1400" dirty="0" smtClean="0"/>
              <a:t> re</a:t>
            </a:r>
            <a:r>
              <a:rPr lang="tr-TR" sz="1400" dirty="0" smtClean="0"/>
              <a:t>z</a:t>
            </a:r>
            <a:r>
              <a:rPr lang="en-US" sz="1400" dirty="0" smtClean="0"/>
              <a:t>id</a:t>
            </a:r>
            <a:r>
              <a:rPr lang="tr-TR" sz="1400" dirty="0" err="1" smtClean="0"/>
              <a:t>uel</a:t>
            </a:r>
            <a:r>
              <a:rPr lang="en-US" sz="1400" dirty="0" smtClean="0"/>
              <a:t> AHI&gt;5/</a:t>
            </a:r>
            <a:r>
              <a:rPr lang="tr-TR" sz="1400" dirty="0" err="1" smtClean="0"/>
              <a:t>st</a:t>
            </a:r>
            <a:r>
              <a:rPr lang="en-US" sz="1400" dirty="0" smtClean="0"/>
              <a:t>; </a:t>
            </a:r>
            <a:endParaRPr lang="tr-TR" sz="1400" dirty="0" smtClean="0"/>
          </a:p>
          <a:p>
            <a:pPr algn="just"/>
            <a:r>
              <a:rPr lang="en-US" sz="1400" b="1" dirty="0" smtClean="0"/>
              <a:t>Non-R:</a:t>
            </a:r>
            <a:r>
              <a:rPr lang="en-US" sz="1400" dirty="0" smtClean="0"/>
              <a:t> </a:t>
            </a:r>
            <a:r>
              <a:rPr lang="tr-TR" sz="1400" dirty="0" smtClean="0"/>
              <a:t>AHI de </a:t>
            </a:r>
            <a:r>
              <a:rPr lang="en-US" sz="1400" dirty="0" smtClean="0"/>
              <a:t>&lt;50% </a:t>
            </a:r>
            <a:r>
              <a:rPr lang="tr-TR" sz="1400" dirty="0" smtClean="0"/>
              <a:t>azalma</a:t>
            </a:r>
            <a:endParaRPr lang="tr-TR" sz="14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95536" y="5661248"/>
            <a:ext cx="842493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>
                <a:solidFill>
                  <a:srgbClr val="0000FF"/>
                </a:solidFill>
                <a:latin typeface="Comic Sans MS" pitchFamily="66" charset="0"/>
              </a:rPr>
              <a:t>Yüksek nazal rezistans, </a:t>
            </a:r>
            <a:r>
              <a:rPr lang="tr-TR" sz="1400" b="1" dirty="0" err="1" smtClean="0">
                <a:solidFill>
                  <a:srgbClr val="0000FF"/>
                </a:solidFill>
                <a:latin typeface="Comic Sans MS" pitchFamily="66" charset="0"/>
              </a:rPr>
              <a:t>mandibular</a:t>
            </a:r>
            <a:r>
              <a:rPr lang="tr-TR" sz="1400" b="1" dirty="0" smtClean="0">
                <a:solidFill>
                  <a:srgbClr val="0000FF"/>
                </a:solidFill>
                <a:latin typeface="Comic Sans MS" pitchFamily="66" charset="0"/>
              </a:rPr>
              <a:t> cihaz (</a:t>
            </a:r>
            <a:r>
              <a:rPr lang="tr-TR" sz="1400" b="1" dirty="0" err="1" smtClean="0">
                <a:solidFill>
                  <a:srgbClr val="0000FF"/>
                </a:solidFill>
                <a:latin typeface="Comic Sans MS" pitchFamily="66" charset="0"/>
              </a:rPr>
              <a:t>mandibular</a:t>
            </a:r>
            <a:r>
              <a:rPr lang="tr-TR" sz="1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400" b="1" dirty="0" err="1" smtClean="0">
                <a:solidFill>
                  <a:srgbClr val="0000FF"/>
                </a:solidFill>
                <a:latin typeface="Comic Sans MS" pitchFamily="66" charset="0"/>
              </a:rPr>
              <a:t>advacement</a:t>
            </a:r>
            <a:r>
              <a:rPr lang="tr-TR" sz="1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400" b="1" dirty="0" err="1" smtClean="0">
                <a:solidFill>
                  <a:srgbClr val="0000FF"/>
                </a:solidFill>
                <a:latin typeface="Comic Sans MS" pitchFamily="66" charset="0"/>
              </a:rPr>
              <a:t>split</a:t>
            </a:r>
            <a:r>
              <a:rPr lang="tr-TR" sz="1400" b="1" dirty="0" smtClean="0">
                <a:solidFill>
                  <a:srgbClr val="0000FF"/>
                </a:solidFill>
                <a:latin typeface="Comic Sans MS" pitchFamily="66" charset="0"/>
              </a:rPr>
              <a:t>) tedavisini olumsuz etkileyebilir.</a:t>
            </a:r>
            <a:endParaRPr lang="tr-TR" sz="1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028" name="Picture 4" descr="Somno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6908" y="2204864"/>
            <a:ext cx="2857500" cy="1895476"/>
          </a:xfrm>
          <a:prstGeom prst="rect">
            <a:avLst/>
          </a:prstGeom>
          <a:noFill/>
        </p:spPr>
      </p:pic>
      <p:pic>
        <p:nvPicPr>
          <p:cNvPr id="1030" name="Picture 6" descr="http://www.santabarbarasleepdentist.com/images/somnome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93096"/>
            <a:ext cx="384991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Astım 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Metin kutusu 10"/>
          <p:cNvSpPr txBox="1"/>
          <p:nvPr/>
        </p:nvSpPr>
        <p:spPr>
          <a:xfrm>
            <a:off x="287524" y="632035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Boulet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LP, et al.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Expert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Respir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2011;5(3):377–393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Oval"/>
          <p:cNvSpPr/>
          <p:nvPr/>
        </p:nvSpPr>
        <p:spPr>
          <a:xfrm>
            <a:off x="4211960" y="1412776"/>
            <a:ext cx="1368152" cy="1296144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Obezite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Oval"/>
          <p:cNvSpPr/>
          <p:nvPr/>
        </p:nvSpPr>
        <p:spPr>
          <a:xfrm>
            <a:off x="5148064" y="2204864"/>
            <a:ext cx="1512168" cy="12241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Bronşektazi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Oval"/>
          <p:cNvSpPr/>
          <p:nvPr/>
        </p:nvSpPr>
        <p:spPr>
          <a:xfrm>
            <a:off x="2915816" y="1772816"/>
            <a:ext cx="1512168" cy="1296144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Gastro</a:t>
            </a:r>
            <a:endParaRPr lang="tr-TR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özofageal</a:t>
            </a:r>
            <a:r>
              <a:rPr lang="tr-T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reflü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Oval"/>
          <p:cNvSpPr/>
          <p:nvPr/>
        </p:nvSpPr>
        <p:spPr>
          <a:xfrm>
            <a:off x="2555776" y="2924944"/>
            <a:ext cx="1296144" cy="1368152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Obstrüktif</a:t>
            </a:r>
            <a:r>
              <a:rPr lang="tr-T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Uyku </a:t>
            </a:r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Apne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2915816" y="4149080"/>
            <a:ext cx="1584176" cy="1368152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Solunum Yolu Enfeksiyonu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Oval"/>
          <p:cNvSpPr/>
          <p:nvPr/>
        </p:nvSpPr>
        <p:spPr>
          <a:xfrm>
            <a:off x="4211960" y="4293096"/>
            <a:ext cx="1512168" cy="1368152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Alerjik </a:t>
            </a:r>
            <a:r>
              <a:rPr lang="tr-T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rinit</a:t>
            </a:r>
            <a:endParaRPr lang="tr-T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Oval"/>
          <p:cNvSpPr/>
          <p:nvPr/>
        </p:nvSpPr>
        <p:spPr>
          <a:xfrm>
            <a:off x="5292080" y="3429000"/>
            <a:ext cx="1368152" cy="12961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Sinüzit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Oval"/>
          <p:cNvSpPr/>
          <p:nvPr/>
        </p:nvSpPr>
        <p:spPr>
          <a:xfrm>
            <a:off x="3851920" y="2636912"/>
            <a:ext cx="1728192" cy="1872208"/>
          </a:xfrm>
          <a:prstGeom prst="ellipse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Astım</a:t>
            </a:r>
            <a:endParaRPr lang="tr-TR" b="1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Astım Kontrolü </a:t>
            </a:r>
            <a:r>
              <a:rPr lang="tr-TR" b="1" dirty="0" smtClean="0">
                <a:solidFill>
                  <a:srgbClr val="7030A0"/>
                </a:solidFill>
                <a:latin typeface="Comic Sans MS" pitchFamily="66" charset="0"/>
              </a:rPr>
              <a:t>“KÖTÜ”</a:t>
            </a:r>
            <a:endParaRPr lang="tr-T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Metin kutusu 10"/>
          <p:cNvSpPr txBox="1"/>
          <p:nvPr/>
        </p:nvSpPr>
        <p:spPr>
          <a:xfrm>
            <a:off x="287524" y="6165304"/>
            <a:ext cx="8568952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NAEPP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Expert panel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report 3: guidelines for the diagnosis and management of asthma.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Bethesda, MD: National Heart, Lung and Blood Institute; 2007.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354175"/>
            <a:ext cx="8424936" cy="3082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Tanıyı gözden geçir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Tedaviye uyumu değerlendir (yanlış ve yetersiz tedavi)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Sigara kullanımını değerlendir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Komorbiditelere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bak (GÖR,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Allerjik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rinit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Kronik sinüzit,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Obezite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/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obstrüktif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uyku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apne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sendromu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Psikiyatrik bozukluklar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10"/>
          <p:cNvSpPr txBox="1"/>
          <p:nvPr/>
        </p:nvSpPr>
        <p:spPr>
          <a:xfrm>
            <a:off x="287524" y="6464369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AlkhaliL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M, et al. </a:t>
            </a:r>
            <a:r>
              <a:rPr lang="nn-NO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 Clin Sleep Med 2009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;5(1):71-78. 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Astım –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Sendromu (OSAS)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12 Aşağı Bükülü Ok"/>
          <p:cNvSpPr/>
          <p:nvPr/>
        </p:nvSpPr>
        <p:spPr>
          <a:xfrm>
            <a:off x="5148064" y="2276872"/>
            <a:ext cx="3600400" cy="1080120"/>
          </a:xfrm>
          <a:prstGeom prst="curved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13 Yukarı Bükülü Ok"/>
          <p:cNvSpPr/>
          <p:nvPr/>
        </p:nvSpPr>
        <p:spPr>
          <a:xfrm flipH="1">
            <a:off x="5004048" y="3933056"/>
            <a:ext cx="3600400" cy="1152128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932040" y="3501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OSAS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8028384" y="34917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ASTIM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Çember Ok"/>
          <p:cNvSpPr/>
          <p:nvPr/>
        </p:nvSpPr>
        <p:spPr>
          <a:xfrm>
            <a:off x="4355976" y="2708920"/>
            <a:ext cx="762384" cy="86409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31639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17 Çember Ok"/>
          <p:cNvSpPr/>
          <p:nvPr/>
        </p:nvSpPr>
        <p:spPr>
          <a:xfrm>
            <a:off x="4572000" y="2276872"/>
            <a:ext cx="762384" cy="86409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31639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18 Çember Ok"/>
          <p:cNvSpPr/>
          <p:nvPr/>
        </p:nvSpPr>
        <p:spPr>
          <a:xfrm>
            <a:off x="4932040" y="1916832"/>
            <a:ext cx="762384" cy="86409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31639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0" name="19 Çember Ok"/>
          <p:cNvSpPr/>
          <p:nvPr/>
        </p:nvSpPr>
        <p:spPr>
          <a:xfrm>
            <a:off x="5465800" y="1700808"/>
            <a:ext cx="690376" cy="9361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31639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1" name="20 Çember Ok"/>
          <p:cNvSpPr/>
          <p:nvPr/>
        </p:nvSpPr>
        <p:spPr>
          <a:xfrm>
            <a:off x="6300192" y="1628800"/>
            <a:ext cx="648072" cy="86409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31639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2" name="21 Çember Ok"/>
          <p:cNvSpPr/>
          <p:nvPr/>
        </p:nvSpPr>
        <p:spPr>
          <a:xfrm>
            <a:off x="7092280" y="1628800"/>
            <a:ext cx="648072" cy="9361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31639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3" name="22 Çember Ok"/>
          <p:cNvSpPr/>
          <p:nvPr/>
        </p:nvSpPr>
        <p:spPr>
          <a:xfrm>
            <a:off x="7812360" y="1916832"/>
            <a:ext cx="576064" cy="936104"/>
          </a:xfrm>
          <a:prstGeom prst="circularArrow">
            <a:avLst>
              <a:gd name="adj1" fmla="val 12500"/>
              <a:gd name="adj2" fmla="val 331769"/>
              <a:gd name="adj3" fmla="val 20457681"/>
              <a:gd name="adj4" fmla="val 14331639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4" name="23 Çember Ok"/>
          <p:cNvSpPr/>
          <p:nvPr/>
        </p:nvSpPr>
        <p:spPr>
          <a:xfrm>
            <a:off x="8244408" y="2420888"/>
            <a:ext cx="504056" cy="86409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31639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139952" y="22048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GÖR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3419872" y="2618909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Times New Roman" pitchFamily="18" charset="0"/>
                <a:cs typeface="Times New Roman" pitchFamily="18" charset="0"/>
              </a:rPr>
              <a:t>Nöral</a:t>
            </a:r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 reseptör</a:t>
            </a:r>
          </a:p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aktivasyonu ve mekanik</a:t>
            </a:r>
          </a:p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etki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3707904" y="16288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Lokal havayolu </a:t>
            </a:r>
            <a:r>
              <a:rPr lang="tr-TR" sz="1400" dirty="0" err="1" smtClean="0">
                <a:latin typeface="Times New Roman" pitchFamily="18" charset="0"/>
                <a:cs typeface="Times New Roman" pitchFamily="18" charset="0"/>
              </a:rPr>
              <a:t>enflamasyonu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4716016" y="112474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Sistemik </a:t>
            </a:r>
            <a:r>
              <a:rPr lang="tr-TR" sz="1400" dirty="0" err="1" smtClean="0">
                <a:latin typeface="Times New Roman" pitchFamily="18" charset="0"/>
                <a:cs typeface="Times New Roman" pitchFamily="18" charset="0"/>
              </a:rPr>
              <a:t>enflamasyon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Metin kutusu"/>
          <p:cNvSpPr txBox="1"/>
          <p:nvPr/>
        </p:nvSpPr>
        <p:spPr>
          <a:xfrm>
            <a:off x="5796136" y="98072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Havayolu </a:t>
            </a:r>
            <a:r>
              <a:rPr lang="tr-TR" sz="1400" dirty="0" err="1" smtClean="0">
                <a:latin typeface="Times New Roman" pitchFamily="18" charset="0"/>
                <a:cs typeface="Times New Roman" pitchFamily="18" charset="0"/>
              </a:rPr>
              <a:t>anjiogenezisi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Metin kutusu"/>
          <p:cNvSpPr txBox="1"/>
          <p:nvPr/>
        </p:nvSpPr>
        <p:spPr>
          <a:xfrm>
            <a:off x="6948264" y="98072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Kardiyak </a:t>
            </a:r>
            <a:r>
              <a:rPr lang="tr-TR" sz="1400" dirty="0" err="1" smtClean="0">
                <a:latin typeface="Times New Roman" pitchFamily="18" charset="0"/>
                <a:cs typeface="Times New Roman" pitchFamily="18" charset="0"/>
              </a:rPr>
              <a:t>disfonksiyon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31 Metin kutusu"/>
          <p:cNvSpPr txBox="1"/>
          <p:nvPr/>
        </p:nvSpPr>
        <p:spPr>
          <a:xfrm>
            <a:off x="7884368" y="141277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Times New Roman" pitchFamily="18" charset="0"/>
                <a:cs typeface="Times New Roman" pitchFamily="18" charset="0"/>
              </a:rPr>
              <a:t>Leptin</a:t>
            </a:r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 değişikliği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Metin kutusu"/>
          <p:cNvSpPr txBox="1"/>
          <p:nvPr/>
        </p:nvSpPr>
        <p:spPr>
          <a:xfrm>
            <a:off x="8460432" y="1916832"/>
            <a:ext cx="68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Kilo alımı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Yukarı Ok"/>
          <p:cNvSpPr/>
          <p:nvPr/>
        </p:nvSpPr>
        <p:spPr>
          <a:xfrm>
            <a:off x="8316416" y="4869160"/>
            <a:ext cx="216024" cy="504056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Yukarı Ok"/>
          <p:cNvSpPr/>
          <p:nvPr/>
        </p:nvSpPr>
        <p:spPr>
          <a:xfrm>
            <a:off x="6804248" y="5301208"/>
            <a:ext cx="216024" cy="504056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Yukarı Ok"/>
          <p:cNvSpPr/>
          <p:nvPr/>
        </p:nvSpPr>
        <p:spPr>
          <a:xfrm>
            <a:off x="5220072" y="4869160"/>
            <a:ext cx="216024" cy="504056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Metin kutusu"/>
          <p:cNvSpPr txBox="1"/>
          <p:nvPr/>
        </p:nvSpPr>
        <p:spPr>
          <a:xfrm>
            <a:off x="8100392" y="54452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Burun tıkanıklığı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444208" y="580526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Times New Roman" pitchFamily="18" charset="0"/>
                <a:cs typeface="Times New Roman" pitchFamily="18" charset="0"/>
              </a:rPr>
              <a:t>Farengeal</a:t>
            </a:r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 alanda azalma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4716016" y="54452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Üst havayolu </a:t>
            </a:r>
            <a:r>
              <a:rPr lang="tr-TR" sz="1400" dirty="0" err="1" smtClean="0">
                <a:latin typeface="Times New Roman" pitchFamily="18" charset="0"/>
                <a:cs typeface="Times New Roman" pitchFamily="18" charset="0"/>
              </a:rPr>
              <a:t>kollapsında</a:t>
            </a:r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 artış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15" y="1484784"/>
            <a:ext cx="281533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Astım –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Metin kutusu 10"/>
          <p:cNvSpPr txBox="1"/>
          <p:nvPr/>
        </p:nvSpPr>
        <p:spPr>
          <a:xfrm>
            <a:off x="287524" y="632035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LG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 J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Respir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Care Med 2005;171:659-64.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251520" y="5723964"/>
            <a:ext cx="85689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Çocuklarda, uyku ile ilişkili solunum bozukluğu </a:t>
            </a:r>
            <a:r>
              <a:rPr lang="tr-TR" b="1" dirty="0" err="1" smtClean="0"/>
              <a:t>wheezing</a:t>
            </a:r>
            <a:r>
              <a:rPr lang="tr-TR" b="1" dirty="0" smtClean="0"/>
              <a:t> ve astım için risk faktörüdür.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064" y="3693765"/>
            <a:ext cx="5867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2964" y="1720974"/>
            <a:ext cx="5905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2843808" y="3356992"/>
            <a:ext cx="59046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2843808" y="5301208"/>
            <a:ext cx="59046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23528" y="83671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Comic Sans MS" pitchFamily="66" charset="0"/>
              </a:rPr>
              <a:t>N: </a:t>
            </a:r>
            <a:r>
              <a:rPr lang="en-US" sz="1600" b="1" dirty="0" smtClean="0">
                <a:latin typeface="Comic Sans MS" pitchFamily="66" charset="0"/>
              </a:rPr>
              <a:t>788 (8–11 </a:t>
            </a:r>
            <a:r>
              <a:rPr lang="tr-TR" sz="1600" b="1" dirty="0" smtClean="0">
                <a:latin typeface="Comic Sans MS" pitchFamily="66" charset="0"/>
              </a:rPr>
              <a:t>yaş</a:t>
            </a:r>
            <a:r>
              <a:rPr lang="en-US" sz="1600" b="1" dirty="0" smtClean="0">
                <a:latin typeface="Comic Sans MS" pitchFamily="66" charset="0"/>
              </a:rPr>
              <a:t>)</a:t>
            </a:r>
            <a:r>
              <a:rPr lang="tr-TR" sz="1600" b="1" dirty="0" smtClean="0">
                <a:latin typeface="Comic Sans MS" pitchFamily="66" charset="0"/>
              </a:rPr>
              <a:t> k</a:t>
            </a:r>
            <a:r>
              <a:rPr lang="en-US" sz="1600" b="1" dirty="0" err="1" smtClean="0">
                <a:latin typeface="Comic Sans MS" pitchFamily="66" charset="0"/>
              </a:rPr>
              <a:t>ohort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tr-TR" sz="1600" b="1" dirty="0" smtClean="0">
                <a:latin typeface="Comic Sans MS" pitchFamily="66" charset="0"/>
              </a:rPr>
              <a:t>çalışması, uyku </a:t>
            </a:r>
            <a:r>
              <a:rPr lang="tr-TR" sz="1600" b="1" dirty="0" err="1" smtClean="0">
                <a:latin typeface="Comic Sans MS" pitchFamily="66" charset="0"/>
              </a:rPr>
              <a:t>apne</a:t>
            </a:r>
            <a:r>
              <a:rPr lang="tr-TR" sz="1600" b="1" dirty="0" smtClean="0">
                <a:latin typeface="Comic Sans MS" pitchFamily="66" charset="0"/>
              </a:rPr>
              <a:t> evde kalp-solunum </a:t>
            </a:r>
            <a:r>
              <a:rPr lang="en-US" sz="1600" b="1" dirty="0" err="1" smtClean="0">
                <a:latin typeface="Comic Sans MS" pitchFamily="66" charset="0"/>
              </a:rPr>
              <a:t>monitori</a:t>
            </a:r>
            <a:r>
              <a:rPr lang="tr-TR" sz="1600" b="1" dirty="0" err="1" smtClean="0">
                <a:latin typeface="Comic Sans MS" pitchFamily="66" charset="0"/>
              </a:rPr>
              <a:t>zayonu</a:t>
            </a:r>
            <a:r>
              <a:rPr lang="tr-TR" sz="1600" b="1" dirty="0" smtClean="0">
                <a:latin typeface="Comic Sans MS" pitchFamily="66" charset="0"/>
              </a:rPr>
              <a:t> ile değerlendirildi.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endParaRPr lang="tr-TR" sz="1600" b="1" dirty="0">
              <a:latin typeface="Comic Sans MS" pitchFamily="66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23528" y="1700808"/>
            <a:ext cx="25202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 smtClean="0">
                <a:solidFill>
                  <a:srgbClr val="FF0000"/>
                </a:solidFill>
                <a:latin typeface="Comic Sans MS" pitchFamily="66" charset="0"/>
              </a:rPr>
              <a:t>Obstr</a:t>
            </a:r>
            <a:r>
              <a:rPr lang="tr-TR" sz="1400" b="1" dirty="0" err="1" smtClean="0">
                <a:solidFill>
                  <a:srgbClr val="FF0000"/>
                </a:solidFill>
                <a:latin typeface="Comic Sans MS" pitchFamily="66" charset="0"/>
              </a:rPr>
              <a:t>üktif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 sleep </a:t>
            </a:r>
            <a:r>
              <a:rPr lang="en-US" sz="1400" b="1" dirty="0" err="1" smtClean="0">
                <a:solidFill>
                  <a:srgbClr val="FF0000"/>
                </a:solidFill>
                <a:latin typeface="Comic Sans MS" pitchFamily="66" charset="0"/>
              </a:rPr>
              <a:t>apne</a:t>
            </a:r>
            <a:r>
              <a:rPr 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 (OSA):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Obstr</a:t>
            </a:r>
            <a:r>
              <a:rPr lang="tr-TR" sz="1400" dirty="0" err="1" smtClean="0">
                <a:latin typeface="Comic Sans MS" pitchFamily="66" charset="0"/>
              </a:rPr>
              <a:t>üktif</a:t>
            </a:r>
            <a:r>
              <a:rPr lang="en-US" sz="1400" dirty="0" smtClean="0">
                <a:latin typeface="Comic Sans MS" pitchFamily="66" charset="0"/>
              </a:rPr>
              <a:t> apnea–</a:t>
            </a:r>
            <a:r>
              <a:rPr lang="en-US" sz="1400" dirty="0" err="1" smtClean="0">
                <a:latin typeface="Comic Sans MS" pitchFamily="66" charset="0"/>
              </a:rPr>
              <a:t>hypopne</a:t>
            </a:r>
            <a:r>
              <a:rPr lang="tr-TR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index</a:t>
            </a:r>
            <a:r>
              <a:rPr lang="tr-TR" sz="1400" dirty="0" smtClean="0">
                <a:latin typeface="Comic Sans MS" pitchFamily="66" charset="0"/>
              </a:rPr>
              <a:t> ≥5/</a:t>
            </a:r>
            <a:r>
              <a:rPr lang="tr-TR" sz="1400" dirty="0" err="1" smtClean="0">
                <a:latin typeface="Comic Sans MS" pitchFamily="66" charset="0"/>
              </a:rPr>
              <a:t>st</a:t>
            </a:r>
            <a:r>
              <a:rPr lang="tr-TR" sz="1400" dirty="0" smtClean="0">
                <a:latin typeface="Comic Sans MS" pitchFamily="66" charset="0"/>
              </a:rPr>
              <a:t> veya </a:t>
            </a:r>
            <a:endParaRPr lang="en-US" sz="1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1400" dirty="0" smtClean="0">
                <a:latin typeface="Comic Sans MS" pitchFamily="66" charset="0"/>
              </a:rPr>
              <a:t>o</a:t>
            </a:r>
            <a:r>
              <a:rPr lang="en-US" sz="1400" dirty="0" err="1" smtClean="0">
                <a:latin typeface="Comic Sans MS" pitchFamily="66" charset="0"/>
              </a:rPr>
              <a:t>bstr</a:t>
            </a:r>
            <a:r>
              <a:rPr lang="tr-TR" sz="1400" dirty="0" err="1" smtClean="0">
                <a:latin typeface="Comic Sans MS" pitchFamily="66" charset="0"/>
              </a:rPr>
              <a:t>üktif</a:t>
            </a:r>
            <a:r>
              <a:rPr lang="en-US" sz="1400" dirty="0" smtClean="0">
                <a:latin typeface="Comic Sans MS" pitchFamily="66" charset="0"/>
              </a:rPr>
              <a:t> apnea index </a:t>
            </a:r>
            <a:r>
              <a:rPr lang="tr-TR" sz="1400" dirty="0" smtClean="0">
                <a:latin typeface="Comic Sans MS" pitchFamily="66" charset="0"/>
              </a:rPr>
              <a:t>≥1/</a:t>
            </a:r>
            <a:r>
              <a:rPr lang="tr-TR" sz="1400" dirty="0" err="1" smtClean="0">
                <a:latin typeface="Comic Sans MS" pitchFamily="66" charset="0"/>
              </a:rPr>
              <a:t>st</a:t>
            </a:r>
            <a:r>
              <a:rPr lang="en-US" sz="1400" dirty="0" smtClean="0">
                <a:latin typeface="Comic Sans MS" pitchFamily="66" charset="0"/>
              </a:rPr>
              <a:t>. </a:t>
            </a:r>
            <a:endParaRPr lang="tr-TR" sz="1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1400" b="1" dirty="0" smtClean="0">
                <a:solidFill>
                  <a:srgbClr val="0000FF"/>
                </a:solidFill>
                <a:latin typeface="Comic Sans MS" pitchFamily="66" charset="0"/>
              </a:rPr>
              <a:t>H</a:t>
            </a:r>
            <a:r>
              <a:rPr lang="en-US" sz="1400" b="1" dirty="0" err="1" smtClean="0">
                <a:solidFill>
                  <a:srgbClr val="0000FF"/>
                </a:solidFill>
                <a:latin typeface="Comic Sans MS" pitchFamily="66" charset="0"/>
              </a:rPr>
              <a:t>abitual</a:t>
            </a:r>
            <a:r>
              <a:rPr lang="en-US" sz="1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400" b="1" dirty="0" smtClean="0">
                <a:solidFill>
                  <a:srgbClr val="0000FF"/>
                </a:solidFill>
                <a:latin typeface="Comic Sans MS" pitchFamily="66" charset="0"/>
              </a:rPr>
              <a:t>horlama: </a:t>
            </a:r>
            <a:r>
              <a:rPr lang="tr-TR" sz="1400" dirty="0" smtClean="0">
                <a:latin typeface="Comic Sans MS" pitchFamily="66" charset="0"/>
              </a:rPr>
              <a:t>Son bir ayda 1-2kez horlama/</a:t>
            </a:r>
            <a:r>
              <a:rPr lang="tr-TR" sz="1400" dirty="0" err="1" smtClean="0">
                <a:latin typeface="Comic Sans MS" pitchFamily="66" charset="0"/>
              </a:rPr>
              <a:t>hf</a:t>
            </a:r>
            <a:r>
              <a:rPr lang="en-US" sz="1400" dirty="0" smtClean="0">
                <a:latin typeface="Comic Sans MS" pitchFamily="66" charset="0"/>
              </a:rPr>
              <a:t>. </a:t>
            </a:r>
            <a:endParaRPr lang="tr-TR" sz="1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1400" b="1" dirty="0" smtClean="0">
                <a:solidFill>
                  <a:srgbClr val="00B050"/>
                </a:solidFill>
                <a:latin typeface="Comic Sans MS" pitchFamily="66" charset="0"/>
              </a:rPr>
              <a:t>Uyku ile ilişkili solunum bozukluğu: </a:t>
            </a:r>
            <a:r>
              <a:rPr lang="tr-TR" sz="1400" dirty="0" err="1" smtClean="0">
                <a:latin typeface="Comic Sans MS" pitchFamily="66" charset="0"/>
              </a:rPr>
              <a:t>Habituel</a:t>
            </a:r>
            <a:r>
              <a:rPr lang="tr-TR" sz="1400" dirty="0" smtClean="0">
                <a:latin typeface="Comic Sans MS" pitchFamily="66" charset="0"/>
              </a:rPr>
              <a:t> horlama ve/veya </a:t>
            </a:r>
            <a:r>
              <a:rPr lang="en-US" sz="1400" dirty="0" smtClean="0">
                <a:latin typeface="Comic Sans MS" pitchFamily="66" charset="0"/>
              </a:rPr>
              <a:t>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Astım –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23528" y="908720"/>
            <a:ext cx="8496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tr-TR" sz="16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Obstrüktif</a:t>
            </a:r>
            <a:r>
              <a:rPr lang="tr-TR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uyku </a:t>
            </a:r>
            <a:r>
              <a:rPr lang="tr-TR" sz="16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apne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”, şiddetli astımı olan </a:t>
            </a:r>
            <a:r>
              <a:rPr lang="tr-TR" sz="1600" b="1" dirty="0" smtClean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erişkinlerde astım atakları için risk faktörüdür.   </a:t>
            </a:r>
            <a:endParaRPr lang="tr-TR" b="1" dirty="0" smtClean="0">
              <a:solidFill>
                <a:srgbClr val="33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ten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Brinke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A, et al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Respir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 2005;26:812-8</a:t>
            </a:r>
            <a:endParaRPr lang="tr-TR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95536" y="2780928"/>
            <a:ext cx="8352928" cy="107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Erişkinlerde, şiddetli astımı olanlarda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obstrüktif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uyku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apne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daha sık görülmektedir.</a:t>
            </a:r>
          </a:p>
          <a:p>
            <a:pPr marL="88900" indent="-88900">
              <a:lnSpc>
                <a:spcPct val="150000"/>
              </a:lnSpc>
            </a:pP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                  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Julien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JY, et al.. J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Allergy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Clin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Immunol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2009;124:371-6.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82089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Astım –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Metin kutusu 10"/>
          <p:cNvSpPr txBox="1"/>
          <p:nvPr/>
        </p:nvSpPr>
        <p:spPr>
          <a:xfrm>
            <a:off x="287524" y="632035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Ross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KR, et al.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Pediatr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2012 May;160(5):736-42.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323528" y="9807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dirty="0" smtClean="0">
                <a:latin typeface="Comic Sans MS" pitchFamily="66" charset="0"/>
              </a:rPr>
              <a:t>  N: 10</a:t>
            </a:r>
            <a:r>
              <a:rPr lang="en-US" sz="1600" b="1" dirty="0" smtClean="0">
                <a:latin typeface="Comic Sans MS" pitchFamily="66" charset="0"/>
              </a:rPr>
              <a:t>8</a:t>
            </a:r>
            <a:r>
              <a:rPr lang="tr-TR" sz="1600" b="1" dirty="0" smtClean="0">
                <a:latin typeface="Comic Sans MS" pitchFamily="66" charset="0"/>
              </a:rPr>
              <a:t>,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tr-TR" sz="1600" b="1" dirty="0" smtClean="0">
                <a:latin typeface="Comic Sans MS" pitchFamily="66" charset="0"/>
              </a:rPr>
              <a:t>4</a:t>
            </a:r>
            <a:r>
              <a:rPr lang="en-US" sz="1600" b="1" dirty="0" smtClean="0">
                <a:latin typeface="Comic Sans MS" pitchFamily="66" charset="0"/>
              </a:rPr>
              <a:t>–1</a:t>
            </a:r>
            <a:r>
              <a:rPr lang="tr-TR" sz="1600" b="1" dirty="0" smtClean="0">
                <a:latin typeface="Comic Sans MS" pitchFamily="66" charset="0"/>
              </a:rPr>
              <a:t>8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tr-TR" sz="1600" b="1" dirty="0" smtClean="0">
                <a:latin typeface="Comic Sans MS" pitchFamily="66" charset="0"/>
              </a:rPr>
              <a:t>yaş, astım şiddeti ile uyku ile ilişkili solunum bozukluğu ilişkisi</a:t>
            </a:r>
          </a:p>
          <a:p>
            <a:pPr marL="354013" indent="-354013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b="1" dirty="0" smtClean="0">
                <a:latin typeface="Comic Sans MS" pitchFamily="66" charset="0"/>
              </a:rPr>
              <a:t>Uyku ile ilişkili solunum bozukluğu: </a:t>
            </a:r>
            <a:r>
              <a:rPr lang="tr-TR" sz="1600" b="1" dirty="0" err="1" smtClean="0">
                <a:latin typeface="Comic Sans MS" pitchFamily="66" charset="0"/>
              </a:rPr>
              <a:t>Habituel</a:t>
            </a:r>
            <a:r>
              <a:rPr lang="tr-TR" sz="1600" b="1" dirty="0" smtClean="0">
                <a:latin typeface="Comic Sans MS" pitchFamily="66" charset="0"/>
              </a:rPr>
              <a:t> horlama (3-4 kez horlama/</a:t>
            </a:r>
            <a:r>
              <a:rPr lang="tr-TR" sz="1600" b="1" dirty="0" err="1" smtClean="0">
                <a:latin typeface="Comic Sans MS" pitchFamily="66" charset="0"/>
              </a:rPr>
              <a:t>hf</a:t>
            </a:r>
            <a:r>
              <a:rPr lang="tr-TR" sz="1600" b="1" dirty="0" smtClean="0">
                <a:latin typeface="Comic Sans MS" pitchFamily="66" charset="0"/>
              </a:rPr>
              <a:t>) ve ≥3 </a:t>
            </a:r>
            <a:r>
              <a:rPr lang="tr-TR" sz="1600" b="1" dirty="0" err="1" smtClean="0">
                <a:latin typeface="Comic Sans MS" pitchFamily="66" charset="0"/>
              </a:rPr>
              <a:t>desaturasyon</a:t>
            </a:r>
            <a:r>
              <a:rPr lang="tr-TR" sz="1600" b="1" dirty="0" smtClean="0">
                <a:latin typeface="Comic Sans MS" pitchFamily="66" charset="0"/>
              </a:rPr>
              <a:t>/saat, evde gece </a:t>
            </a:r>
            <a:r>
              <a:rPr lang="tr-TR" sz="1600" b="1" dirty="0" err="1" smtClean="0">
                <a:latin typeface="Comic Sans MS" pitchFamily="66" charset="0"/>
              </a:rPr>
              <a:t>oksimetri</a:t>
            </a:r>
            <a:r>
              <a:rPr lang="tr-TR" sz="1600" b="1" dirty="0" smtClean="0">
                <a:latin typeface="Comic Sans MS" pitchFamily="66" charset="0"/>
              </a:rPr>
              <a:t> ile izlemde.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43590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251520" y="5651956"/>
            <a:ext cx="85689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Çocuklarda, uyku ile ilişkili solunum bozukluğu şiddetli astım için bir risk faktörüdür. </a:t>
            </a:r>
            <a:endParaRPr lang="tr-TR" b="1" dirty="0"/>
          </a:p>
        </p:txBody>
      </p:sp>
      <p:sp>
        <p:nvSpPr>
          <p:cNvPr id="10" name="9 Dikdörtgen"/>
          <p:cNvSpPr/>
          <p:nvPr/>
        </p:nvSpPr>
        <p:spPr>
          <a:xfrm>
            <a:off x="2483768" y="4149080"/>
            <a:ext cx="40324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Astım –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Obstrüktif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: CPAP Tedavisi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23528" y="1052736"/>
            <a:ext cx="6120680" cy="198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Obstrüktif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uyku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apne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 astımı olan erişkin hastalarda </a:t>
            </a:r>
            <a:r>
              <a:rPr lang="tr-TR" sz="16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haftalık CPAP tedavisi ile </a:t>
            </a:r>
            <a:r>
              <a:rPr lang="tr-TR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akciğer fonksiyonlarında bir değişiklik olmadı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ancak </a:t>
            </a:r>
            <a:r>
              <a:rPr lang="tr-TR" sz="1600" b="1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astım yaşam kalitesi düzeldi.  </a:t>
            </a:r>
          </a:p>
        </p:txBody>
      </p:sp>
      <p:sp>
        <p:nvSpPr>
          <p:cNvPr id="36866" name="AutoShape 2" descr="https://jchomemedical.com/Resources/Uploads/5ef499fd-db79-4a1d-8f33-4bf4b4e2f6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868" name="AutoShape 4" descr="http://www.health.com/health/static/hw/media/medical/hw/h9991647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870" name="AutoShape 6" descr="http://www.health.com/health/static/hw/media/medical/hw/h9991647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6872" name="Picture 8" descr="http://www.health.com/health/static/hw/media/medical/hw/h9991647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96752"/>
            <a:ext cx="1953818" cy="1736337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17032"/>
            <a:ext cx="3168352" cy="2160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496855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Metin kutusu 10"/>
          <p:cNvSpPr txBox="1"/>
          <p:nvPr/>
        </p:nvSpPr>
        <p:spPr>
          <a:xfrm>
            <a:off x="287524" y="632035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Lafond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C, et al.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Respir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467544" y="620688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467544" y="3356992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ASTIM VE ALERJİK RİNİT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2411760" y="4365104"/>
            <a:ext cx="223224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Lokal ÜSY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enflamasyonu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Kolinerjik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tonus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artışı</a:t>
            </a:r>
          </a:p>
          <a:p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Hipersitokinemi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Oksidatif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stres artışı</a:t>
            </a:r>
          </a:p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Negatif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intratorasik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basınç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artşına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bağlı GÖR</a:t>
            </a:r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411760" y="3284984"/>
            <a:ext cx="223224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Wheezing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öksürük ve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dispneye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bağlı uyku bölünmesi</a:t>
            </a:r>
          </a:p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Yaygın havayolu ödemi</a:t>
            </a:r>
          </a:p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Havayolu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kolapsına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eğilim</a:t>
            </a:r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555776" y="2607295"/>
            <a:ext cx="1296144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Fizik aktivite</a:t>
            </a:r>
          </a:p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Sedanter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yaşam)</a:t>
            </a:r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691680" y="1124744"/>
            <a:ext cx="165618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Düşük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tidal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ventilasyon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Sistemik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eflamasyon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Leptin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860032" y="1414517"/>
            <a:ext cx="2016224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Üst havayolu yapısında değişiklik</a:t>
            </a:r>
          </a:p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Fonksiyonel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rezidüel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kapasitede azalma</a:t>
            </a:r>
          </a:p>
          <a:p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Leptin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artışı</a:t>
            </a:r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7164288" y="764705"/>
            <a:ext cx="1512168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İnsülin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direnci</a:t>
            </a:r>
          </a:p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Sistemik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enflamasyon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artışı</a:t>
            </a:r>
          </a:p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Uyku bölünmesi ve uykuda azalma</a:t>
            </a:r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7236296" y="3717032"/>
            <a:ext cx="1512168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Akut/kronik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intermittan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hipoksi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Hiperkapni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Sempatik sinir sistem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tonusunda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artış</a:t>
            </a:r>
          </a:p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Negatif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intratorasik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basınç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artşı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Uyku bölünmesi</a:t>
            </a:r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7164288" y="26996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UYKU APNE</a:t>
            </a:r>
            <a:endParaRPr lang="tr-TR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3563888" y="9714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OBEZİTE</a:t>
            </a:r>
            <a:endParaRPr lang="tr-TR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95536" y="11247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Alerjenle temas 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323528" y="22048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Enflamasyon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1619672" y="57332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ORTAK GENETİK YATKINLIK </a:t>
            </a:r>
            <a:endParaRPr lang="tr-TR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1763688" y="5949280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(Beta-2 </a:t>
            </a:r>
            <a:r>
              <a:rPr lang="tr-TR" sz="1600" dirty="0" err="1" smtClean="0"/>
              <a:t>adrenerjik</a:t>
            </a:r>
            <a:r>
              <a:rPr lang="tr-TR" sz="1600" dirty="0" smtClean="0"/>
              <a:t> reseptör, </a:t>
            </a:r>
            <a:r>
              <a:rPr lang="tr-TR" sz="1600" dirty="0" err="1" smtClean="0"/>
              <a:t>leptin</a:t>
            </a:r>
            <a:r>
              <a:rPr lang="tr-TR" sz="1600" dirty="0" smtClean="0"/>
              <a:t> reseptör mutasyonları…)</a:t>
            </a:r>
            <a:endParaRPr lang="tr-TR" sz="1600" dirty="0"/>
          </a:p>
        </p:txBody>
      </p:sp>
      <p:cxnSp>
        <p:nvCxnSpPr>
          <p:cNvPr id="21" name="20 Düz Ok Bağlayıcısı"/>
          <p:cNvCxnSpPr/>
          <p:nvPr/>
        </p:nvCxnSpPr>
        <p:spPr>
          <a:xfrm flipV="1">
            <a:off x="3131840" y="1340768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Düz Ok Bağlayıcısı"/>
          <p:cNvCxnSpPr/>
          <p:nvPr/>
        </p:nvCxnSpPr>
        <p:spPr>
          <a:xfrm flipV="1">
            <a:off x="2267744" y="155679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>
          <a:xfrm>
            <a:off x="7812360" y="3140968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/>
          <p:nvPr/>
        </p:nvCxnSpPr>
        <p:spPr>
          <a:xfrm flipV="1">
            <a:off x="7812360" y="1988840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Ok Bağlayıcısı"/>
          <p:cNvCxnSpPr/>
          <p:nvPr/>
        </p:nvCxnSpPr>
        <p:spPr>
          <a:xfrm flipH="1">
            <a:off x="4644008" y="1124744"/>
            <a:ext cx="230425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/>
          <p:nvPr/>
        </p:nvCxnSpPr>
        <p:spPr>
          <a:xfrm>
            <a:off x="1475656" y="764704"/>
            <a:ext cx="0" cy="14401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Düz Bağlayıcı"/>
          <p:cNvCxnSpPr/>
          <p:nvPr/>
        </p:nvCxnSpPr>
        <p:spPr>
          <a:xfrm flipH="1">
            <a:off x="1475656" y="764704"/>
            <a:ext cx="540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Düz Ok Bağlayıcısı"/>
          <p:cNvCxnSpPr/>
          <p:nvPr/>
        </p:nvCxnSpPr>
        <p:spPr>
          <a:xfrm>
            <a:off x="827584" y="1844824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Düz Ok Bağlayıcısı"/>
          <p:cNvCxnSpPr/>
          <p:nvPr/>
        </p:nvCxnSpPr>
        <p:spPr>
          <a:xfrm>
            <a:off x="827584" y="2636912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Düz Ok Bağlayıcısı"/>
          <p:cNvCxnSpPr/>
          <p:nvPr/>
        </p:nvCxnSpPr>
        <p:spPr>
          <a:xfrm flipH="1">
            <a:off x="1187624" y="1916832"/>
            <a:ext cx="1008112" cy="136815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Düz Ok Bağlayıcısı"/>
          <p:cNvCxnSpPr/>
          <p:nvPr/>
        </p:nvCxnSpPr>
        <p:spPr>
          <a:xfrm flipV="1">
            <a:off x="1403648" y="2852936"/>
            <a:ext cx="108012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Düz Ok Bağlayıcısı"/>
          <p:cNvCxnSpPr/>
          <p:nvPr/>
        </p:nvCxnSpPr>
        <p:spPr>
          <a:xfrm>
            <a:off x="1763688" y="3501008"/>
            <a:ext cx="50405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Düz Ok Bağlayıcısı"/>
          <p:cNvCxnSpPr/>
          <p:nvPr/>
        </p:nvCxnSpPr>
        <p:spPr>
          <a:xfrm flipH="1">
            <a:off x="1763688" y="3789040"/>
            <a:ext cx="50405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Düz Ok Bağlayıcısı"/>
          <p:cNvCxnSpPr/>
          <p:nvPr/>
        </p:nvCxnSpPr>
        <p:spPr>
          <a:xfrm flipH="1" flipV="1">
            <a:off x="1475656" y="4149080"/>
            <a:ext cx="792088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Düz Ok Bağlayıcısı"/>
          <p:cNvCxnSpPr/>
          <p:nvPr/>
        </p:nvCxnSpPr>
        <p:spPr>
          <a:xfrm>
            <a:off x="7020272" y="2348880"/>
            <a:ext cx="432048" cy="28803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Düz Ok Bağlayıcısı"/>
          <p:cNvCxnSpPr>
            <a:stCxn id="14" idx="1"/>
          </p:cNvCxnSpPr>
          <p:nvPr/>
        </p:nvCxnSpPr>
        <p:spPr>
          <a:xfrm flipH="1" flipV="1">
            <a:off x="3995936" y="2852936"/>
            <a:ext cx="3168352" cy="3135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Düz Ok Bağlayıcısı"/>
          <p:cNvCxnSpPr/>
          <p:nvPr/>
        </p:nvCxnSpPr>
        <p:spPr>
          <a:xfrm flipV="1">
            <a:off x="4716016" y="3068960"/>
            <a:ext cx="2664296" cy="64807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>
            <a:off x="4860032" y="4653136"/>
            <a:ext cx="2232248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Düz Ok Bağlayıcısı"/>
          <p:cNvCxnSpPr/>
          <p:nvPr/>
        </p:nvCxnSpPr>
        <p:spPr>
          <a:xfrm flipV="1">
            <a:off x="4932040" y="5229200"/>
            <a:ext cx="432048" cy="28803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Düz Ok Bağlayıcısı"/>
          <p:cNvCxnSpPr/>
          <p:nvPr/>
        </p:nvCxnSpPr>
        <p:spPr>
          <a:xfrm flipH="1" flipV="1">
            <a:off x="1763688" y="5229200"/>
            <a:ext cx="432048" cy="28803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Düz Ok Bağlayıcısı"/>
          <p:cNvCxnSpPr/>
          <p:nvPr/>
        </p:nvCxnSpPr>
        <p:spPr>
          <a:xfrm flipH="1">
            <a:off x="3563888" y="1340768"/>
            <a:ext cx="288032" cy="2160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Düz Ok Bağlayıcısı"/>
          <p:cNvCxnSpPr>
            <a:stCxn id="15" idx="2"/>
          </p:cNvCxnSpPr>
          <p:nvPr/>
        </p:nvCxnSpPr>
        <p:spPr>
          <a:xfrm>
            <a:off x="4067944" y="1340768"/>
            <a:ext cx="648072" cy="5040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Düz Ok Bağlayıcısı"/>
          <p:cNvCxnSpPr/>
          <p:nvPr/>
        </p:nvCxnSpPr>
        <p:spPr>
          <a:xfrm flipV="1">
            <a:off x="3491880" y="1556792"/>
            <a:ext cx="432048" cy="86409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323528" y="188640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Uyku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Apne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Astım -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Obezite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9" name="Metin kutusu 10"/>
          <p:cNvSpPr txBox="1"/>
          <p:nvPr/>
        </p:nvSpPr>
        <p:spPr>
          <a:xfrm>
            <a:off x="287524" y="6464369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Mehra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 J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Allergy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Immunol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2008;121:1096-102</a:t>
            </a:r>
            <a:endParaRPr lang="en-US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49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Metin kutusu 10"/>
          <p:cNvSpPr txBox="1"/>
          <p:nvPr/>
        </p:nvSpPr>
        <p:spPr>
          <a:xfrm>
            <a:off x="287524" y="6237312"/>
            <a:ext cx="8568952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Bousquet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 et al.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Allergy. 2008;63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86:8-160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Pawankar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R, et al.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Allergy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Frontiers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2009.;:129-140.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Oval"/>
          <p:cNvSpPr/>
          <p:nvPr/>
        </p:nvSpPr>
        <p:spPr>
          <a:xfrm>
            <a:off x="1763688" y="1412776"/>
            <a:ext cx="1368152" cy="1296144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Efüzyonlu</a:t>
            </a:r>
            <a:r>
              <a:rPr lang="tr-T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otitis</a:t>
            </a:r>
            <a:r>
              <a:rPr lang="tr-T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Oval"/>
          <p:cNvSpPr/>
          <p:nvPr/>
        </p:nvSpPr>
        <p:spPr>
          <a:xfrm>
            <a:off x="2843808" y="2204864"/>
            <a:ext cx="1296144" cy="12241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Nazal polip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Oval"/>
          <p:cNvSpPr/>
          <p:nvPr/>
        </p:nvSpPr>
        <p:spPr>
          <a:xfrm>
            <a:off x="467544" y="1844824"/>
            <a:ext cx="1512168" cy="122413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Alerjik </a:t>
            </a:r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konjunktivit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Oval"/>
          <p:cNvSpPr/>
          <p:nvPr/>
        </p:nvSpPr>
        <p:spPr>
          <a:xfrm>
            <a:off x="179512" y="2924944"/>
            <a:ext cx="1296144" cy="1368152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Obstrüktif</a:t>
            </a:r>
            <a:r>
              <a:rPr lang="tr-T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Uyku </a:t>
            </a:r>
            <a:r>
              <a:rPr lang="tr-T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Apne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539552" y="4149080"/>
            <a:ext cx="1584176" cy="1368152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Üst Solunum Yolu Enfeksiyonu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Oval"/>
          <p:cNvSpPr/>
          <p:nvPr/>
        </p:nvSpPr>
        <p:spPr>
          <a:xfrm>
            <a:off x="1907704" y="4293096"/>
            <a:ext cx="1512168" cy="1368152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Astım</a:t>
            </a:r>
            <a:endParaRPr lang="tr-T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Oval"/>
          <p:cNvSpPr/>
          <p:nvPr/>
        </p:nvSpPr>
        <p:spPr>
          <a:xfrm>
            <a:off x="2915816" y="3429000"/>
            <a:ext cx="1368152" cy="12961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Sinüzit</a:t>
            </a:r>
            <a:endParaRPr lang="tr-T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Oval"/>
          <p:cNvSpPr/>
          <p:nvPr/>
        </p:nvSpPr>
        <p:spPr>
          <a:xfrm>
            <a:off x="1403648" y="2636912"/>
            <a:ext cx="1728192" cy="1872208"/>
          </a:xfrm>
          <a:prstGeom prst="ellipse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Alerjik</a:t>
            </a:r>
          </a:p>
          <a:p>
            <a:pPr algn="ctr"/>
            <a:r>
              <a:rPr lang="tr-TR" b="1" dirty="0" err="1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Rinit</a:t>
            </a:r>
            <a:endParaRPr lang="tr-TR" b="1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538" y="1875985"/>
            <a:ext cx="3596893" cy="342522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/>
          <a:lstStyle/>
          <a:p>
            <a:r>
              <a:rPr lang="tr-TR" sz="5400" dirty="0" smtClean="0">
                <a:solidFill>
                  <a:srgbClr val="FF0000"/>
                </a:solidFill>
                <a:latin typeface="Blackadder ITC" pitchFamily="82" charset="0"/>
              </a:rPr>
              <a:t>Teşekkürler</a:t>
            </a:r>
            <a:endParaRPr lang="tr-TR" sz="5400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pic>
        <p:nvPicPr>
          <p:cNvPr id="326658" name="Picture 2" descr="C:\Users\ASUS\Pictures\betul1367_111_manzar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61484"/>
            <a:ext cx="6143668" cy="510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556792"/>
            <a:ext cx="8568951" cy="3528392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150000"/>
              </a:lnSpc>
              <a:buFont typeface="Zapf Dingbats" charset="2"/>
              <a:buNone/>
            </a:pPr>
            <a:r>
              <a:rPr lang="tr-TR" sz="4500" b="1" dirty="0" smtClean="0">
                <a:solidFill>
                  <a:srgbClr val="FF0000"/>
                </a:solidFill>
                <a:latin typeface="Comic Sans MS" pitchFamily="66" charset="0"/>
              </a:rPr>
              <a:t>Ağırlık Sınıflandırması:</a:t>
            </a: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tr-TR" sz="4500" b="1" dirty="0" smtClean="0">
                <a:solidFill>
                  <a:srgbClr val="0000FF"/>
                </a:solidFill>
                <a:latin typeface="Comic Sans MS" pitchFamily="66" charset="0"/>
              </a:rPr>
              <a:t>Hafif AR: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r>
              <a:rPr lang="tr-TR" sz="4500" b="1" dirty="0" smtClean="0">
                <a:solidFill>
                  <a:srgbClr val="339933"/>
                </a:solidFill>
                <a:latin typeface="Comic Sans MS" pitchFamily="66" charset="0"/>
              </a:rPr>
              <a:t>Uyku bozukluğu</a:t>
            </a:r>
            <a:r>
              <a:rPr lang="tr-TR" sz="4500" b="1" dirty="0" smtClean="0">
                <a:latin typeface="Comic Sans MS" pitchFamily="66" charset="0"/>
              </a:rPr>
              <a:t>, günlük aktiviteler, okul ya da işte etkilenme yok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r>
              <a:rPr lang="tr-TR" sz="4500" b="1" dirty="0" smtClean="0">
                <a:latin typeface="Comic Sans MS" pitchFamily="66" charset="0"/>
              </a:rPr>
              <a:t>Semptomlar mevcut, ancak rahatsızlık vermiyor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endParaRPr lang="tr-TR" sz="4500" b="1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tr-TR" sz="4500" b="1" dirty="0" smtClean="0">
                <a:solidFill>
                  <a:srgbClr val="0000FF"/>
                </a:solidFill>
                <a:latin typeface="Comic Sans MS" pitchFamily="66" charset="0"/>
              </a:rPr>
              <a:t>Orta/Ağır AR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r>
              <a:rPr lang="tr-TR" sz="4500" b="1" dirty="0" smtClean="0">
                <a:solidFill>
                  <a:srgbClr val="339933"/>
                </a:solidFill>
                <a:latin typeface="Comic Sans MS" pitchFamily="66" charset="0"/>
              </a:rPr>
              <a:t>Uyku bozukluğu</a:t>
            </a:r>
            <a:r>
              <a:rPr lang="tr-TR" sz="4500" b="1" dirty="0" smtClean="0">
                <a:latin typeface="Comic Sans MS" pitchFamily="66" charset="0"/>
              </a:rPr>
              <a:t>, günlük aktiviteler ve/ veya okul ya da işte etkilenme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r>
              <a:rPr lang="tr-TR" sz="4500" b="1" dirty="0" smtClean="0">
                <a:latin typeface="Comic Sans MS" pitchFamily="66" charset="0"/>
              </a:rPr>
              <a:t>Rahatsızlık veren semptomlar mevcut</a:t>
            </a:r>
            <a:endParaRPr lang="tr-TR" sz="1800" b="1" dirty="0" smtClean="0">
              <a:latin typeface="Comic Sans MS" pitchFamily="66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14313" y="285750"/>
            <a:ext cx="8642350" cy="369332"/>
          </a:xfrm>
          <a:prstGeom prst="rect">
            <a:avLst/>
          </a:prstGeom>
          <a:solidFill>
            <a:srgbClr val="0000CC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 err="1">
                <a:solidFill>
                  <a:srgbClr val="FFC000"/>
                </a:solidFill>
                <a:latin typeface="Comic Sans MS" pitchFamily="66" charset="0"/>
              </a:rPr>
              <a:t>Allerjik</a:t>
            </a:r>
            <a:r>
              <a:rPr lang="tr-TR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tr-TR" b="1" dirty="0" err="1">
                <a:solidFill>
                  <a:srgbClr val="FFC000"/>
                </a:solidFill>
                <a:latin typeface="Comic Sans MS" pitchFamily="66" charset="0"/>
              </a:rPr>
              <a:t>Rinit</a:t>
            </a:r>
            <a:r>
              <a:rPr lang="tr-TR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  <a:r>
              <a:rPr lang="tr-TR" b="1" dirty="0" smtClean="0">
                <a:solidFill>
                  <a:srgbClr val="FFFF00"/>
                </a:solidFill>
                <a:latin typeface="Comic Sans MS" pitchFamily="66" charset="0"/>
              </a:rPr>
              <a:t>ARIA Sınıflandırma </a:t>
            </a:r>
            <a:endParaRPr lang="tr-TR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Metin kutusu 10"/>
          <p:cNvSpPr txBox="1"/>
          <p:nvPr/>
        </p:nvSpPr>
        <p:spPr>
          <a:xfrm>
            <a:off x="287524" y="6381328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Bousquet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 et al.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Allergic Allergy. 2008;63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86:8-160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302742"/>
            <a:ext cx="856895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Uykuda Solunum Bozukluğu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Metin kutusu 10"/>
          <p:cNvSpPr txBox="1"/>
          <p:nvPr/>
        </p:nvSpPr>
        <p:spPr>
          <a:xfrm>
            <a:off x="287524" y="636158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Sogut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et al.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 Pediatr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Otorhinolaryngol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2009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;73(12):1769-73.</a:t>
            </a:r>
            <a:endParaRPr lang="en-US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23528" y="3020759"/>
            <a:ext cx="856895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latin typeface="Comic Sans MS" pitchFamily="66" charset="0"/>
              </a:rPr>
              <a:t>N: </a:t>
            </a:r>
            <a:r>
              <a:rPr lang="tr-TR" sz="1600" b="1" dirty="0" smtClean="0">
                <a:latin typeface="Comic Sans MS" pitchFamily="66" charset="0"/>
              </a:rPr>
              <a:t>1030</a:t>
            </a:r>
            <a:r>
              <a:rPr lang="en-US" sz="1600" b="1" dirty="0" smtClean="0">
                <a:latin typeface="Comic Sans MS" pitchFamily="66" charset="0"/>
              </a:rPr>
              <a:t>, </a:t>
            </a:r>
            <a:r>
              <a:rPr lang="en-US" sz="1600" b="1" dirty="0" err="1" smtClean="0">
                <a:latin typeface="Comic Sans MS" pitchFamily="66" charset="0"/>
              </a:rPr>
              <a:t>ya</a:t>
            </a:r>
            <a:r>
              <a:rPr lang="tr-TR" sz="1600" b="1" dirty="0" smtClean="0">
                <a:latin typeface="Comic Sans MS" pitchFamily="66" charset="0"/>
              </a:rPr>
              <a:t>ş</a:t>
            </a:r>
            <a:r>
              <a:rPr lang="en-US" sz="1600" b="1" dirty="0" smtClean="0">
                <a:latin typeface="Comic Sans MS" pitchFamily="66" charset="0"/>
              </a:rPr>
              <a:t>: </a:t>
            </a:r>
            <a:r>
              <a:rPr lang="tr-TR" sz="1600" b="1" dirty="0" smtClean="0">
                <a:latin typeface="Comic Sans MS" pitchFamily="66" charset="0"/>
              </a:rPr>
              <a:t>12</a:t>
            </a:r>
            <a:r>
              <a:rPr lang="en-US" sz="1600" b="1" dirty="0" smtClean="0">
                <a:latin typeface="Comic Sans MS" pitchFamily="66" charset="0"/>
              </a:rPr>
              <a:t>–</a:t>
            </a:r>
            <a:r>
              <a:rPr lang="tr-TR" sz="1600" b="1" dirty="0" smtClean="0">
                <a:latin typeface="Comic Sans MS" pitchFamily="66" charset="0"/>
              </a:rPr>
              <a:t>17</a:t>
            </a:r>
            <a:r>
              <a:rPr lang="en-US" sz="1600" b="1" dirty="0" smtClean="0">
                <a:latin typeface="Comic Sans MS" pitchFamily="66" charset="0"/>
              </a:rPr>
              <a:t>y</a:t>
            </a:r>
            <a:r>
              <a:rPr lang="tr-TR" sz="1600" b="1" dirty="0" smtClean="0">
                <a:latin typeface="Comic Sans MS" pitchFamily="66" charset="0"/>
              </a:rPr>
              <a:t>aş, % 57.4 kız,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600" b="1" dirty="0" err="1" smtClean="0">
                <a:latin typeface="Comic Sans MS" pitchFamily="66" charset="0"/>
              </a:rPr>
              <a:t>Habituel</a:t>
            </a:r>
            <a:r>
              <a:rPr lang="tr-TR" sz="1600" b="1" dirty="0" smtClean="0">
                <a:latin typeface="Comic Sans MS" pitchFamily="66" charset="0"/>
              </a:rPr>
              <a:t> horlama sıklığı: % 4.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600" b="1" dirty="0" err="1" smtClean="0">
                <a:latin typeface="Comic Sans MS" pitchFamily="66" charset="0"/>
              </a:rPr>
              <a:t>Habituel</a:t>
            </a:r>
            <a:r>
              <a:rPr lang="tr-TR" sz="1600" b="1" dirty="0" smtClean="0">
                <a:latin typeface="Comic Sans MS" pitchFamily="66" charset="0"/>
              </a:rPr>
              <a:t> horlama, alerjik </a:t>
            </a:r>
            <a:r>
              <a:rPr lang="tr-TR" sz="1600" b="1" dirty="0" err="1" smtClean="0">
                <a:latin typeface="Comic Sans MS" pitchFamily="66" charset="0"/>
              </a:rPr>
              <a:t>rinit</a:t>
            </a:r>
            <a:r>
              <a:rPr lang="tr-TR" sz="1600" b="1" dirty="0" smtClean="0">
                <a:latin typeface="Comic Sans MS" pitchFamily="66" charset="0"/>
              </a:rPr>
              <a:t> ile anlamlı şekilde ilişkili idi.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8568952" cy="108012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323528" y="5085184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436096" y="5085184"/>
            <a:ext cx="34563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568952" cy="1584176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251520" y="3998674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Alerjik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rinit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uykuda solunum bozukluğuna ilaveten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somnolans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sabah baş ağrıları ve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kognitif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fonksiyon bozukluğuna neden olabilir ve uyku bozukluğunun derecesi Alerjik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Rinitin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şiddeti ile ilişkilidir. </a:t>
            </a:r>
          </a:p>
          <a:p>
            <a:r>
              <a:rPr lang="tr-T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            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Leger D, et al. Arch Intern Med 2006;16:1744–8.</a:t>
            </a:r>
            <a:endParaRPr lang="tr-TR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1520" y="323364"/>
            <a:ext cx="86409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Uyku Bozukluğu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51520" y="1504816"/>
            <a:ext cx="86409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Alerjik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rinitte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görülen uyku sorunları “uykuda solunum bozukluğu, uyku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apne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horlama” nazal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konjesyon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obstrüksiyona bağlıdır. </a:t>
            </a:r>
          </a:p>
          <a:p>
            <a:pPr lvl="8">
              <a:lnSpc>
                <a:spcPct val="150000"/>
              </a:lnSpc>
              <a:buClr>
                <a:srgbClr val="FF0000"/>
              </a:buClr>
            </a:pP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Suratt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PM, 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 al.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Chest 1986;90:324.</a:t>
            </a:r>
          </a:p>
          <a:p>
            <a:pPr lvl="8">
              <a:lnSpc>
                <a:spcPct val="150000"/>
              </a:lnSpc>
              <a:buClr>
                <a:srgbClr val="FF0000"/>
              </a:buClr>
            </a:pP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Millman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RP, et al. </a:t>
            </a:r>
            <a:r>
              <a:rPr lang="tr-T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Chest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1996;109:673.</a:t>
            </a:r>
          </a:p>
          <a:p>
            <a:pPr lvl="8">
              <a:lnSpc>
                <a:spcPct val="150000"/>
              </a:lnSpc>
              <a:buClr>
                <a:srgbClr val="FF0000"/>
              </a:buClr>
            </a:pP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Young T, 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 al.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Arch Intern Med</a:t>
            </a:r>
            <a:r>
              <a:rPr lang="tr-T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2001;161:1514.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1520" y="323364"/>
            <a:ext cx="86409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Uyku Bozukluğu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Metin kutusu 10"/>
          <p:cNvSpPr txBox="1"/>
          <p:nvPr/>
        </p:nvSpPr>
        <p:spPr>
          <a:xfrm>
            <a:off x="287524" y="6320353"/>
            <a:ext cx="856895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TJ, et al.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 J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Otolaryngol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2008;29:209–17.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248472" cy="45365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251520" y="2139821"/>
            <a:ext cx="38884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2355 Alerjik </a:t>
            </a:r>
            <a:r>
              <a:rPr lang="tr-T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rinitli</a:t>
            </a: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hastada nazal </a:t>
            </a:r>
            <a:r>
              <a:rPr lang="tr-T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konjesyonun</a:t>
            </a: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uyku üzerindeki </a:t>
            </a:r>
            <a:r>
              <a:rPr lang="tr-T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subjektif</a:t>
            </a: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etkisi ???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tr-T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Hastaların yarısında uykuya dalmada ve uykuda güçlük yaşadığı görülmüştür. 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1520" y="214313"/>
            <a:ext cx="86409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Uyku Bozukluğu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Metin kutusu 10"/>
          <p:cNvSpPr txBox="1"/>
          <p:nvPr/>
        </p:nvSpPr>
        <p:spPr>
          <a:xfrm>
            <a:off x="215516" y="6453336"/>
            <a:ext cx="874897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Yuksel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H, et al.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Allergy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Asthma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Immunol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2009;103(4):290-4.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8640960" cy="266429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13 Metin kutusu"/>
          <p:cNvSpPr txBox="1"/>
          <p:nvPr/>
        </p:nvSpPr>
        <p:spPr>
          <a:xfrm>
            <a:off x="251520" y="2348880"/>
            <a:ext cx="8640960" cy="10618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N: 16 (7-16 yaş), Kontrol N: 14 (8-16 yaş), Semptom skoru, </a:t>
            </a:r>
            <a:r>
              <a:rPr lang="tr-TR" sz="14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Subjektif</a:t>
            </a:r>
            <a:r>
              <a:rPr lang="tr-TR" sz="1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uyku kalite ölçümü: “</a:t>
            </a:r>
            <a:r>
              <a:rPr lang="en-US" sz="1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Pittsburgh Sleep Quality </a:t>
            </a:r>
            <a:r>
              <a:rPr lang="tr-TR" sz="1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anketi”, Objektif uyku kalite ölçümü: 3 gün süreyle “</a:t>
            </a:r>
            <a:r>
              <a:rPr lang="tr-TR" sz="14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aktigraf</a:t>
            </a:r>
            <a:r>
              <a:rPr lang="tr-TR" sz="1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”. 8 hafta tedavi: nazal </a:t>
            </a:r>
            <a:r>
              <a:rPr lang="tr-TR" sz="14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steroid</a:t>
            </a:r>
            <a:r>
              <a:rPr lang="tr-TR" sz="1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ve </a:t>
            </a:r>
            <a:r>
              <a:rPr lang="tr-TR" sz="1400" b="1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antihistaminik</a:t>
            </a:r>
            <a:r>
              <a:rPr lang="tr-TR" sz="1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467544" y="5517232"/>
            <a:ext cx="82809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764704"/>
            <a:ext cx="85629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1520" y="214313"/>
            <a:ext cx="86409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Allerjik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  <a:latin typeface="Comic Sans MS" pitchFamily="66" charset="0"/>
              </a:rPr>
              <a:t>Rinit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 – Uyku Bozukluğu</a:t>
            </a:r>
            <a:endParaRPr lang="tr-T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Metin kutusu 10"/>
          <p:cNvSpPr txBox="1"/>
          <p:nvPr/>
        </p:nvSpPr>
        <p:spPr>
          <a:xfrm>
            <a:off x="215516" y="6453336"/>
            <a:ext cx="8748972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Yuksel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H, et al.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Allergy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Asthma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Immunol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2009;103(4):290-4.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8640960" cy="345638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19 Dikdörtgen"/>
          <p:cNvSpPr/>
          <p:nvPr/>
        </p:nvSpPr>
        <p:spPr>
          <a:xfrm>
            <a:off x="395536" y="5229200"/>
            <a:ext cx="78488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862980"/>
            <a:ext cx="85629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4436</TotalTime>
  <Words>1837</Words>
  <Application>Microsoft Office PowerPoint</Application>
  <PresentationFormat>Ekran Gösterisi (4:3)</PresentationFormat>
  <Paragraphs>273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sjlxkllsasddsyhfdjjj</dc:creator>
  <cp:lastModifiedBy>rnd</cp:lastModifiedBy>
  <cp:revision>668</cp:revision>
  <dcterms:created xsi:type="dcterms:W3CDTF">2012-04-01T18:36:36Z</dcterms:created>
  <dcterms:modified xsi:type="dcterms:W3CDTF">2012-05-04T12:29:48Z</dcterms:modified>
</cp:coreProperties>
</file>