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56"/>
  </p:notesMasterIdLst>
  <p:sldIdLst>
    <p:sldId id="256" r:id="rId2"/>
    <p:sldId id="259" r:id="rId3"/>
    <p:sldId id="313" r:id="rId4"/>
    <p:sldId id="314" r:id="rId5"/>
    <p:sldId id="316" r:id="rId6"/>
    <p:sldId id="323" r:id="rId7"/>
    <p:sldId id="260" r:id="rId8"/>
    <p:sldId id="261" r:id="rId9"/>
    <p:sldId id="317" r:id="rId10"/>
    <p:sldId id="262" r:id="rId11"/>
    <p:sldId id="324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79" r:id="rId25"/>
    <p:sldId id="280" r:id="rId26"/>
    <p:sldId id="281" r:id="rId27"/>
    <p:sldId id="282" r:id="rId28"/>
    <p:sldId id="290" r:id="rId29"/>
    <p:sldId id="291" r:id="rId30"/>
    <p:sldId id="284" r:id="rId31"/>
    <p:sldId id="292" r:id="rId32"/>
    <p:sldId id="285" r:id="rId33"/>
    <p:sldId id="297" r:id="rId34"/>
    <p:sldId id="287" r:id="rId35"/>
    <p:sldId id="296" r:id="rId36"/>
    <p:sldId id="288" r:id="rId37"/>
    <p:sldId id="295" r:id="rId38"/>
    <p:sldId id="289" r:id="rId39"/>
    <p:sldId id="300" r:id="rId40"/>
    <p:sldId id="286" r:id="rId41"/>
    <p:sldId id="257" r:id="rId42"/>
    <p:sldId id="301" r:id="rId43"/>
    <p:sldId id="302" r:id="rId44"/>
    <p:sldId id="303" r:id="rId45"/>
    <p:sldId id="320" r:id="rId46"/>
    <p:sldId id="305" r:id="rId47"/>
    <p:sldId id="306" r:id="rId48"/>
    <p:sldId id="307" r:id="rId49"/>
    <p:sldId id="308" r:id="rId50"/>
    <p:sldId id="310" r:id="rId51"/>
    <p:sldId id="325" r:id="rId52"/>
    <p:sldId id="321" r:id="rId53"/>
    <p:sldId id="311" r:id="rId54"/>
    <p:sldId id="31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C610"/>
    <a:srgbClr val="CC0099"/>
    <a:srgbClr val="66FF33"/>
    <a:srgbClr val="150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50" d="100"/>
          <a:sy n="50" d="100"/>
        </p:scale>
        <p:origin x="-1968" y="-49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2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8E7E0-BFC6-4242-8544-808E34864369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67BF6-152E-4A82-A430-909A4BC71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21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67BF6-152E-4A82-A430-909A4BC7178B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96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67BF6-152E-4A82-A430-909A4BC7178B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5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7A4F2C5-A433-4D6A-A998-A6D1A8296F80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0785D17-2A20-48D1-9316-0F6082E0542B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Dikdörtgen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Dikdörtgen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Dikdörtgen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Dikdörtgen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2C5-A433-4D6A-A998-A6D1A8296F80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D17-2A20-48D1-9316-0F6082E054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2C5-A433-4D6A-A998-A6D1A8296F80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D17-2A20-48D1-9316-0F6082E0542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İkizkenar Üçgen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2C5-A433-4D6A-A998-A6D1A8296F80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D17-2A20-48D1-9316-0F6082E0542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7A4F2C5-A433-4D6A-A998-A6D1A8296F80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0785D17-2A20-48D1-9316-0F6082E0542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ikdörtgen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2C5-A433-4D6A-A998-A6D1A8296F80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D17-2A20-48D1-9316-0F6082E0542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2C5-A433-4D6A-A998-A6D1A8296F80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D17-2A20-48D1-9316-0F6082E0542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2C5-A433-4D6A-A998-A6D1A8296F80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D17-2A20-48D1-9316-0F6082E0542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İkizkenar Üçgen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2C5-A433-4D6A-A998-A6D1A8296F80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D17-2A20-48D1-9316-0F6082E0542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üz Bağlayıcı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İkizkenar Üçgen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2C5-A433-4D6A-A998-A6D1A8296F80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D17-2A20-48D1-9316-0F6082E0542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İkizkenar Üçgen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2C5-A433-4D6A-A998-A6D1A8296F80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D17-2A20-48D1-9316-0F6082E0542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İkizkenar Üçgen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A4F2C5-A433-4D6A-A998-A6D1A8296F80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785D17-2A20-48D1-9316-0F6082E0542B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Düz Bağlayıcı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Düz Bağlayıcı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İkizkenar Üçgen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KF’DA SİSTEMİK VE AEROSOL ANTİBİOTİKLER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1400" dirty="0" err="1" smtClean="0">
                <a:solidFill>
                  <a:srgbClr val="002060"/>
                </a:solidFill>
              </a:rPr>
              <a:t>Prof</a:t>
            </a:r>
            <a:r>
              <a:rPr lang="tr-TR" sz="1400" dirty="0" smtClean="0">
                <a:solidFill>
                  <a:srgbClr val="002060"/>
                </a:solidFill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</a:rPr>
              <a:t>Dr</a:t>
            </a:r>
            <a:r>
              <a:rPr lang="tr-TR" sz="1400" dirty="0" smtClean="0">
                <a:solidFill>
                  <a:srgbClr val="002060"/>
                </a:solidFill>
              </a:rPr>
              <a:t> Esen  Demir</a:t>
            </a:r>
          </a:p>
          <a:p>
            <a:r>
              <a:rPr lang="tr-TR" sz="1400" dirty="0" smtClean="0">
                <a:solidFill>
                  <a:srgbClr val="002060"/>
                </a:solidFill>
              </a:rPr>
              <a:t>Ege Çocuk Göğüs ve Alerji BD</a:t>
            </a:r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4" name="Picture 7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05264"/>
            <a:ext cx="822639" cy="8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7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7042"/>
            <a:ext cx="8055267" cy="5150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4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229600" cy="3952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err="1">
                <a:solidFill>
                  <a:srgbClr val="FF0000"/>
                </a:solidFill>
                <a:latin typeface="+mj-lt"/>
              </a:rPr>
              <a:t>KF’da</a:t>
            </a:r>
            <a:r>
              <a:rPr lang="tr-TR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3600" dirty="0" err="1">
                <a:solidFill>
                  <a:srgbClr val="FF0000"/>
                </a:solidFill>
                <a:latin typeface="+mj-lt"/>
              </a:rPr>
              <a:t>antibiotik</a:t>
            </a:r>
            <a:r>
              <a:rPr lang="tr-TR" sz="3600" dirty="0">
                <a:solidFill>
                  <a:srgbClr val="FF0000"/>
                </a:solidFill>
                <a:latin typeface="+mj-lt"/>
              </a:rPr>
              <a:t> kullanım ilkeleri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025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KF’da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antibiotik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endikasyonları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3456384"/>
          </a:xfrm>
          <a:ln>
            <a:solidFill>
              <a:srgbClr val="92D050"/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Mikroorganizmalarla enfeksiyonu önlemek</a:t>
            </a:r>
          </a:p>
          <a:p>
            <a:r>
              <a:rPr lang="tr-TR" dirty="0" smtClean="0"/>
              <a:t>Mikroorganizmaları enfeksiyonun başlangıcında ortadan kaldırmak</a:t>
            </a:r>
          </a:p>
          <a:p>
            <a:r>
              <a:rPr lang="tr-TR" dirty="0" smtClean="0"/>
              <a:t>Akut alevlenmeleri tedavi etmek</a:t>
            </a:r>
          </a:p>
          <a:p>
            <a:r>
              <a:rPr lang="tr-TR" dirty="0" smtClean="0"/>
              <a:t>Kronik </a:t>
            </a:r>
            <a:r>
              <a:rPr lang="tr-TR" dirty="0" err="1" smtClean="0"/>
              <a:t>kolonize</a:t>
            </a:r>
            <a:r>
              <a:rPr lang="tr-TR" dirty="0" smtClean="0"/>
              <a:t> mikroorganizmaların üremesini baskılama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9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Antibiotik</a:t>
            </a:r>
            <a:r>
              <a:rPr lang="tr-TR" dirty="0" smtClean="0">
                <a:solidFill>
                  <a:srgbClr val="FF0000"/>
                </a:solidFill>
              </a:rPr>
              <a:t> seçimi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ln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r>
              <a:rPr lang="tr-TR" sz="2800" dirty="0" smtClean="0"/>
              <a:t>Kültür ve </a:t>
            </a:r>
            <a:r>
              <a:rPr lang="tr-TR" sz="2800" dirty="0" err="1" smtClean="0"/>
              <a:t>antibiotik</a:t>
            </a:r>
            <a:r>
              <a:rPr lang="tr-TR" sz="2800" dirty="0" smtClean="0"/>
              <a:t> duyarlılık sonuçlarına göre verilmelidir</a:t>
            </a:r>
          </a:p>
          <a:p>
            <a:r>
              <a:rPr lang="tr-TR" sz="2800" i="1" dirty="0" err="1" smtClean="0"/>
              <a:t>Pseudomona</a:t>
            </a:r>
            <a:r>
              <a:rPr lang="tr-TR" sz="2800" dirty="0" err="1" smtClean="0"/>
              <a:t>s</a:t>
            </a:r>
            <a:r>
              <a:rPr lang="tr-TR" sz="2800" dirty="0" smtClean="0">
                <a:latin typeface="Arial"/>
                <a:cs typeface="Arial"/>
              </a:rPr>
              <a:t>→ </a:t>
            </a:r>
            <a:r>
              <a:rPr lang="tr-TR" sz="2800" dirty="0" smtClean="0">
                <a:solidFill>
                  <a:srgbClr val="0070C0"/>
                </a:solidFill>
                <a:cs typeface="Arial"/>
              </a:rPr>
              <a:t>iki </a:t>
            </a:r>
            <a:r>
              <a:rPr lang="tr-TR" sz="2800" dirty="0" err="1" smtClean="0">
                <a:solidFill>
                  <a:srgbClr val="0070C0"/>
                </a:solidFill>
                <a:cs typeface="Arial"/>
              </a:rPr>
              <a:t>antipseudomonal</a:t>
            </a:r>
            <a:r>
              <a:rPr lang="tr-TR" sz="2800" dirty="0" smtClean="0">
                <a:solidFill>
                  <a:srgbClr val="0070C0"/>
                </a:solidFill>
                <a:cs typeface="Arial"/>
              </a:rPr>
              <a:t> </a:t>
            </a:r>
            <a:r>
              <a:rPr lang="tr-TR" sz="2800" dirty="0" smtClean="0">
                <a:cs typeface="Arial"/>
              </a:rPr>
              <a:t>(direnç gelişimini engellemek,  </a:t>
            </a:r>
            <a:r>
              <a:rPr lang="tr-TR" sz="2800" dirty="0" err="1" smtClean="0">
                <a:cs typeface="Arial"/>
              </a:rPr>
              <a:t>sinerjistik</a:t>
            </a:r>
            <a:r>
              <a:rPr lang="tr-TR" sz="2800" dirty="0" smtClean="0">
                <a:cs typeface="Arial"/>
              </a:rPr>
              <a:t> etki)</a:t>
            </a:r>
          </a:p>
          <a:p>
            <a:r>
              <a:rPr lang="tr-TR" sz="2800" dirty="0" smtClean="0">
                <a:cs typeface="Arial"/>
              </a:rPr>
              <a:t>Kombinasyon balgam kültür </a:t>
            </a:r>
            <a:r>
              <a:rPr lang="tr-TR" sz="2800" dirty="0" err="1" smtClean="0">
                <a:cs typeface="Arial"/>
              </a:rPr>
              <a:t>antibiogramına</a:t>
            </a:r>
            <a:r>
              <a:rPr lang="tr-TR" sz="2800" dirty="0" smtClean="0">
                <a:cs typeface="Arial"/>
              </a:rPr>
              <a:t> göre yapılmalıdır.  </a:t>
            </a:r>
          </a:p>
          <a:p>
            <a:r>
              <a:rPr lang="tr-TR" sz="2800" dirty="0" smtClean="0">
                <a:cs typeface="Arial"/>
              </a:rPr>
              <a:t>Direnç varsa ampirik tedavi</a:t>
            </a:r>
          </a:p>
          <a:p>
            <a:r>
              <a:rPr lang="tr-TR" sz="2800" dirty="0" smtClean="0">
                <a:cs typeface="Arial"/>
              </a:rPr>
              <a:t>Spektrum darsa sinerji testleri yapılmalı???</a:t>
            </a:r>
          </a:p>
          <a:p>
            <a:r>
              <a:rPr lang="tr-TR" sz="2800" dirty="0" err="1" smtClean="0">
                <a:cs typeface="Arial"/>
              </a:rPr>
              <a:t>Tobramisin</a:t>
            </a:r>
            <a:r>
              <a:rPr lang="tr-TR" sz="2800" dirty="0" smtClean="0">
                <a:cs typeface="Arial"/>
              </a:rPr>
              <a:t> + </a:t>
            </a:r>
            <a:r>
              <a:rPr lang="tr-TR" sz="2800" dirty="0" err="1" smtClean="0">
                <a:cs typeface="Arial"/>
              </a:rPr>
              <a:t>seftazidim</a:t>
            </a:r>
            <a:r>
              <a:rPr lang="tr-TR" sz="2800" dirty="0" smtClean="0">
                <a:cs typeface="Arial"/>
              </a:rPr>
              <a:t> </a:t>
            </a:r>
            <a:r>
              <a:rPr lang="tr-TR" sz="2800" dirty="0" smtClean="0">
                <a:latin typeface="Arial"/>
                <a:cs typeface="Arial"/>
              </a:rPr>
              <a:t>= kültür</a:t>
            </a:r>
          </a:p>
          <a:p>
            <a:r>
              <a:rPr lang="tr-TR" sz="2800" dirty="0" err="1" smtClean="0">
                <a:cs typeface="Arial"/>
              </a:rPr>
              <a:t>Karbapenem</a:t>
            </a:r>
            <a:r>
              <a:rPr lang="tr-TR" sz="2800" dirty="0" smtClean="0">
                <a:cs typeface="Arial"/>
              </a:rPr>
              <a:t> + ß-</a:t>
            </a:r>
            <a:r>
              <a:rPr lang="tr-TR" sz="2800" dirty="0" err="1" smtClean="0">
                <a:cs typeface="Arial"/>
              </a:rPr>
              <a:t>laktam</a:t>
            </a:r>
            <a:r>
              <a:rPr lang="tr-TR" sz="2800" dirty="0" smtClean="0">
                <a:cs typeface="Arial"/>
              </a:rPr>
              <a:t> </a:t>
            </a:r>
            <a:r>
              <a:rPr lang="tr-TR" sz="2800" dirty="0" err="1" smtClean="0">
                <a:cs typeface="Arial"/>
              </a:rPr>
              <a:t>antibiotikler</a:t>
            </a:r>
            <a:r>
              <a:rPr lang="tr-TR" sz="2800" dirty="0" smtClean="0">
                <a:cs typeface="Arial"/>
              </a:rPr>
              <a:t> seçilmemelidir </a:t>
            </a:r>
            <a:r>
              <a:rPr lang="tr-TR" sz="1800" dirty="0" smtClean="0">
                <a:cs typeface="Arial"/>
              </a:rPr>
              <a:t>(antagonizm)</a:t>
            </a:r>
          </a:p>
          <a:p>
            <a:endParaRPr lang="tr-TR" sz="2800" dirty="0" smtClean="0">
              <a:latin typeface="Arial"/>
              <a:cs typeface="Arial"/>
            </a:endParaRPr>
          </a:p>
          <a:p>
            <a:endParaRPr lang="tr-TR" sz="2800" dirty="0" smtClean="0">
              <a:cs typeface="Arial"/>
            </a:endParaRPr>
          </a:p>
          <a:p>
            <a:endParaRPr lang="tr-TR" sz="2800" dirty="0" smtClean="0">
              <a:cs typeface="Arial"/>
            </a:endParaRPr>
          </a:p>
          <a:p>
            <a:endParaRPr lang="tr-TR" sz="2800" dirty="0" smtClean="0">
              <a:latin typeface="Arial"/>
              <a:cs typeface="Arial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97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KF’da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antibiotik</a:t>
            </a:r>
            <a:r>
              <a:rPr lang="tr-TR" dirty="0" smtClean="0">
                <a:solidFill>
                  <a:srgbClr val="FF0000"/>
                </a:solidFill>
              </a:rPr>
              <a:t> alerjisi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  <a:ln>
            <a:solidFill>
              <a:srgbClr val="92D050"/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sz="2800" dirty="0" smtClean="0"/>
              <a:t>Sıktır</a:t>
            </a:r>
          </a:p>
          <a:p>
            <a:r>
              <a:rPr lang="tr-TR" sz="2800" dirty="0" smtClean="0"/>
              <a:t>Neden????</a:t>
            </a:r>
          </a:p>
          <a:p>
            <a:r>
              <a:rPr lang="tr-TR" sz="2800" dirty="0" smtClean="0"/>
              <a:t>Ürtiker </a:t>
            </a:r>
            <a:r>
              <a:rPr lang="tr-TR" sz="2800" dirty="0" smtClean="0">
                <a:latin typeface="Times New Roman"/>
                <a:cs typeface="Times New Roman"/>
              </a:rPr>
              <a:t>↑</a:t>
            </a:r>
          </a:p>
          <a:p>
            <a:r>
              <a:rPr lang="tr-TR" sz="2800" dirty="0" err="1" smtClean="0">
                <a:latin typeface="Times New Roman"/>
                <a:cs typeface="Times New Roman"/>
              </a:rPr>
              <a:t>Piperasilin</a:t>
            </a:r>
            <a:r>
              <a:rPr lang="tr-TR" sz="2800" dirty="0" smtClean="0">
                <a:latin typeface="Times New Roman"/>
                <a:cs typeface="Times New Roman"/>
              </a:rPr>
              <a:t>(penisilin halkası)</a:t>
            </a:r>
            <a:r>
              <a:rPr lang="tr-TR" sz="2800" dirty="0" smtClean="0">
                <a:latin typeface="Arial"/>
                <a:cs typeface="Arial"/>
              </a:rPr>
              <a:t>→İLAÇ  ATEŞİ</a:t>
            </a:r>
            <a:endParaRPr lang="tr-TR" sz="2800" dirty="0" smtClean="0">
              <a:latin typeface="Times New Roman"/>
              <a:cs typeface="Times New Roman"/>
            </a:endParaRPr>
          </a:p>
          <a:p>
            <a:r>
              <a:rPr lang="tr-TR" sz="2800" dirty="0" smtClean="0"/>
              <a:t>Yaş ve uzun süreli </a:t>
            </a:r>
            <a:r>
              <a:rPr lang="tr-TR" sz="2800" dirty="0" err="1" smtClean="0"/>
              <a:t>antibiotik</a:t>
            </a:r>
            <a:r>
              <a:rPr lang="tr-TR" sz="2800" dirty="0" smtClean="0"/>
              <a:t> </a:t>
            </a:r>
            <a:r>
              <a:rPr lang="tr-TR" sz="2800" dirty="0">
                <a:latin typeface="Times New Roman"/>
                <a:cs typeface="Times New Roman"/>
              </a:rPr>
              <a:t>↑</a:t>
            </a:r>
          </a:p>
          <a:p>
            <a:r>
              <a:rPr lang="tr-TR" sz="2800" dirty="0" err="1" smtClean="0"/>
              <a:t>Aminoglikozid</a:t>
            </a:r>
            <a:r>
              <a:rPr lang="tr-TR" sz="2800" dirty="0" smtClean="0"/>
              <a:t>,  </a:t>
            </a:r>
            <a:r>
              <a:rPr lang="tr-TR" sz="2800" dirty="0" err="1" smtClean="0"/>
              <a:t>makrolid</a:t>
            </a:r>
            <a:r>
              <a:rPr lang="tr-TR" sz="2800" dirty="0" smtClean="0"/>
              <a:t> ve </a:t>
            </a:r>
            <a:r>
              <a:rPr lang="tr-TR" sz="2800" dirty="0" err="1" smtClean="0"/>
              <a:t>kolomisin</a:t>
            </a:r>
            <a:r>
              <a:rPr lang="tr-TR" sz="2800" dirty="0">
                <a:latin typeface="Times New Roman"/>
                <a:cs typeface="Times New Roman"/>
              </a:rPr>
              <a:t> ↓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021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Ev tedavisi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tr-TR" dirty="0" smtClean="0"/>
              <a:t>IV tedavi (tümden,  kısmi)</a:t>
            </a:r>
          </a:p>
          <a:p>
            <a:pPr marL="0" indent="0">
              <a:buNone/>
            </a:pPr>
            <a:r>
              <a:rPr lang="tr-TR" dirty="0" smtClean="0"/>
              <a:t>Neden;</a:t>
            </a:r>
          </a:p>
          <a:p>
            <a:r>
              <a:rPr lang="tr-TR" dirty="0" smtClean="0"/>
              <a:t>Sosyal etkilenmenin azalması,  iş ve okul devamının sağlanması</a:t>
            </a:r>
          </a:p>
          <a:p>
            <a:r>
              <a:rPr lang="tr-TR" dirty="0" smtClean="0"/>
              <a:t>Ek enfeksiyonların engellenmesi</a:t>
            </a:r>
          </a:p>
          <a:p>
            <a:r>
              <a:rPr lang="tr-TR" dirty="0" smtClean="0"/>
              <a:t>Yaşam kalitesini </a:t>
            </a:r>
            <a:r>
              <a:rPr lang="tr-TR" dirty="0" smtClean="0">
                <a:latin typeface="Times New Roman"/>
                <a:cs typeface="Times New Roman"/>
              </a:rPr>
              <a:t>↑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Gece uyku kalitesini ↑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Ailenin yaşantısını kolaylaştırmak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Yatak işgali ↓</a:t>
            </a:r>
            <a:r>
              <a:rPr lang="tr-TR" dirty="0" smtClean="0">
                <a:latin typeface="Arial"/>
                <a:cs typeface="Arial"/>
              </a:rPr>
              <a:t>→ hastalık maliyeti</a:t>
            </a:r>
            <a:r>
              <a:rPr lang="tr-TR" dirty="0" smtClean="0">
                <a:latin typeface="Times New Roman"/>
                <a:cs typeface="Times New Roman"/>
              </a:rPr>
              <a:t>↓</a:t>
            </a:r>
            <a:endParaRPr lang="tr-TR" dirty="0" smtClean="0"/>
          </a:p>
          <a:p>
            <a:endParaRPr lang="en-GB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187624" y="5589240"/>
            <a:ext cx="6336704" cy="11304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Aileler </a:t>
            </a:r>
            <a:r>
              <a:rPr lang="tr-TR" sz="2400" dirty="0" err="1" smtClean="0"/>
              <a:t>antibiotik</a:t>
            </a:r>
            <a:r>
              <a:rPr lang="tr-TR" sz="2400" dirty="0" smtClean="0"/>
              <a:t> </a:t>
            </a:r>
            <a:r>
              <a:rPr lang="tr-TR" sz="2400" dirty="0" err="1" smtClean="0"/>
              <a:t>dışıdaki</a:t>
            </a:r>
            <a:r>
              <a:rPr lang="tr-TR" sz="2400" dirty="0" smtClean="0"/>
              <a:t>  diğer tedavileri bilip uygulayabilmelidir</a:t>
            </a:r>
            <a:endParaRPr lang="en-GB" sz="2400" dirty="0"/>
          </a:p>
        </p:txBody>
      </p:sp>
      <p:pic>
        <p:nvPicPr>
          <p:cNvPr id="6146" name="Picture 2" descr="http://im.haberturk.com/2012/03/16/725283_detay.jpg?13319012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12976"/>
            <a:ext cx="1885215" cy="193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Oral </a:t>
            </a:r>
            <a:r>
              <a:rPr lang="tr-TR" dirty="0" err="1">
                <a:solidFill>
                  <a:srgbClr val="FF0000"/>
                </a:solidFill>
              </a:rPr>
              <a:t>antibiotik</a:t>
            </a:r>
            <a:r>
              <a:rPr lang="tr-TR" dirty="0">
                <a:solidFill>
                  <a:srgbClr val="FF0000"/>
                </a:solidFill>
              </a:rPr>
              <a:t> kullanımı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85800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Avantajları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549424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Dezavantajları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251520" y="1988840"/>
            <a:ext cx="4104456" cy="4182616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tr-TR" dirty="0" smtClean="0"/>
              <a:t>İyi havalanmayan, kan dolaşımı iyi olan bölgeleri hedefler</a:t>
            </a:r>
          </a:p>
          <a:p>
            <a:r>
              <a:rPr lang="tr-TR" dirty="0" smtClean="0"/>
              <a:t>Kolay</a:t>
            </a:r>
          </a:p>
          <a:p>
            <a:r>
              <a:rPr lang="tr-TR" dirty="0" err="1" smtClean="0"/>
              <a:t>Nebulizasyon</a:t>
            </a:r>
            <a:r>
              <a:rPr lang="tr-TR" dirty="0" smtClean="0"/>
              <a:t> kadar zaman almaz</a:t>
            </a:r>
            <a:endParaRPr lang="en-GB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427984" y="1988840"/>
            <a:ext cx="4320480" cy="4183360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tr-TR" dirty="0" err="1" smtClean="0"/>
              <a:t>Gastrointestinal</a:t>
            </a:r>
            <a:r>
              <a:rPr lang="tr-TR" dirty="0" smtClean="0"/>
              <a:t> yan etki</a:t>
            </a:r>
          </a:p>
          <a:p>
            <a:r>
              <a:rPr lang="tr-TR" dirty="0" err="1" smtClean="0"/>
              <a:t>Absorbsiyon</a:t>
            </a:r>
            <a:r>
              <a:rPr lang="tr-TR" dirty="0" smtClean="0"/>
              <a:t> ve </a:t>
            </a:r>
            <a:r>
              <a:rPr lang="tr-TR" dirty="0" err="1" smtClean="0"/>
              <a:t>absorbsiyon</a:t>
            </a:r>
            <a:r>
              <a:rPr lang="tr-TR" dirty="0" smtClean="0"/>
              <a:t> </a:t>
            </a:r>
            <a:r>
              <a:rPr lang="tr-TR" dirty="0" err="1" smtClean="0"/>
              <a:t>hızıları</a:t>
            </a:r>
            <a:r>
              <a:rPr lang="tr-TR" dirty="0" smtClean="0"/>
              <a:t> değişkendir</a:t>
            </a:r>
          </a:p>
          <a:p>
            <a:r>
              <a:rPr lang="tr-TR" dirty="0" smtClean="0"/>
              <a:t>Yemekten önce yada sonra alınmalıdır(hatalı olabilir)</a:t>
            </a:r>
          </a:p>
          <a:p>
            <a:r>
              <a:rPr lang="tr-TR" dirty="0" smtClean="0"/>
              <a:t>Sistemik etki fazladır,  yan etki fazladır</a:t>
            </a:r>
          </a:p>
          <a:p>
            <a:r>
              <a:rPr lang="tr-TR" dirty="0" smtClean="0"/>
              <a:t>Kötü </a:t>
            </a:r>
            <a:r>
              <a:rPr lang="tr-TR" dirty="0" err="1" smtClean="0"/>
              <a:t>tad</a:t>
            </a:r>
            <a:r>
              <a:rPr lang="tr-TR" dirty="0" smtClean="0"/>
              <a:t> çocuklarda alımı zorlaştırır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6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Oral </a:t>
            </a:r>
            <a:r>
              <a:rPr lang="tr-TR" dirty="0" err="1">
                <a:solidFill>
                  <a:srgbClr val="FF0000"/>
                </a:solidFill>
              </a:rPr>
              <a:t>antibiotik</a:t>
            </a:r>
            <a:r>
              <a:rPr lang="tr-TR" dirty="0">
                <a:solidFill>
                  <a:srgbClr val="FF0000"/>
                </a:solidFill>
              </a:rPr>
              <a:t> kullanımı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26024"/>
          </a:xfrm>
          <a:ln>
            <a:solidFill>
              <a:srgbClr val="92D050"/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IV yola göre yüksek dozda verilmelidir</a:t>
            </a:r>
          </a:p>
          <a:p>
            <a:r>
              <a:rPr lang="tr-TR" dirty="0" smtClean="0"/>
              <a:t>Ağız ve barsak florasını etkileyip ishal ve oral </a:t>
            </a:r>
            <a:r>
              <a:rPr lang="tr-TR" dirty="0" err="1" smtClean="0"/>
              <a:t>kandidiyazis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KF’de</a:t>
            </a:r>
            <a:r>
              <a:rPr lang="tr-TR" dirty="0" smtClean="0"/>
              <a:t> MIC konsantrasyona çıkabilecek oral </a:t>
            </a:r>
            <a:r>
              <a:rPr lang="tr-TR" dirty="0" err="1" smtClean="0"/>
              <a:t>antibiotik</a:t>
            </a:r>
            <a:r>
              <a:rPr lang="tr-TR" dirty="0" smtClean="0"/>
              <a:t> dozları??</a:t>
            </a:r>
          </a:p>
          <a:p>
            <a:r>
              <a:rPr lang="tr-TR" dirty="0"/>
              <a:t>MIC konsantrasyonun altında kalması direnç nedenidir</a:t>
            </a:r>
          </a:p>
          <a:p>
            <a:r>
              <a:rPr lang="tr-TR" dirty="0" smtClean="0"/>
              <a:t>Etkinlik????</a:t>
            </a:r>
            <a:endParaRPr lang="en-GB" dirty="0"/>
          </a:p>
        </p:txBody>
      </p:sp>
      <p:pic>
        <p:nvPicPr>
          <p:cNvPr id="7170" name="Picture 2" descr="http://www.sagliktedavisi.com/wp-content/plugins/wp-o-matic/cache/b77fa_277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IV </a:t>
            </a:r>
            <a:r>
              <a:rPr lang="tr-TR" dirty="0" err="1" smtClean="0">
                <a:solidFill>
                  <a:srgbClr val="FF0000"/>
                </a:solidFill>
              </a:rPr>
              <a:t>antibotik</a:t>
            </a:r>
            <a:r>
              <a:rPr lang="tr-TR" dirty="0" smtClean="0">
                <a:solidFill>
                  <a:srgbClr val="FF0000"/>
                </a:solidFill>
              </a:rPr>
              <a:t> tedavisi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968552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tr-TR" dirty="0" smtClean="0"/>
              <a:t>Alevlenme tedavisi</a:t>
            </a:r>
          </a:p>
          <a:p>
            <a:pPr marL="0" indent="0">
              <a:buNone/>
            </a:pPr>
            <a:r>
              <a:rPr lang="tr-TR" dirty="0" err="1" smtClean="0">
                <a:solidFill>
                  <a:srgbClr val="00B050"/>
                </a:solidFill>
              </a:rPr>
              <a:t>Farmakokinetik</a:t>
            </a:r>
            <a:endParaRPr lang="tr-TR" dirty="0" smtClean="0">
              <a:solidFill>
                <a:srgbClr val="00B050"/>
              </a:solidFill>
            </a:endParaRPr>
          </a:p>
          <a:p>
            <a:r>
              <a:rPr lang="tr-TR" dirty="0" smtClean="0"/>
              <a:t>Dağılım hacmi büyüktür(yağ dokusundaki azalma)</a:t>
            </a:r>
          </a:p>
          <a:p>
            <a:r>
              <a:rPr lang="tr-TR" dirty="0" err="1" smtClean="0"/>
              <a:t>Klirens</a:t>
            </a:r>
            <a:r>
              <a:rPr lang="tr-TR" dirty="0" smtClean="0"/>
              <a:t> hızlıdır(KC ve böbrekten ilaç atılımı hızlıdır) </a:t>
            </a:r>
          </a:p>
          <a:p>
            <a:pPr marL="0" indent="0">
              <a:buNone/>
            </a:pPr>
            <a:r>
              <a:rPr lang="tr-TR" dirty="0" smtClean="0"/>
              <a:t>= Özellikle çocuklarda kilo başına yüksek dozda verilmelidir </a:t>
            </a:r>
          </a:p>
          <a:p>
            <a:r>
              <a:rPr lang="tr-TR" dirty="0"/>
              <a:t>Ç</a:t>
            </a:r>
            <a:r>
              <a:rPr lang="tr-TR" dirty="0" smtClean="0"/>
              <a:t>ocuklarda üst doz sınırından, erişkinde normalin 2-3 katı</a:t>
            </a:r>
          </a:p>
          <a:p>
            <a:r>
              <a:rPr lang="tr-TR" dirty="0" smtClean="0"/>
              <a:t>Bol, yapışkan, bakteri yoğun balgam </a:t>
            </a:r>
            <a:r>
              <a:rPr lang="tr-TR" dirty="0" err="1" smtClean="0"/>
              <a:t>antibiotik</a:t>
            </a:r>
            <a:r>
              <a:rPr lang="tr-TR" dirty="0" smtClean="0"/>
              <a:t> </a:t>
            </a:r>
            <a:r>
              <a:rPr lang="tr-TR" dirty="0" err="1" smtClean="0"/>
              <a:t>bioaktivitesini</a:t>
            </a:r>
            <a:r>
              <a:rPr lang="tr-TR" dirty="0" smtClean="0"/>
              <a:t> bozar</a:t>
            </a:r>
          </a:p>
          <a:p>
            <a:r>
              <a:rPr lang="tr-TR" dirty="0" smtClean="0"/>
              <a:t>Aminoglikozidler1-3 dozda verilebilir.</a:t>
            </a:r>
          </a:p>
          <a:p>
            <a:r>
              <a:rPr lang="tr-TR" dirty="0" smtClean="0"/>
              <a:t>Böbrek </a:t>
            </a:r>
            <a:r>
              <a:rPr lang="tr-TR" dirty="0" err="1" smtClean="0"/>
              <a:t>fonks</a:t>
            </a:r>
            <a:r>
              <a:rPr lang="tr-TR" dirty="0" smtClean="0"/>
              <a:t>. ve işitme testleri sık tekrarlanmalıdır.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en-GB" dirty="0"/>
          </a:p>
        </p:txBody>
      </p:sp>
      <p:pic>
        <p:nvPicPr>
          <p:cNvPr id="1067" name="Picture 43" descr="http://t3.gstatic.com/images?q=tbn:ANd9GcQss_uBpuI_HveeUb53qQciULAYqxn5ScPBucyKdPTg6sHKSA4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337"/>
            <a:ext cx="15430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0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IV </a:t>
            </a:r>
            <a:r>
              <a:rPr lang="tr-TR" dirty="0" err="1" smtClean="0">
                <a:solidFill>
                  <a:srgbClr val="FF0000"/>
                </a:solidFill>
              </a:rPr>
              <a:t>antibotik</a:t>
            </a:r>
            <a:r>
              <a:rPr lang="tr-TR" dirty="0" smtClean="0">
                <a:solidFill>
                  <a:srgbClr val="FF0000"/>
                </a:solidFill>
              </a:rPr>
              <a:t> tedavisi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865984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Kısa </a:t>
            </a:r>
            <a:r>
              <a:rPr lang="tr-TR" dirty="0" err="1" smtClean="0"/>
              <a:t>periferik</a:t>
            </a:r>
            <a:r>
              <a:rPr lang="tr-TR" dirty="0" smtClean="0"/>
              <a:t> </a:t>
            </a:r>
            <a:r>
              <a:rPr lang="tr-TR" dirty="0" err="1" smtClean="0"/>
              <a:t>kateter</a:t>
            </a:r>
            <a:r>
              <a:rPr lang="tr-TR" dirty="0" smtClean="0"/>
              <a:t> ile flebit sıktır</a:t>
            </a:r>
          </a:p>
          <a:p>
            <a:r>
              <a:rPr lang="tr-TR" dirty="0" smtClean="0"/>
              <a:t>Orta hat </a:t>
            </a:r>
            <a:r>
              <a:rPr lang="tr-TR" dirty="0" err="1" smtClean="0"/>
              <a:t>kateteri</a:t>
            </a:r>
            <a:r>
              <a:rPr lang="tr-TR" dirty="0" smtClean="0"/>
              <a:t>(</a:t>
            </a:r>
            <a:r>
              <a:rPr lang="tr-TR" dirty="0" err="1" smtClean="0"/>
              <a:t>antekübital</a:t>
            </a:r>
            <a:r>
              <a:rPr lang="tr-TR" dirty="0" err="1" smtClean="0">
                <a:cs typeface="Arial"/>
              </a:rPr>
              <a:t>→koltukaltı</a:t>
            </a:r>
            <a:r>
              <a:rPr lang="tr-TR" dirty="0" smtClean="0">
                <a:cs typeface="Arial"/>
              </a:rPr>
              <a:t>)</a:t>
            </a:r>
            <a:endParaRPr lang="tr-TR" dirty="0" smtClean="0"/>
          </a:p>
          <a:p>
            <a:r>
              <a:rPr lang="tr-TR" dirty="0" err="1" smtClean="0"/>
              <a:t>Periferik</a:t>
            </a:r>
            <a:r>
              <a:rPr lang="tr-TR" dirty="0" smtClean="0"/>
              <a:t> girişimli santral </a:t>
            </a:r>
            <a:r>
              <a:rPr lang="tr-TR" dirty="0" err="1" smtClean="0"/>
              <a:t>kateter</a:t>
            </a:r>
            <a:r>
              <a:rPr lang="tr-TR" dirty="0" smtClean="0"/>
              <a:t>(PICC) kullanılmalı (</a:t>
            </a:r>
            <a:r>
              <a:rPr lang="tr-TR" dirty="0" err="1" smtClean="0"/>
              <a:t>antekübital</a:t>
            </a:r>
            <a:r>
              <a:rPr lang="tr-TR" dirty="0">
                <a:cs typeface="Arial"/>
              </a:rPr>
              <a:t> </a:t>
            </a:r>
            <a:r>
              <a:rPr lang="tr-TR" dirty="0" smtClean="0">
                <a:cs typeface="Arial"/>
              </a:rPr>
              <a:t>→</a:t>
            </a:r>
            <a:r>
              <a:rPr lang="tr-TR" dirty="0" err="1">
                <a:cs typeface="Arial"/>
              </a:rPr>
              <a:t>S</a:t>
            </a:r>
            <a:r>
              <a:rPr lang="tr-TR" dirty="0" err="1" smtClean="0">
                <a:cs typeface="Arial"/>
              </a:rPr>
              <a:t>üp</a:t>
            </a:r>
            <a:r>
              <a:rPr lang="tr-TR" dirty="0" smtClean="0">
                <a:cs typeface="Arial"/>
              </a:rPr>
              <a:t>. Vena kava/sağ </a:t>
            </a:r>
            <a:r>
              <a:rPr lang="tr-TR" dirty="0" err="1" smtClean="0">
                <a:cs typeface="Arial"/>
              </a:rPr>
              <a:t>atrium</a:t>
            </a:r>
            <a:r>
              <a:rPr lang="tr-TR" dirty="0" smtClean="0">
                <a:cs typeface="Arial"/>
              </a:rPr>
              <a:t>)</a:t>
            </a:r>
          </a:p>
          <a:p>
            <a:r>
              <a:rPr lang="tr-TR" dirty="0" smtClean="0">
                <a:cs typeface="Arial"/>
              </a:rPr>
              <a:t>Ağır hastalarda TIVAD(total </a:t>
            </a:r>
            <a:r>
              <a:rPr lang="tr-TR" dirty="0" err="1" smtClean="0">
                <a:cs typeface="Arial"/>
              </a:rPr>
              <a:t>implante</a:t>
            </a:r>
            <a:r>
              <a:rPr lang="tr-TR" dirty="0" smtClean="0">
                <a:cs typeface="Arial"/>
              </a:rPr>
              <a:t> edilebilen </a:t>
            </a:r>
            <a:r>
              <a:rPr lang="tr-TR" dirty="0" err="1" smtClean="0">
                <a:cs typeface="Arial"/>
              </a:rPr>
              <a:t>access</a:t>
            </a:r>
            <a:r>
              <a:rPr lang="tr-TR" dirty="0" smtClean="0">
                <a:cs typeface="Arial"/>
              </a:rPr>
              <a:t> </a:t>
            </a:r>
            <a:r>
              <a:rPr lang="tr-TR" dirty="0" err="1" smtClean="0">
                <a:cs typeface="Arial"/>
              </a:rPr>
              <a:t>device</a:t>
            </a:r>
            <a:r>
              <a:rPr lang="tr-TR" dirty="0" smtClean="0">
                <a:cs typeface="Arial"/>
              </a:rPr>
              <a:t>)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en-GB" dirty="0"/>
          </a:p>
        </p:txBody>
      </p:sp>
      <p:pic>
        <p:nvPicPr>
          <p:cNvPr id="4" name="Picture 27" descr="http://www.turkacil.net/wp-content/uploads/2010/10/drawing_of_a_nur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732102" cy="16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KF’ da balgamdan izole edilen bakteriler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558949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Sık aerobik bakteriler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8200" y="1124744"/>
            <a:ext cx="4041775" cy="685800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Ender aerobik bakteriler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67544" y="1988840"/>
            <a:ext cx="4038600" cy="1546551"/>
          </a:xfrm>
        </p:spPr>
        <p:txBody>
          <a:bodyPr/>
          <a:lstStyle/>
          <a:p>
            <a:r>
              <a:rPr lang="tr-TR" i="1" dirty="0" smtClean="0"/>
              <a:t>S. </a:t>
            </a:r>
            <a:r>
              <a:rPr lang="tr-TR" i="1" dirty="0" err="1" smtClean="0"/>
              <a:t>Aureus</a:t>
            </a:r>
            <a:endParaRPr lang="tr-TR" i="1" dirty="0" smtClean="0"/>
          </a:p>
          <a:p>
            <a:r>
              <a:rPr lang="tr-TR" i="1" dirty="0" smtClean="0"/>
              <a:t>H. </a:t>
            </a:r>
            <a:r>
              <a:rPr lang="tr-TR" i="1" dirty="0" err="1" smtClean="0"/>
              <a:t>İnfluenzae</a:t>
            </a:r>
            <a:endParaRPr lang="tr-TR" i="1" dirty="0" smtClean="0"/>
          </a:p>
          <a:p>
            <a:r>
              <a:rPr lang="tr-TR" i="1" dirty="0" smtClean="0"/>
              <a:t>P. </a:t>
            </a:r>
            <a:r>
              <a:rPr lang="tr-TR" i="1" dirty="0" err="1" smtClean="0"/>
              <a:t>aeruginosa</a:t>
            </a:r>
            <a:endParaRPr lang="tr-TR" i="1" dirty="0" smtClean="0"/>
          </a:p>
          <a:p>
            <a:endParaRPr lang="en-GB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1916832"/>
            <a:ext cx="4172272" cy="4464496"/>
          </a:xfrm>
        </p:spPr>
        <p:txBody>
          <a:bodyPr>
            <a:normAutofit fontScale="92500"/>
          </a:bodyPr>
          <a:lstStyle/>
          <a:p>
            <a:r>
              <a:rPr lang="tr-TR" i="1" dirty="0" err="1" smtClean="0">
                <a:solidFill>
                  <a:schemeClr val="bg2">
                    <a:lumMod val="50000"/>
                  </a:schemeClr>
                </a:solidFill>
              </a:rPr>
              <a:t>Mycobacterium</a:t>
            </a:r>
            <a:r>
              <a:rPr lang="tr-TR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i="1" dirty="0" err="1" smtClean="0">
                <a:solidFill>
                  <a:schemeClr val="bg2">
                    <a:lumMod val="50000"/>
                  </a:schemeClr>
                </a:solidFill>
              </a:rPr>
              <a:t>chelonae</a:t>
            </a:r>
            <a:endParaRPr lang="tr-TR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i="1" dirty="0" err="1" smtClean="0"/>
              <a:t>Mycobacreium</a:t>
            </a:r>
            <a:r>
              <a:rPr lang="tr-TR" i="1" dirty="0" smtClean="0"/>
              <a:t> </a:t>
            </a:r>
            <a:r>
              <a:rPr lang="tr-TR" i="1" dirty="0" err="1" smtClean="0"/>
              <a:t>absecessus</a:t>
            </a:r>
            <a:endParaRPr lang="tr-TR" i="1" dirty="0" smtClean="0"/>
          </a:p>
          <a:p>
            <a:r>
              <a:rPr lang="tr-TR" i="1" dirty="0" err="1" smtClean="0"/>
              <a:t>Stenotrophomonas</a:t>
            </a:r>
            <a:r>
              <a:rPr lang="tr-TR" i="1" dirty="0" smtClean="0"/>
              <a:t> </a:t>
            </a:r>
            <a:r>
              <a:rPr lang="tr-TR" i="1" dirty="0" err="1" smtClean="0"/>
              <a:t>maltophilia</a:t>
            </a:r>
            <a:endParaRPr lang="tr-TR" i="1" dirty="0" smtClean="0"/>
          </a:p>
          <a:p>
            <a:r>
              <a:rPr lang="tr-TR" i="1" dirty="0" err="1" smtClean="0"/>
              <a:t>Burkholderia</a:t>
            </a:r>
            <a:r>
              <a:rPr lang="tr-TR" i="1" dirty="0" smtClean="0"/>
              <a:t> </a:t>
            </a:r>
            <a:r>
              <a:rPr lang="tr-TR" i="1" dirty="0" err="1"/>
              <a:t>cepacia</a:t>
            </a:r>
            <a:r>
              <a:rPr lang="tr-TR" i="1" dirty="0"/>
              <a:t> </a:t>
            </a:r>
            <a:r>
              <a:rPr lang="tr-TR" dirty="0" smtClean="0"/>
              <a:t>kompleks</a:t>
            </a:r>
          </a:p>
          <a:p>
            <a:r>
              <a:rPr lang="tr-TR" i="1" dirty="0" err="1">
                <a:solidFill>
                  <a:schemeClr val="bg2">
                    <a:lumMod val="50000"/>
                  </a:schemeClr>
                </a:solidFill>
              </a:rPr>
              <a:t>Streptococcus</a:t>
            </a:r>
            <a:r>
              <a:rPr lang="tr-TR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i="1" dirty="0" err="1">
                <a:solidFill>
                  <a:schemeClr val="bg2">
                    <a:lumMod val="50000"/>
                  </a:schemeClr>
                </a:solidFill>
              </a:rPr>
              <a:t>spp</a:t>
            </a:r>
            <a:r>
              <a:rPr lang="tr-TR" i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tr-TR" i="1" dirty="0" err="1">
                <a:solidFill>
                  <a:schemeClr val="bg2">
                    <a:lumMod val="50000"/>
                  </a:schemeClr>
                </a:solidFill>
              </a:rPr>
              <a:t>Achromobacter</a:t>
            </a:r>
            <a:r>
              <a:rPr lang="tr-TR" i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tr-TR" i="1" dirty="0" err="1">
                <a:solidFill>
                  <a:schemeClr val="bg2">
                    <a:lumMod val="50000"/>
                  </a:schemeClr>
                </a:solidFill>
              </a:rPr>
              <a:t>Alcaligenes</a:t>
            </a:r>
            <a:r>
              <a:rPr lang="tr-TR" i="1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tr-TR" i="1" dirty="0" err="1">
                <a:solidFill>
                  <a:schemeClr val="bg2">
                    <a:lumMod val="50000"/>
                  </a:schemeClr>
                </a:solidFill>
              </a:rPr>
              <a:t>xylosoxidans</a:t>
            </a:r>
            <a:endParaRPr lang="tr-TR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i="1" dirty="0" err="1" smtClean="0">
                <a:solidFill>
                  <a:schemeClr val="bg2">
                    <a:lumMod val="50000"/>
                  </a:schemeClr>
                </a:solidFill>
              </a:rPr>
              <a:t>Ralstonia</a:t>
            </a:r>
            <a:endParaRPr lang="tr-TR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i="1" dirty="0" err="1" smtClean="0">
                <a:solidFill>
                  <a:schemeClr val="bg2">
                    <a:lumMod val="50000"/>
                  </a:schemeClr>
                </a:solidFill>
              </a:rPr>
              <a:t>Pandoraea</a:t>
            </a:r>
            <a:endParaRPr lang="tr-TR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i="1" dirty="0" err="1">
                <a:solidFill>
                  <a:schemeClr val="bg2">
                    <a:lumMod val="50000"/>
                  </a:schemeClr>
                </a:solidFill>
              </a:rPr>
              <a:t>Inguilinus</a:t>
            </a:r>
            <a:r>
              <a:rPr lang="tr-TR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i="1" dirty="0" err="1">
                <a:solidFill>
                  <a:schemeClr val="bg2">
                    <a:lumMod val="50000"/>
                  </a:schemeClr>
                </a:solidFill>
              </a:rPr>
              <a:t>limosus</a:t>
            </a:r>
            <a:endParaRPr lang="tr-TR" i="1" dirty="0">
              <a:solidFill>
                <a:schemeClr val="bg2">
                  <a:lumMod val="50000"/>
                </a:schemeClr>
              </a:solidFill>
            </a:endParaRPr>
          </a:p>
          <a:p>
            <a:endParaRPr lang="tr-TR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i="1" dirty="0"/>
          </a:p>
        </p:txBody>
      </p:sp>
      <p:sp>
        <p:nvSpPr>
          <p:cNvPr id="9" name="İçerik Yer Tutucusu 4"/>
          <p:cNvSpPr txBox="1">
            <a:spLocks/>
          </p:cNvSpPr>
          <p:nvPr/>
        </p:nvSpPr>
        <p:spPr>
          <a:xfrm>
            <a:off x="609600" y="4221088"/>
            <a:ext cx="4038600" cy="2088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i="1" dirty="0" err="1" smtClean="0">
                <a:solidFill>
                  <a:schemeClr val="bg2">
                    <a:lumMod val="50000"/>
                  </a:schemeClr>
                </a:solidFill>
              </a:rPr>
              <a:t>Prevotella</a:t>
            </a:r>
            <a:endParaRPr lang="tr-TR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i="1" dirty="0" err="1" smtClean="0">
                <a:solidFill>
                  <a:schemeClr val="bg2">
                    <a:lumMod val="50000"/>
                  </a:schemeClr>
                </a:solidFill>
              </a:rPr>
              <a:t>Veillonella</a:t>
            </a:r>
            <a:endParaRPr lang="tr-TR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i="1" dirty="0" err="1" smtClean="0">
                <a:solidFill>
                  <a:schemeClr val="bg2">
                    <a:lumMod val="50000"/>
                  </a:schemeClr>
                </a:solidFill>
              </a:rPr>
              <a:t>Propionibacterium</a:t>
            </a:r>
            <a:endParaRPr lang="tr-TR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i="1" dirty="0" err="1" smtClean="0">
                <a:solidFill>
                  <a:schemeClr val="bg2">
                    <a:lumMod val="50000"/>
                  </a:schemeClr>
                </a:solidFill>
              </a:rPr>
              <a:t>Actinomyces</a:t>
            </a:r>
            <a:endParaRPr lang="en-GB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Metin Yer Tutucusu 3"/>
          <p:cNvSpPr txBox="1">
            <a:spLocks/>
          </p:cNvSpPr>
          <p:nvPr/>
        </p:nvSpPr>
        <p:spPr>
          <a:xfrm>
            <a:off x="251520" y="3717032"/>
            <a:ext cx="4041775" cy="504056"/>
          </a:xfrm>
          <a:prstGeom prst="rect">
            <a:avLst/>
          </a:prstGeom>
          <a:noFill/>
          <a:ln>
            <a:noFill/>
          </a:ln>
        </p:spPr>
        <p:txBody>
          <a:bodyPr vert="horz" lIns="91440" anchor="b" anchorCtr="0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>
                <a:solidFill>
                  <a:srgbClr val="002060"/>
                </a:solidFill>
              </a:rPr>
              <a:t>Anerobik</a:t>
            </a:r>
            <a:r>
              <a:rPr lang="tr-TR" dirty="0" smtClean="0">
                <a:solidFill>
                  <a:srgbClr val="002060"/>
                </a:solidFill>
              </a:rPr>
              <a:t> bakteriler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İnhale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antibiotik</a:t>
            </a:r>
            <a:r>
              <a:rPr lang="tr-TR" dirty="0" smtClean="0">
                <a:solidFill>
                  <a:srgbClr val="FF0000"/>
                </a:solidFill>
              </a:rPr>
              <a:t> tedavisi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3600400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Epiteli</a:t>
            </a:r>
            <a:r>
              <a:rPr lang="tr-TR" dirty="0" smtClean="0"/>
              <a:t> döşeyen sıvının(balgamın) kalınlığı azalır</a:t>
            </a:r>
          </a:p>
          <a:p>
            <a:r>
              <a:rPr lang="tr-TR" dirty="0" err="1" smtClean="0"/>
              <a:t>Enflamasyon</a:t>
            </a:r>
            <a:r>
              <a:rPr lang="tr-TR" dirty="0" smtClean="0"/>
              <a:t> ve enfeksiyon düzelir</a:t>
            </a:r>
          </a:p>
          <a:p>
            <a:pPr>
              <a:buFont typeface="Wingdings" pitchFamily="2" charset="2"/>
              <a:buChar char="q"/>
            </a:pPr>
            <a:r>
              <a:rPr lang="tr-TR" dirty="0" err="1" smtClean="0"/>
              <a:t>Ekspirasyon</a:t>
            </a:r>
            <a:r>
              <a:rPr lang="tr-TR" dirty="0" smtClean="0"/>
              <a:t> çıkışına filtre takılıp </a:t>
            </a:r>
            <a:r>
              <a:rPr lang="tr-TR" dirty="0" err="1" smtClean="0"/>
              <a:t>antibiotiğin</a:t>
            </a:r>
            <a:r>
              <a:rPr lang="tr-TR" dirty="0" smtClean="0"/>
              <a:t> çevreye yayılması engellenmelidir!!!!!</a:t>
            </a:r>
          </a:p>
        </p:txBody>
      </p:sp>
      <p:pic>
        <p:nvPicPr>
          <p:cNvPr id="3074" name="Picture 2" descr="http://t1.gstatic.com/images?q=tbn:ANd9GcQkq02hY-9QkG5c40cn6rBmS2lIov0LWymt1Fiz6WnDgKVTeoX6mBI-aXmh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İnhale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antibiotik</a:t>
            </a:r>
            <a:r>
              <a:rPr lang="tr-TR" dirty="0" smtClean="0">
                <a:solidFill>
                  <a:srgbClr val="FF0000"/>
                </a:solidFill>
              </a:rPr>
              <a:t> tedavisi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Kronik </a:t>
            </a:r>
            <a:r>
              <a:rPr lang="tr-TR" dirty="0" err="1" smtClean="0">
                <a:solidFill>
                  <a:schemeClr val="tx1"/>
                </a:solidFill>
              </a:rPr>
              <a:t>pseudomonas</a:t>
            </a:r>
            <a:r>
              <a:rPr lang="tr-TR" dirty="0" smtClean="0">
                <a:solidFill>
                  <a:schemeClr val="tx1"/>
                </a:solidFill>
              </a:rPr>
              <a:t> enfeksiyonunda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3744416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smtClean="0">
                <a:solidFill>
                  <a:srgbClr val="0070C0"/>
                </a:solidFill>
              </a:rPr>
              <a:t>TOBRAMİSİN VE KOLOMİSİN  </a:t>
            </a:r>
          </a:p>
          <a:p>
            <a:pPr marL="0" indent="0">
              <a:buNone/>
            </a:pPr>
            <a:endParaRPr lang="tr-T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b="1" dirty="0" err="1" smtClean="0"/>
              <a:t>Tobramisin</a:t>
            </a:r>
            <a:r>
              <a:rPr lang="tr-TR" b="1" dirty="0" smtClean="0"/>
              <a:t> ile </a:t>
            </a:r>
            <a:r>
              <a:rPr lang="tr-TR" b="1" dirty="0" err="1" smtClean="0"/>
              <a:t>intermittent</a:t>
            </a:r>
            <a:r>
              <a:rPr lang="tr-TR" b="1" dirty="0" smtClean="0"/>
              <a:t> tedavi ile;</a:t>
            </a:r>
          </a:p>
          <a:p>
            <a:r>
              <a:rPr lang="tr-TR" dirty="0" smtClean="0"/>
              <a:t>Atak </a:t>
            </a:r>
            <a:r>
              <a:rPr lang="tr-TR" dirty="0" err="1" smtClean="0"/>
              <a:t>sıklığ</a:t>
            </a:r>
            <a:r>
              <a:rPr lang="tr-TR" dirty="0" smtClean="0">
                <a:latin typeface="Times New Roman"/>
                <a:cs typeface="Times New Roman"/>
              </a:rPr>
              <a:t>↓</a:t>
            </a:r>
            <a:r>
              <a:rPr lang="tr-TR" dirty="0" smtClean="0"/>
              <a:t>,  SFT ve hayat kalitesi </a:t>
            </a:r>
            <a:r>
              <a:rPr lang="tr-TR" dirty="0" smtClean="0">
                <a:latin typeface="Times New Roman"/>
                <a:cs typeface="Times New Roman"/>
              </a:rPr>
              <a:t>↑</a:t>
            </a:r>
          </a:p>
          <a:p>
            <a:endParaRPr lang="tr-TR" dirty="0" smtClean="0"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Times New Roman"/>
                <a:cs typeface="Times New Roman"/>
              </a:rPr>
              <a:t>Önerilen </a:t>
            </a:r>
            <a:r>
              <a:rPr lang="tr-TR" dirty="0" err="1" smtClean="0">
                <a:latin typeface="Times New Roman"/>
                <a:cs typeface="Times New Roman"/>
              </a:rPr>
              <a:t>nebulizatörler</a:t>
            </a:r>
            <a:r>
              <a:rPr lang="tr-TR" dirty="0" smtClean="0">
                <a:latin typeface="Times New Roman"/>
                <a:cs typeface="Times New Roman"/>
              </a:rPr>
              <a:t> ile verilmelidir</a:t>
            </a:r>
          </a:p>
          <a:p>
            <a:pPr marL="0" indent="0">
              <a:buNone/>
            </a:pPr>
            <a:r>
              <a:rPr lang="tr-TR" dirty="0">
                <a:latin typeface="Times New Roman"/>
                <a:cs typeface="Times New Roman"/>
              </a:rPr>
              <a:t> </a:t>
            </a:r>
            <a:r>
              <a:rPr lang="tr-TR" dirty="0" smtClean="0">
                <a:latin typeface="Times New Roman"/>
                <a:cs typeface="Times New Roman"/>
              </a:rPr>
              <a:t> </a:t>
            </a:r>
            <a:r>
              <a:rPr lang="tr-TR" dirty="0" smtClean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lang="tr-TR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Tobramisin</a:t>
            </a:r>
            <a:r>
              <a:rPr lang="tr-TR" dirty="0" err="1" smtClean="0">
                <a:solidFill>
                  <a:srgbClr val="C00000"/>
                </a:solidFill>
                <a:latin typeface="Arial"/>
                <a:cs typeface="Arial"/>
              </a:rPr>
              <a:t>→</a:t>
            </a:r>
            <a:r>
              <a:rPr lang="tr-TR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Parı</a:t>
            </a:r>
            <a:r>
              <a:rPr lang="tr-TR" dirty="0" smtClean="0">
                <a:solidFill>
                  <a:srgbClr val="C00000"/>
                </a:solidFill>
                <a:latin typeface="Times New Roman"/>
                <a:cs typeface="Times New Roman"/>
              </a:rPr>
              <a:t> LC Plus </a:t>
            </a:r>
            <a:r>
              <a:rPr lang="tr-TR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nebulizatör</a:t>
            </a:r>
            <a:r>
              <a:rPr lang="tr-TR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Pulmo-Aid</a:t>
            </a:r>
            <a:r>
              <a:rPr lang="tr-TR" dirty="0" smtClean="0">
                <a:solidFill>
                  <a:srgbClr val="C00000"/>
                </a:solidFill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88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Tedavi süresi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>
                <a:solidFill>
                  <a:srgbClr val="0070C0"/>
                </a:solidFill>
              </a:rPr>
              <a:t>Semptomların düzelmesi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SFT düzelmesi                                </a:t>
            </a:r>
            <a:r>
              <a:rPr lang="tr-TR" dirty="0">
                <a:solidFill>
                  <a:srgbClr val="FF0000"/>
                </a:solidFill>
              </a:rPr>
              <a:t>Hafif alevlenme:10 gün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Mikroorganizmaların baskılanması     </a:t>
            </a:r>
            <a:r>
              <a:rPr lang="tr-TR" dirty="0">
                <a:solidFill>
                  <a:srgbClr val="FF0000"/>
                </a:solidFill>
              </a:rPr>
              <a:t>Ağır: </a:t>
            </a:r>
            <a:r>
              <a:rPr lang="tr-TR" dirty="0">
                <a:solidFill>
                  <a:srgbClr val="FF0000"/>
                </a:solidFill>
                <a:latin typeface="Times New Roman"/>
                <a:cs typeface="Times New Roman"/>
              </a:rPr>
              <a:t>≥</a:t>
            </a:r>
            <a:r>
              <a:rPr lang="tr-TR" dirty="0">
                <a:solidFill>
                  <a:srgbClr val="FF0000"/>
                </a:solidFill>
              </a:rPr>
              <a:t>en az 2 hafta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Dirençli </a:t>
            </a:r>
            <a:r>
              <a:rPr lang="tr-TR" dirty="0" err="1" smtClean="0">
                <a:solidFill>
                  <a:srgbClr val="0070C0"/>
                </a:solidFill>
              </a:rPr>
              <a:t>suşların</a:t>
            </a:r>
            <a:r>
              <a:rPr lang="tr-TR" dirty="0" smtClean="0">
                <a:solidFill>
                  <a:srgbClr val="0070C0"/>
                </a:solidFill>
              </a:rPr>
              <a:t> engellenmesi</a:t>
            </a:r>
          </a:p>
          <a:p>
            <a:endParaRPr lang="tr-TR" dirty="0" smtClean="0"/>
          </a:p>
          <a:p>
            <a:r>
              <a:rPr lang="tr-TR" dirty="0" smtClean="0"/>
              <a:t>Yaş büyük ise daha uzun süreli olmalı</a:t>
            </a:r>
          </a:p>
          <a:p>
            <a:r>
              <a:rPr lang="tr-TR" dirty="0" smtClean="0"/>
              <a:t>Eradikasyon???????</a:t>
            </a:r>
          </a:p>
          <a:p>
            <a:endParaRPr lang="tr-TR" dirty="0" smtClean="0"/>
          </a:p>
          <a:p>
            <a:endParaRPr lang="en-GB" dirty="0"/>
          </a:p>
        </p:txBody>
      </p:sp>
      <p:sp>
        <p:nvSpPr>
          <p:cNvPr id="4" name="Sağ Ayraç 3"/>
          <p:cNvSpPr/>
          <p:nvPr/>
        </p:nvSpPr>
        <p:spPr>
          <a:xfrm>
            <a:off x="5436096" y="1772816"/>
            <a:ext cx="155448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KF’da</a:t>
            </a:r>
            <a:r>
              <a:rPr lang="tr-TR" dirty="0" smtClean="0">
                <a:solidFill>
                  <a:srgbClr val="FF0000"/>
                </a:solidFill>
              </a:rPr>
              <a:t> sık kullanılan </a:t>
            </a:r>
            <a:r>
              <a:rPr lang="tr-TR" dirty="0" err="1" smtClean="0">
                <a:solidFill>
                  <a:srgbClr val="FF0000"/>
                </a:solidFill>
              </a:rPr>
              <a:t>antibiotikler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09743284"/>
              </p:ext>
            </p:extLst>
          </p:nvPr>
        </p:nvGraphicFramePr>
        <p:xfrm>
          <a:off x="251520" y="758984"/>
          <a:ext cx="8435280" cy="5980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880"/>
                <a:gridCol w="2743200"/>
                <a:gridCol w="2743200"/>
              </a:tblGrid>
              <a:tr h="450905">
                <a:tc>
                  <a:txBody>
                    <a:bodyPr/>
                    <a:lstStyle/>
                    <a:p>
                      <a:r>
                        <a:rPr lang="tr-TR" dirty="0" smtClean="0"/>
                        <a:t>ANA</a:t>
                      </a:r>
                      <a:r>
                        <a:rPr lang="tr-TR" baseline="0" dirty="0" smtClean="0"/>
                        <a:t> GRUP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86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0070C0"/>
                          </a:solidFill>
                        </a:rPr>
                        <a:t>Beta </a:t>
                      </a:r>
                      <a:r>
                        <a:rPr lang="tr-TR" sz="1800" dirty="0" err="1" smtClean="0">
                          <a:solidFill>
                            <a:srgbClr val="0070C0"/>
                          </a:solidFill>
                        </a:rPr>
                        <a:t>laktam</a:t>
                      </a:r>
                      <a:r>
                        <a:rPr lang="tr-TR" sz="18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sz="1800" dirty="0" err="1" smtClean="0">
                          <a:solidFill>
                            <a:srgbClr val="0070C0"/>
                          </a:solidFill>
                        </a:rPr>
                        <a:t>antibiotikler</a:t>
                      </a:r>
                      <a:endParaRPr lang="en-GB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Penisilin Grubu:</a:t>
                      </a:r>
                    </a:p>
                    <a:p>
                      <a:r>
                        <a:rPr lang="tr-TR" sz="1400" dirty="0" smtClean="0"/>
                        <a:t> PİPERASİLİN-TAZOBAKTAM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Sefalosporin</a:t>
                      </a:r>
                      <a:r>
                        <a:rPr lang="tr-TR" sz="1400" dirty="0" smtClean="0"/>
                        <a:t>:</a:t>
                      </a:r>
                    </a:p>
                    <a:p>
                      <a:r>
                        <a:rPr lang="tr-TR" sz="1400" dirty="0" smtClean="0"/>
                        <a:t>SEFTAZİDİM</a:t>
                      </a:r>
                      <a:endParaRPr lang="en-GB" sz="1400" dirty="0"/>
                    </a:p>
                  </a:txBody>
                  <a:tcPr/>
                </a:tc>
              </a:tr>
              <a:tr h="359370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rgbClr val="0070C0"/>
                          </a:solidFill>
                        </a:rPr>
                        <a:t>Monobaktamlar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AZTREONAM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359370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rgbClr val="0070C0"/>
                          </a:solidFill>
                        </a:rPr>
                        <a:t>Karbapenamler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İMİPENEM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MEROPENEM</a:t>
                      </a:r>
                      <a:endParaRPr lang="en-GB" sz="1400" dirty="0"/>
                    </a:p>
                  </a:txBody>
                  <a:tcPr/>
                </a:tc>
              </a:tr>
              <a:tr h="359370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rgbClr val="0070C0"/>
                          </a:solidFill>
                        </a:rPr>
                        <a:t>Glikopeptidler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VANKOMİSİN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TEİKOPLANİN</a:t>
                      </a:r>
                      <a:endParaRPr lang="en-GB" sz="1400" dirty="0"/>
                    </a:p>
                  </a:txBody>
                  <a:tcPr/>
                </a:tc>
              </a:tr>
              <a:tr h="359370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rgbClr val="0070C0"/>
                          </a:solidFill>
                        </a:rPr>
                        <a:t>Aminoglikozidler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TOBRAMİSİN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359370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rgbClr val="0070C0"/>
                          </a:solidFill>
                        </a:rPr>
                        <a:t>Makrolidler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AZİTROMİSİN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359370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rgbClr val="0070C0"/>
                          </a:solidFill>
                        </a:rPr>
                        <a:t>Florokinolonlar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SİPROFLOKSASİN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359370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rgbClr val="0070C0"/>
                          </a:solidFill>
                        </a:rPr>
                        <a:t>Tetrasiklin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MİNOSİKLİN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359370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rgbClr val="0070C0"/>
                          </a:solidFill>
                        </a:rPr>
                        <a:t>Amfenikoller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KLORAMFENİKOL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359370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rgbClr val="0070C0"/>
                          </a:solidFill>
                        </a:rPr>
                        <a:t>Linkozamidler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KLİNDAMİSİN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59370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rgbClr val="0070C0"/>
                          </a:solidFill>
                        </a:rPr>
                        <a:t>Polimiksin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KOLİSTİN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59370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rgbClr val="0070C0"/>
                          </a:solidFill>
                        </a:rPr>
                        <a:t>Oksazolidinler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LİNEZOLİD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620283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rgbClr val="0070C0"/>
                          </a:solidFill>
                        </a:rPr>
                        <a:t>Sülfonamid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TRİMETOPRİM SÜLFOMETOKSAZOL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7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 w="28575">
            <a:solidFill>
              <a:srgbClr val="26C610"/>
            </a:solidFill>
          </a:ln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Akut </a:t>
            </a:r>
            <a:r>
              <a:rPr lang="tr-TR" sz="2800" dirty="0" smtClean="0">
                <a:solidFill>
                  <a:srgbClr val="FF0000"/>
                </a:solidFill>
              </a:rPr>
              <a:t>alevlenme tedavisinde </a:t>
            </a:r>
            <a:r>
              <a:rPr lang="tr-TR" sz="2800" dirty="0" smtClean="0">
                <a:solidFill>
                  <a:srgbClr val="FF0000"/>
                </a:solidFill>
              </a:rPr>
              <a:t>genel ilkeler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3312368"/>
          </a:xfrm>
          <a:ln>
            <a:solidFill>
              <a:srgbClr val="92D050"/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Yüksek dozda verilmeli(metabolizmaları farklı)</a:t>
            </a:r>
          </a:p>
          <a:p>
            <a:r>
              <a:rPr lang="tr-TR" dirty="0" smtClean="0"/>
              <a:t>Kombine tedavi olmalı(direnç gelişimini engellemek için)</a:t>
            </a:r>
          </a:p>
          <a:p>
            <a:r>
              <a:rPr lang="tr-TR" dirty="0" smtClean="0"/>
              <a:t> Tedavi süresi 2-3 haftadır</a:t>
            </a:r>
          </a:p>
          <a:p>
            <a:r>
              <a:rPr lang="tr-TR" dirty="0" smtClean="0"/>
              <a:t>PO,  </a:t>
            </a:r>
            <a:r>
              <a:rPr lang="tr-TR" dirty="0" err="1" smtClean="0"/>
              <a:t>parenteral</a:t>
            </a:r>
            <a:r>
              <a:rPr lang="tr-TR" dirty="0" smtClean="0"/>
              <a:t> veya bazen </a:t>
            </a:r>
            <a:r>
              <a:rPr lang="tr-TR" dirty="0" err="1" smtClean="0"/>
              <a:t>inhalasyon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1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Erken eradikasyon tedavisi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ln>
            <a:solidFill>
              <a:srgbClr val="66FF33"/>
            </a:solidFill>
          </a:ln>
        </p:spPr>
        <p:txBody>
          <a:bodyPr>
            <a:normAutofit/>
          </a:bodyPr>
          <a:lstStyle/>
          <a:p>
            <a:r>
              <a:rPr lang="tr-TR" sz="2800" dirty="0" smtClean="0"/>
              <a:t>Etken saptanır saptanmaz eradikasyon yapılmalıdır (kronik </a:t>
            </a:r>
            <a:r>
              <a:rPr lang="tr-TR" sz="2800" dirty="0" err="1" smtClean="0"/>
              <a:t>kolonizasyonun</a:t>
            </a:r>
            <a:r>
              <a:rPr lang="tr-TR" sz="2800" dirty="0" smtClean="0"/>
              <a:t> engellenmesi)</a:t>
            </a:r>
          </a:p>
          <a:p>
            <a:r>
              <a:rPr lang="tr-TR" sz="2800" dirty="0" smtClean="0"/>
              <a:t>Danimarka(%78 </a:t>
            </a:r>
            <a:r>
              <a:rPr lang="tr-TR" sz="2800" dirty="0" smtClean="0">
                <a:latin typeface="Arial"/>
                <a:cs typeface="Arial"/>
              </a:rPr>
              <a:t>→</a:t>
            </a:r>
            <a:r>
              <a:rPr lang="tr-TR" sz="2800" dirty="0" smtClean="0"/>
              <a:t>3.5 yıl geciktirilmiş)</a:t>
            </a:r>
          </a:p>
          <a:p>
            <a:pPr marL="0" indent="0">
              <a:buNone/>
            </a:pPr>
            <a:r>
              <a:rPr lang="tr-TR" sz="2800" dirty="0" smtClean="0"/>
              <a:t>A. </a:t>
            </a:r>
            <a:r>
              <a:rPr lang="tr-TR" sz="2800" dirty="0" smtClean="0">
                <a:solidFill>
                  <a:srgbClr val="0070C0"/>
                </a:solidFill>
              </a:rPr>
              <a:t>Kopenhag protokolü:  </a:t>
            </a:r>
            <a:r>
              <a:rPr lang="tr-TR" sz="2800" dirty="0" err="1" smtClean="0">
                <a:solidFill>
                  <a:srgbClr val="0070C0"/>
                </a:solidFill>
              </a:rPr>
              <a:t>inhale</a:t>
            </a:r>
            <a:r>
              <a:rPr lang="tr-TR" sz="2800" dirty="0" smtClean="0">
                <a:solidFill>
                  <a:srgbClr val="0070C0"/>
                </a:solidFill>
              </a:rPr>
              <a:t> </a:t>
            </a:r>
            <a:r>
              <a:rPr lang="tr-TR" sz="2800" dirty="0" err="1" smtClean="0">
                <a:solidFill>
                  <a:srgbClr val="0070C0"/>
                </a:solidFill>
              </a:rPr>
              <a:t>kolistin+oral</a:t>
            </a:r>
            <a:r>
              <a:rPr lang="tr-TR" sz="2800" dirty="0" smtClean="0">
                <a:solidFill>
                  <a:srgbClr val="0070C0"/>
                </a:solidFill>
              </a:rPr>
              <a:t> </a:t>
            </a:r>
            <a:r>
              <a:rPr lang="tr-TR" sz="2800" dirty="0" err="1" smtClean="0">
                <a:solidFill>
                  <a:srgbClr val="0070C0"/>
                </a:solidFill>
              </a:rPr>
              <a:t>siprofloksasilin</a:t>
            </a:r>
            <a:endParaRPr lang="tr-TR" sz="28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tr-TR" sz="2800" dirty="0" smtClean="0"/>
              <a:t>3 ay </a:t>
            </a:r>
            <a:r>
              <a:rPr lang="tr-TR" sz="2800" dirty="0" err="1" smtClean="0"/>
              <a:t>inhale</a:t>
            </a:r>
            <a:r>
              <a:rPr lang="tr-TR" sz="2800" dirty="0" smtClean="0"/>
              <a:t> </a:t>
            </a:r>
            <a:r>
              <a:rPr lang="tr-TR" sz="2800" dirty="0" err="1" smtClean="0"/>
              <a:t>kolistin</a:t>
            </a:r>
            <a:r>
              <a:rPr lang="tr-TR" sz="2800" dirty="0" smtClean="0"/>
              <a:t>(2 milyon Ü 3 kez/G)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/>
              <a:t>Oral </a:t>
            </a:r>
            <a:r>
              <a:rPr lang="tr-TR" sz="2800" dirty="0" err="1" smtClean="0"/>
              <a:t>siprofloksasilin</a:t>
            </a:r>
            <a:r>
              <a:rPr lang="tr-TR" sz="2800" dirty="0" smtClean="0"/>
              <a:t>(10-20mg/kg/G)</a:t>
            </a:r>
          </a:p>
          <a:p>
            <a:pPr marL="0" indent="0">
              <a:buNone/>
            </a:pPr>
            <a:r>
              <a:rPr lang="tr-TR" sz="2800" dirty="0" smtClean="0"/>
              <a:t>B. 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/>
              <a:t>Oral </a:t>
            </a:r>
            <a:r>
              <a:rPr lang="tr-TR" sz="2800" dirty="0" err="1" smtClean="0"/>
              <a:t>siprofloksasilin</a:t>
            </a:r>
            <a:r>
              <a:rPr lang="tr-TR" sz="2800" dirty="0" smtClean="0"/>
              <a:t>(30-40mg/kg/G/2 dozda)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err="1" smtClean="0"/>
              <a:t>İnhale</a:t>
            </a:r>
            <a:r>
              <a:rPr lang="tr-TR" sz="2800" dirty="0" smtClean="0"/>
              <a:t> </a:t>
            </a:r>
            <a:r>
              <a:rPr lang="tr-TR" sz="2800" dirty="0" err="1" smtClean="0"/>
              <a:t>tobramisin</a:t>
            </a:r>
            <a:r>
              <a:rPr lang="tr-TR" sz="2800" dirty="0" smtClean="0"/>
              <a:t>(2X300mg)</a:t>
            </a:r>
          </a:p>
          <a:p>
            <a:pPr>
              <a:buFont typeface="Wingdings" pitchFamily="2" charset="2"/>
              <a:buChar char="ü"/>
            </a:pPr>
            <a:endParaRPr lang="tr-TR" sz="2800" dirty="0"/>
          </a:p>
          <a:p>
            <a:pPr>
              <a:buFont typeface="Wingdings" pitchFamily="2" charset="2"/>
              <a:buChar char="v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049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Erken eradikasyon tedavisi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3816424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C. </a:t>
            </a:r>
            <a:r>
              <a:rPr lang="tr-TR" sz="2800" dirty="0" err="1" smtClean="0">
                <a:solidFill>
                  <a:srgbClr val="00B0F0"/>
                </a:solidFill>
              </a:rPr>
              <a:t>İnhale</a:t>
            </a:r>
            <a:r>
              <a:rPr lang="tr-TR" sz="2800" dirty="0" smtClean="0">
                <a:solidFill>
                  <a:srgbClr val="00B0F0"/>
                </a:solidFill>
              </a:rPr>
              <a:t> </a:t>
            </a:r>
            <a:r>
              <a:rPr lang="tr-TR" sz="2800" dirty="0" err="1" smtClean="0">
                <a:solidFill>
                  <a:srgbClr val="00B0F0"/>
                </a:solidFill>
              </a:rPr>
              <a:t>tobramisin</a:t>
            </a:r>
            <a:r>
              <a:rPr lang="tr-TR" sz="2800" dirty="0" smtClean="0">
                <a:solidFill>
                  <a:srgbClr val="00B0F0"/>
                </a:solidFill>
              </a:rPr>
              <a:t> </a:t>
            </a:r>
            <a:r>
              <a:rPr lang="tr-TR" sz="2000" dirty="0" smtClean="0"/>
              <a:t>(</a:t>
            </a:r>
            <a:r>
              <a:rPr lang="tr-TR" sz="2000" dirty="0"/>
              <a:t>2X300mg</a:t>
            </a:r>
            <a:r>
              <a:rPr lang="tr-TR" sz="2000" dirty="0" smtClean="0"/>
              <a:t>)(28-56 gün) </a:t>
            </a:r>
            <a:r>
              <a:rPr lang="tr-TR" sz="2800" dirty="0" smtClean="0"/>
              <a:t>(ELITE çalışması)</a:t>
            </a:r>
          </a:p>
          <a:p>
            <a:pPr marL="0" indent="0">
              <a:buNone/>
            </a:pPr>
            <a:r>
              <a:rPr lang="tr-TR" sz="2800" dirty="0" smtClean="0"/>
              <a:t>D. </a:t>
            </a:r>
            <a:r>
              <a:rPr lang="tr-TR" sz="2800" dirty="0" err="1" smtClean="0">
                <a:solidFill>
                  <a:srgbClr val="26C610"/>
                </a:solidFill>
              </a:rPr>
              <a:t>İnhale</a:t>
            </a:r>
            <a:r>
              <a:rPr lang="tr-TR" sz="2800" dirty="0">
                <a:solidFill>
                  <a:srgbClr val="26C610"/>
                </a:solidFill>
              </a:rPr>
              <a:t> </a:t>
            </a:r>
            <a:r>
              <a:rPr lang="tr-TR" sz="2800" dirty="0" err="1" smtClean="0">
                <a:solidFill>
                  <a:srgbClr val="26C610"/>
                </a:solidFill>
              </a:rPr>
              <a:t>tobramisin</a:t>
            </a:r>
            <a:r>
              <a:rPr lang="tr-TR" sz="2800" dirty="0" smtClean="0">
                <a:solidFill>
                  <a:srgbClr val="26C610"/>
                </a:solidFill>
              </a:rPr>
              <a:t> </a:t>
            </a:r>
            <a:r>
              <a:rPr lang="tr-TR" sz="2000" dirty="0" smtClean="0"/>
              <a:t>(2X300mg</a:t>
            </a:r>
            <a:r>
              <a:rPr lang="tr-TR" sz="2000" dirty="0"/>
              <a:t>)(</a:t>
            </a:r>
            <a:r>
              <a:rPr lang="tr-TR" sz="2000" dirty="0" smtClean="0"/>
              <a:t>28gün) </a:t>
            </a:r>
            <a:r>
              <a:rPr lang="tr-TR" sz="2800" dirty="0" smtClean="0"/>
              <a:t>+ </a:t>
            </a:r>
            <a:r>
              <a:rPr lang="tr-TR" sz="2800" dirty="0" err="1" smtClean="0">
                <a:solidFill>
                  <a:srgbClr val="00B050"/>
                </a:solidFill>
              </a:rPr>
              <a:t>Siprofloksasin</a:t>
            </a:r>
            <a:r>
              <a:rPr lang="tr-TR" sz="2800" dirty="0" smtClean="0">
                <a:solidFill>
                  <a:srgbClr val="00B050"/>
                </a:solidFill>
              </a:rPr>
              <a:t> /</a:t>
            </a:r>
            <a:r>
              <a:rPr lang="tr-TR" sz="2800" dirty="0" err="1" smtClean="0">
                <a:solidFill>
                  <a:srgbClr val="00B050"/>
                </a:solidFill>
              </a:rPr>
              <a:t>plasebo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000" dirty="0" smtClean="0"/>
              <a:t>(14 gün)  </a:t>
            </a:r>
            <a:r>
              <a:rPr lang="tr-TR" sz="2800" dirty="0" smtClean="0"/>
              <a:t>(EPIC çalışması)</a:t>
            </a:r>
          </a:p>
          <a:p>
            <a:pPr marL="0" indent="0">
              <a:buNone/>
            </a:pPr>
            <a:r>
              <a:rPr lang="tr-TR" sz="2800" dirty="0" smtClean="0"/>
              <a:t>E. IV </a:t>
            </a:r>
            <a:r>
              <a:rPr lang="tr-TR" sz="2800" dirty="0" err="1" smtClean="0">
                <a:solidFill>
                  <a:srgbClr val="CC0099"/>
                </a:solidFill>
              </a:rPr>
              <a:t>betalaktam</a:t>
            </a:r>
            <a:r>
              <a:rPr lang="tr-TR" sz="2800" dirty="0" smtClean="0">
                <a:solidFill>
                  <a:srgbClr val="CC0099"/>
                </a:solidFill>
              </a:rPr>
              <a:t> + </a:t>
            </a:r>
            <a:r>
              <a:rPr lang="tr-TR" sz="2800" dirty="0" err="1" smtClean="0">
                <a:solidFill>
                  <a:srgbClr val="CC0099"/>
                </a:solidFill>
              </a:rPr>
              <a:t>inhale</a:t>
            </a:r>
            <a:r>
              <a:rPr lang="tr-TR" sz="2800" dirty="0" smtClean="0">
                <a:solidFill>
                  <a:srgbClr val="CC0099"/>
                </a:solidFill>
              </a:rPr>
              <a:t> </a:t>
            </a:r>
            <a:r>
              <a:rPr lang="tr-TR" sz="2800" dirty="0" err="1" smtClean="0">
                <a:solidFill>
                  <a:srgbClr val="CC0099"/>
                </a:solidFill>
              </a:rPr>
              <a:t>aminoglikozid</a:t>
            </a:r>
            <a:r>
              <a:rPr lang="tr-TR" sz="2800" dirty="0" smtClean="0">
                <a:solidFill>
                  <a:srgbClr val="CC0099"/>
                </a:solidFill>
              </a:rPr>
              <a:t> </a:t>
            </a:r>
            <a:r>
              <a:rPr lang="tr-TR" sz="2000" dirty="0" smtClean="0"/>
              <a:t>(2-3 </a:t>
            </a:r>
            <a:r>
              <a:rPr lang="tr-TR" sz="2000" dirty="0" err="1" smtClean="0"/>
              <a:t>hf</a:t>
            </a:r>
            <a:r>
              <a:rPr lang="tr-TR" sz="2000" dirty="0" smtClean="0"/>
              <a:t>)</a:t>
            </a:r>
            <a:r>
              <a:rPr lang="tr-TR" sz="2800" dirty="0" smtClean="0">
                <a:cs typeface="Arial"/>
              </a:rPr>
              <a:t>→</a:t>
            </a:r>
            <a:r>
              <a:rPr lang="tr-TR" sz="2800" dirty="0" err="1" smtClean="0">
                <a:cs typeface="Arial"/>
              </a:rPr>
              <a:t>inhale</a:t>
            </a:r>
            <a:r>
              <a:rPr lang="tr-TR" sz="2800" dirty="0" smtClean="0">
                <a:cs typeface="Arial"/>
              </a:rPr>
              <a:t> </a:t>
            </a:r>
            <a:r>
              <a:rPr lang="tr-TR" sz="2800" dirty="0" err="1" smtClean="0">
                <a:solidFill>
                  <a:srgbClr val="CC0099"/>
                </a:solidFill>
                <a:cs typeface="Arial"/>
              </a:rPr>
              <a:t>tobramisin</a:t>
            </a:r>
            <a:r>
              <a:rPr lang="tr-TR" sz="2800" dirty="0" smtClean="0">
                <a:solidFill>
                  <a:srgbClr val="CC0099"/>
                </a:solidFill>
                <a:cs typeface="Arial"/>
              </a:rPr>
              <a:t>/</a:t>
            </a:r>
            <a:r>
              <a:rPr lang="tr-TR" sz="2800" dirty="0" err="1" smtClean="0">
                <a:solidFill>
                  <a:srgbClr val="CC0099"/>
                </a:solidFill>
                <a:cs typeface="Arial"/>
              </a:rPr>
              <a:t>kolistin</a:t>
            </a:r>
            <a:r>
              <a:rPr lang="tr-TR" sz="2800" dirty="0" smtClean="0">
                <a:solidFill>
                  <a:srgbClr val="CC0099"/>
                </a:solidFill>
                <a:cs typeface="Arial"/>
              </a:rPr>
              <a:t>/</a:t>
            </a:r>
            <a:r>
              <a:rPr lang="tr-TR" sz="2800" dirty="0" err="1" smtClean="0">
                <a:solidFill>
                  <a:srgbClr val="CC0099"/>
                </a:solidFill>
                <a:cs typeface="Arial"/>
              </a:rPr>
              <a:t>siprofloksasin</a:t>
            </a:r>
            <a:endParaRPr lang="tr-TR" sz="2800" dirty="0">
              <a:solidFill>
                <a:srgbClr val="CC0099"/>
              </a:solidFill>
            </a:endParaRPr>
          </a:p>
          <a:p>
            <a:pPr marL="0" indent="0">
              <a:buNone/>
            </a:pPr>
            <a:r>
              <a:rPr lang="tr-TR" sz="2800" dirty="0" smtClean="0"/>
              <a:t> </a:t>
            </a:r>
            <a:endParaRPr lang="tr-TR" sz="2800" dirty="0"/>
          </a:p>
          <a:p>
            <a:pPr>
              <a:buFont typeface="Wingdings" pitchFamily="2" charset="2"/>
              <a:buChar char="v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228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Akut alevlenme tedavisi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  <a:ln>
            <a:solidFill>
              <a:srgbClr val="92D050"/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Sıklık hastadan hastaya değişir</a:t>
            </a:r>
          </a:p>
          <a:p>
            <a:r>
              <a:rPr lang="tr-TR" dirty="0" smtClean="0"/>
              <a:t>Ağır akciğer bulguları olanlarda sıktır</a:t>
            </a:r>
          </a:p>
          <a:p>
            <a:r>
              <a:rPr lang="tr-TR" dirty="0" smtClean="0"/>
              <a:t>PO,  </a:t>
            </a:r>
            <a:r>
              <a:rPr lang="tr-TR" dirty="0" err="1" smtClean="0"/>
              <a:t>parenteral</a:t>
            </a:r>
            <a:r>
              <a:rPr lang="tr-TR" dirty="0" smtClean="0"/>
              <a:t> ve </a:t>
            </a:r>
            <a:r>
              <a:rPr lang="tr-TR" dirty="0" err="1" smtClean="0"/>
              <a:t>inhaler</a:t>
            </a:r>
            <a:endParaRPr lang="tr-TR" dirty="0" smtClean="0"/>
          </a:p>
          <a:p>
            <a:r>
              <a:rPr lang="tr-TR" dirty="0" smtClean="0"/>
              <a:t>Eradikasyon?</a:t>
            </a:r>
          </a:p>
          <a:p>
            <a:r>
              <a:rPr lang="tr-TR" dirty="0" smtClean="0"/>
              <a:t>SFT ve klinik bulgularda düzelme</a:t>
            </a:r>
          </a:p>
          <a:p>
            <a:r>
              <a:rPr lang="tr-TR" dirty="0" smtClean="0"/>
              <a:t>Fizyoterapi ve </a:t>
            </a:r>
            <a:r>
              <a:rPr lang="tr-TR" dirty="0" err="1" smtClean="0"/>
              <a:t>mukolitik</a:t>
            </a:r>
            <a:r>
              <a:rPr lang="tr-TR" dirty="0" smtClean="0"/>
              <a:t> tedavi /</a:t>
            </a:r>
            <a:r>
              <a:rPr lang="tr-TR" dirty="0" err="1" smtClean="0"/>
              <a:t>bronkodilatör</a:t>
            </a:r>
            <a:endParaRPr lang="tr-T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0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Akut alevlenme tedavisi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4040188" cy="685800"/>
          </a:xfrm>
        </p:spPr>
        <p:txBody>
          <a:bodyPr/>
          <a:lstStyle/>
          <a:p>
            <a:r>
              <a:rPr lang="tr-TR" i="1" dirty="0" smtClean="0">
                <a:solidFill>
                  <a:srgbClr val="CC0099"/>
                </a:solidFill>
              </a:rPr>
              <a:t>S. </a:t>
            </a:r>
            <a:r>
              <a:rPr lang="tr-TR" i="1" dirty="0" err="1" smtClean="0">
                <a:solidFill>
                  <a:srgbClr val="CC0099"/>
                </a:solidFill>
              </a:rPr>
              <a:t>aureus</a:t>
            </a:r>
            <a:r>
              <a:rPr lang="tr-TR" i="1" dirty="0" smtClean="0">
                <a:solidFill>
                  <a:srgbClr val="CC0099"/>
                </a:solidFill>
              </a:rPr>
              <a:t> </a:t>
            </a:r>
            <a:r>
              <a:rPr lang="tr-TR" dirty="0" smtClean="0">
                <a:solidFill>
                  <a:srgbClr val="CC0099"/>
                </a:solidFill>
              </a:rPr>
              <a:t>enfeksiyonu</a:t>
            </a:r>
            <a:endParaRPr lang="en-GB" dirty="0">
              <a:solidFill>
                <a:srgbClr val="CC0099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88024" y="1196752"/>
            <a:ext cx="4041775" cy="432048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tr-TR" i="1" dirty="0" smtClean="0">
                <a:solidFill>
                  <a:srgbClr val="CC0099"/>
                </a:solidFill>
              </a:rPr>
              <a:t>H. </a:t>
            </a:r>
            <a:r>
              <a:rPr lang="tr-TR" i="1" dirty="0" err="1" smtClean="0">
                <a:solidFill>
                  <a:srgbClr val="CC0099"/>
                </a:solidFill>
              </a:rPr>
              <a:t>İnfluenza</a:t>
            </a:r>
            <a:r>
              <a:rPr lang="tr-TR" dirty="0" smtClean="0">
                <a:solidFill>
                  <a:srgbClr val="CC0099"/>
                </a:solidFill>
              </a:rPr>
              <a:t> enfeksiyonu</a:t>
            </a:r>
            <a:endParaRPr lang="en-GB" dirty="0">
              <a:solidFill>
                <a:srgbClr val="CC0099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179512" y="1700808"/>
            <a:ext cx="4316288" cy="4464496"/>
          </a:xfrm>
          <a:ln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Küçük çocuk</a:t>
            </a:r>
          </a:p>
          <a:p>
            <a:r>
              <a:rPr lang="tr-TR" dirty="0" smtClean="0"/>
              <a:t>PO</a:t>
            </a:r>
          </a:p>
          <a:p>
            <a:r>
              <a:rPr lang="tr-TR" dirty="0" smtClean="0"/>
              <a:t>Uzun süreli yanıt???</a:t>
            </a:r>
          </a:p>
          <a:p>
            <a:r>
              <a:rPr lang="tr-TR" dirty="0" smtClean="0"/>
              <a:t>2-4 hafta</a:t>
            </a:r>
          </a:p>
          <a:p>
            <a:r>
              <a:rPr lang="tr-TR" dirty="0" err="1" smtClean="0">
                <a:solidFill>
                  <a:srgbClr val="0070C0"/>
                </a:solidFill>
              </a:rPr>
              <a:t>Sefazolin</a:t>
            </a:r>
            <a:r>
              <a:rPr lang="tr-TR" dirty="0" smtClean="0">
                <a:solidFill>
                  <a:srgbClr val="0070C0"/>
                </a:solidFill>
              </a:rPr>
              <a:t>, </a:t>
            </a:r>
            <a:r>
              <a:rPr lang="tr-TR" dirty="0" err="1" smtClean="0">
                <a:solidFill>
                  <a:srgbClr val="0070C0"/>
                </a:solidFill>
              </a:rPr>
              <a:t>flukloksasilin</a:t>
            </a:r>
            <a:r>
              <a:rPr lang="tr-TR" dirty="0" smtClean="0">
                <a:solidFill>
                  <a:srgbClr val="0070C0"/>
                </a:solidFill>
              </a:rPr>
              <a:t>, </a:t>
            </a:r>
            <a:r>
              <a:rPr lang="tr-TR" dirty="0" err="1" smtClean="0">
                <a:solidFill>
                  <a:srgbClr val="0070C0"/>
                </a:solidFill>
              </a:rPr>
              <a:t>nafsilin</a:t>
            </a:r>
            <a:r>
              <a:rPr lang="tr-TR" dirty="0" smtClean="0">
                <a:solidFill>
                  <a:srgbClr val="0070C0"/>
                </a:solidFill>
              </a:rPr>
              <a:t>, </a:t>
            </a:r>
            <a:r>
              <a:rPr lang="tr-TR" dirty="0" err="1" smtClean="0">
                <a:solidFill>
                  <a:srgbClr val="0070C0"/>
                </a:solidFill>
              </a:rPr>
              <a:t>fusidik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asid</a:t>
            </a:r>
            <a:r>
              <a:rPr lang="tr-TR" dirty="0" smtClean="0">
                <a:solidFill>
                  <a:srgbClr val="0070C0"/>
                </a:solidFill>
              </a:rPr>
              <a:t>, </a:t>
            </a:r>
            <a:r>
              <a:rPr lang="tr-TR" dirty="0" err="1" smtClean="0">
                <a:solidFill>
                  <a:srgbClr val="0070C0"/>
                </a:solidFill>
              </a:rPr>
              <a:t>klindamisin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/>
              <a:t>MRSA</a:t>
            </a:r>
          </a:p>
          <a:p>
            <a:r>
              <a:rPr lang="tr-TR" dirty="0" err="1" smtClean="0">
                <a:solidFill>
                  <a:srgbClr val="0070C0"/>
                </a:solidFill>
              </a:rPr>
              <a:t>Vankomisin</a:t>
            </a:r>
            <a:r>
              <a:rPr lang="tr-TR" dirty="0" smtClean="0">
                <a:solidFill>
                  <a:srgbClr val="0070C0"/>
                </a:solidFill>
              </a:rPr>
              <a:t>, </a:t>
            </a:r>
            <a:r>
              <a:rPr lang="tr-TR" dirty="0" err="1" smtClean="0">
                <a:solidFill>
                  <a:srgbClr val="0070C0"/>
                </a:solidFill>
              </a:rPr>
              <a:t>teikoplanin</a:t>
            </a:r>
            <a:r>
              <a:rPr lang="tr-TR" dirty="0" smtClean="0">
                <a:solidFill>
                  <a:srgbClr val="0070C0"/>
                </a:solidFill>
              </a:rPr>
              <a:t>, </a:t>
            </a:r>
            <a:r>
              <a:rPr lang="tr-TR" dirty="0" err="1" smtClean="0">
                <a:solidFill>
                  <a:srgbClr val="0070C0"/>
                </a:solidFill>
              </a:rPr>
              <a:t>klindamisin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/>
              <a:t>%2 </a:t>
            </a:r>
            <a:r>
              <a:rPr lang="tr-TR" dirty="0" err="1" smtClean="0"/>
              <a:t>mupirosin</a:t>
            </a:r>
            <a:r>
              <a:rPr lang="tr-TR" dirty="0" smtClean="0"/>
              <a:t> </a:t>
            </a:r>
            <a:r>
              <a:rPr lang="tr-TR" dirty="0" err="1" smtClean="0"/>
              <a:t>pomad</a:t>
            </a:r>
            <a:r>
              <a:rPr lang="tr-TR" dirty="0" smtClean="0"/>
              <a:t>(burun)</a:t>
            </a:r>
          </a:p>
          <a:p>
            <a:r>
              <a:rPr lang="tr-TR" dirty="0" smtClean="0"/>
              <a:t>Antiseptik deterjan ile yıkanma</a:t>
            </a:r>
          </a:p>
          <a:p>
            <a:endParaRPr lang="en-GB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1700808"/>
            <a:ext cx="4038600" cy="4471392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Okul çocuğu</a:t>
            </a:r>
          </a:p>
          <a:p>
            <a:r>
              <a:rPr lang="tr-TR" dirty="0" err="1" smtClean="0"/>
              <a:t>Kapsülsüz</a:t>
            </a:r>
            <a:r>
              <a:rPr lang="tr-TR" dirty="0" smtClean="0"/>
              <a:t> form</a:t>
            </a:r>
          </a:p>
          <a:p>
            <a:r>
              <a:rPr lang="tr-TR" dirty="0" smtClean="0"/>
              <a:t>Aşı koruyucu değil</a:t>
            </a:r>
          </a:p>
          <a:p>
            <a:r>
              <a:rPr lang="tr-TR" dirty="0" err="1" smtClean="0">
                <a:solidFill>
                  <a:srgbClr val="0070C0"/>
                </a:solidFill>
              </a:rPr>
              <a:t>Amoksisilin</a:t>
            </a:r>
            <a:r>
              <a:rPr lang="tr-TR" dirty="0" smtClean="0">
                <a:solidFill>
                  <a:srgbClr val="0070C0"/>
                </a:solidFill>
              </a:rPr>
              <a:t>, </a:t>
            </a:r>
            <a:r>
              <a:rPr lang="tr-TR" dirty="0" err="1" smtClean="0">
                <a:solidFill>
                  <a:srgbClr val="0070C0"/>
                </a:solidFill>
              </a:rPr>
              <a:t>Amoksisilin-klavulinik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asid</a:t>
            </a:r>
            <a:r>
              <a:rPr lang="tr-TR" dirty="0" smtClean="0">
                <a:solidFill>
                  <a:srgbClr val="0070C0"/>
                </a:solidFill>
              </a:rPr>
              <a:t>, </a:t>
            </a:r>
            <a:r>
              <a:rPr lang="tr-TR" dirty="0" err="1" smtClean="0">
                <a:solidFill>
                  <a:srgbClr val="0070C0"/>
                </a:solidFill>
              </a:rPr>
              <a:t>sefuroksim-aksetil</a:t>
            </a:r>
            <a:r>
              <a:rPr lang="tr-TR" dirty="0" smtClean="0">
                <a:solidFill>
                  <a:srgbClr val="0070C0"/>
                </a:solidFill>
              </a:rPr>
              <a:t>, </a:t>
            </a:r>
            <a:r>
              <a:rPr lang="tr-TR" dirty="0" err="1" smtClean="0">
                <a:solidFill>
                  <a:srgbClr val="0070C0"/>
                </a:solidFill>
              </a:rPr>
              <a:t>azitromisin</a:t>
            </a:r>
            <a:r>
              <a:rPr lang="tr-TR" dirty="0" smtClean="0">
                <a:solidFill>
                  <a:srgbClr val="0070C0"/>
                </a:solidFill>
              </a:rPr>
              <a:t>, </a:t>
            </a:r>
            <a:r>
              <a:rPr lang="tr-TR" dirty="0" err="1" smtClean="0">
                <a:solidFill>
                  <a:srgbClr val="0070C0"/>
                </a:solidFill>
              </a:rPr>
              <a:t>klaritromisin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/>
              <a:t>PO</a:t>
            </a:r>
          </a:p>
          <a:p>
            <a:r>
              <a:rPr lang="tr-TR" dirty="0" smtClean="0"/>
              <a:t>2-4 hafta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82352"/>
            <a:ext cx="8229600" cy="91440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Akut alevlenme tedavisi</a:t>
            </a:r>
            <a:endParaRPr lang="en-GB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07704" y="1285875"/>
            <a:ext cx="4608512" cy="685800"/>
          </a:xfrm>
        </p:spPr>
        <p:txBody>
          <a:bodyPr/>
          <a:lstStyle/>
          <a:p>
            <a:r>
              <a:rPr lang="tr-TR" i="1" dirty="0" smtClean="0">
                <a:solidFill>
                  <a:srgbClr val="CC0099"/>
                </a:solidFill>
              </a:rPr>
              <a:t>P. </a:t>
            </a:r>
            <a:r>
              <a:rPr lang="tr-TR" i="1" dirty="0" err="1" smtClean="0">
                <a:solidFill>
                  <a:srgbClr val="CC0099"/>
                </a:solidFill>
              </a:rPr>
              <a:t>aeruginosa</a:t>
            </a:r>
            <a:r>
              <a:rPr lang="tr-TR" i="1" dirty="0" smtClean="0">
                <a:solidFill>
                  <a:srgbClr val="CC0099"/>
                </a:solidFill>
              </a:rPr>
              <a:t> </a:t>
            </a:r>
            <a:r>
              <a:rPr lang="tr-TR" dirty="0" smtClean="0">
                <a:solidFill>
                  <a:srgbClr val="CC0099"/>
                </a:solidFill>
              </a:rPr>
              <a:t>enfeksiyonu</a:t>
            </a:r>
            <a:endParaRPr lang="en-GB" dirty="0">
              <a:solidFill>
                <a:srgbClr val="CC0099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251520" y="2133600"/>
            <a:ext cx="4244280" cy="4038600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tr-TR" dirty="0" smtClean="0"/>
              <a:t>Üreme(+),  hafif </a:t>
            </a:r>
            <a:r>
              <a:rPr lang="tr-TR" dirty="0" smtClean="0">
                <a:cs typeface="Arial"/>
              </a:rPr>
              <a:t>→ </a:t>
            </a:r>
            <a:r>
              <a:rPr lang="tr-TR" dirty="0" err="1" smtClean="0">
                <a:solidFill>
                  <a:srgbClr val="0070C0"/>
                </a:solidFill>
                <a:cs typeface="Arial"/>
              </a:rPr>
              <a:t>Florokinolon</a:t>
            </a:r>
            <a:r>
              <a:rPr lang="tr-TR" dirty="0" smtClean="0">
                <a:solidFill>
                  <a:srgbClr val="0070C0"/>
                </a:solidFill>
                <a:cs typeface="Arial"/>
              </a:rPr>
              <a:t> (</a:t>
            </a:r>
            <a:r>
              <a:rPr lang="tr-TR" dirty="0" err="1" smtClean="0">
                <a:solidFill>
                  <a:srgbClr val="0070C0"/>
                </a:solidFill>
                <a:cs typeface="Arial"/>
              </a:rPr>
              <a:t>siprofloksasilin</a:t>
            </a:r>
            <a:r>
              <a:rPr lang="tr-TR" dirty="0" smtClean="0">
                <a:solidFill>
                  <a:srgbClr val="0070C0"/>
                </a:solidFill>
                <a:cs typeface="Arial"/>
              </a:rPr>
              <a:t>), </a:t>
            </a:r>
            <a:r>
              <a:rPr lang="tr-TR" dirty="0" err="1" smtClean="0">
                <a:solidFill>
                  <a:srgbClr val="0070C0"/>
                </a:solidFill>
                <a:cs typeface="Arial"/>
              </a:rPr>
              <a:t>inhale</a:t>
            </a:r>
            <a:r>
              <a:rPr lang="tr-TR" dirty="0" smtClean="0">
                <a:solidFill>
                  <a:srgbClr val="0070C0"/>
                </a:solidFill>
                <a:cs typeface="Arial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cs typeface="Arial"/>
              </a:rPr>
              <a:t>tobramisin</a:t>
            </a:r>
            <a:r>
              <a:rPr lang="tr-TR" dirty="0" smtClean="0">
                <a:solidFill>
                  <a:srgbClr val="0070C0"/>
                </a:solidFill>
                <a:cs typeface="Arial"/>
              </a:rPr>
              <a:t> /</a:t>
            </a:r>
            <a:r>
              <a:rPr lang="tr-TR" dirty="0" err="1" smtClean="0">
                <a:solidFill>
                  <a:srgbClr val="0070C0"/>
                </a:solidFill>
                <a:cs typeface="Arial"/>
              </a:rPr>
              <a:t>kolistin</a:t>
            </a:r>
            <a:r>
              <a:rPr lang="tr-TR" dirty="0" smtClean="0">
                <a:solidFill>
                  <a:srgbClr val="0070C0"/>
                </a:solidFill>
                <a:cs typeface="Arial"/>
              </a:rPr>
              <a:t>)</a:t>
            </a:r>
          </a:p>
          <a:p>
            <a:r>
              <a:rPr lang="tr-TR" dirty="0" smtClean="0">
                <a:cs typeface="Arial"/>
              </a:rPr>
              <a:t>Kombine tedavi</a:t>
            </a:r>
          </a:p>
          <a:p>
            <a:r>
              <a:rPr lang="tr-TR" dirty="0" err="1" smtClean="0">
                <a:cs typeface="Arial"/>
              </a:rPr>
              <a:t>Kinolonlar</a:t>
            </a:r>
            <a:r>
              <a:rPr lang="tr-TR" dirty="0" smtClean="0">
                <a:cs typeface="Arial"/>
              </a:rPr>
              <a:t> küçük çocuklarda </a:t>
            </a:r>
          </a:p>
          <a:p>
            <a:endParaRPr lang="tr-TR" dirty="0" smtClean="0">
              <a:cs typeface="Arial"/>
            </a:endParaRPr>
          </a:p>
          <a:p>
            <a:endParaRPr lang="en-GB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tr-TR" dirty="0" smtClean="0"/>
              <a:t>Ağır olgular</a:t>
            </a:r>
          </a:p>
          <a:p>
            <a:r>
              <a:rPr lang="tr-TR" dirty="0" smtClean="0"/>
              <a:t>Hastanede, IV</a:t>
            </a:r>
          </a:p>
          <a:p>
            <a:r>
              <a:rPr lang="tr-TR" dirty="0" err="1" smtClean="0">
                <a:solidFill>
                  <a:srgbClr val="0070C0"/>
                </a:solidFill>
                <a:latin typeface="Arial"/>
                <a:cs typeface="Arial"/>
              </a:rPr>
              <a:t>ß-laktam+aminoglikozid</a:t>
            </a:r>
            <a:endParaRPr lang="tr-TR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tr-TR" dirty="0" smtClean="0">
                <a:latin typeface="Arial"/>
                <a:cs typeface="Arial"/>
              </a:rPr>
              <a:t>Kültür sonucu</a:t>
            </a:r>
          </a:p>
          <a:p>
            <a:r>
              <a:rPr lang="tr-TR" dirty="0" smtClean="0">
                <a:latin typeface="Arial"/>
                <a:cs typeface="Arial"/>
              </a:rPr>
              <a:t>2-4 hafta</a:t>
            </a:r>
            <a:endParaRPr lang="en-GB" dirty="0"/>
          </a:p>
        </p:txBody>
      </p:sp>
      <p:pic>
        <p:nvPicPr>
          <p:cNvPr id="2050" name="Picture 2" descr="http://lib.jiangnan.edu.cn/ASM/307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2180633" cy="2062064"/>
          </a:xfrm>
          <a:prstGeom prst="rect">
            <a:avLst/>
          </a:prstGeom>
          <a:noFill/>
          <a:ln>
            <a:solidFill>
              <a:srgbClr val="26C61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0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  <a:ln>
            <a:solidFill>
              <a:srgbClr val="26C610"/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Polimikrobial</a:t>
            </a:r>
            <a:endParaRPr lang="tr-TR" dirty="0" smtClean="0"/>
          </a:p>
          <a:p>
            <a:r>
              <a:rPr lang="tr-TR" b="1" i="1" dirty="0"/>
              <a:t>S. </a:t>
            </a:r>
            <a:r>
              <a:rPr lang="tr-TR" b="1" i="1" dirty="0" err="1" smtClean="0"/>
              <a:t>Aureus</a:t>
            </a:r>
            <a:r>
              <a:rPr lang="tr-TR" b="1" i="1" dirty="0" smtClean="0"/>
              <a:t>,  H</a:t>
            </a:r>
            <a:r>
              <a:rPr lang="tr-TR" b="1" i="1" dirty="0"/>
              <a:t>. </a:t>
            </a:r>
            <a:r>
              <a:rPr lang="tr-TR" b="1" i="1" dirty="0" err="1" smtClean="0"/>
              <a:t>İnfluenzae</a:t>
            </a:r>
            <a:r>
              <a:rPr lang="tr-TR" b="1" i="1" dirty="0" smtClean="0"/>
              <a:t>,  P</a:t>
            </a:r>
            <a:r>
              <a:rPr lang="tr-TR" b="1" i="1" dirty="0"/>
              <a:t>. </a:t>
            </a:r>
            <a:r>
              <a:rPr lang="tr-TR" b="1" i="1" dirty="0" err="1" smtClean="0"/>
              <a:t>Aeruginosa</a:t>
            </a:r>
            <a:r>
              <a:rPr lang="tr-TR" b="1" i="1" dirty="0" smtClean="0"/>
              <a:t>,  </a:t>
            </a:r>
            <a:r>
              <a:rPr lang="tr-TR" b="1" i="1" dirty="0" err="1" smtClean="0"/>
              <a:t>Burkholderia</a:t>
            </a:r>
            <a:r>
              <a:rPr lang="tr-TR" b="1" i="1" dirty="0" smtClean="0"/>
              <a:t> </a:t>
            </a:r>
            <a:r>
              <a:rPr lang="tr-TR" b="1" i="1" dirty="0" err="1"/>
              <a:t>cepacia</a:t>
            </a:r>
            <a:r>
              <a:rPr lang="tr-TR" b="1" i="1" dirty="0"/>
              <a:t> </a:t>
            </a:r>
            <a:r>
              <a:rPr lang="tr-TR" b="1" dirty="0" smtClean="0"/>
              <a:t>kompleks</a:t>
            </a:r>
          </a:p>
          <a:p>
            <a:r>
              <a:rPr lang="tr-TR" dirty="0" smtClean="0"/>
              <a:t>RSV,  </a:t>
            </a:r>
            <a:r>
              <a:rPr lang="tr-TR" dirty="0" err="1" smtClean="0"/>
              <a:t>İnfluenza</a:t>
            </a:r>
            <a:r>
              <a:rPr lang="tr-TR" dirty="0" smtClean="0"/>
              <a:t> virüs,  </a:t>
            </a:r>
            <a:r>
              <a:rPr lang="tr-TR" i="1" dirty="0" err="1" smtClean="0"/>
              <a:t>Aspergillus</a:t>
            </a:r>
            <a:r>
              <a:rPr lang="tr-TR" i="1" dirty="0" smtClean="0"/>
              <a:t> </a:t>
            </a:r>
            <a:r>
              <a:rPr lang="tr-TR" i="1" dirty="0" err="1" smtClean="0"/>
              <a:t>fumigatus</a:t>
            </a:r>
            <a:r>
              <a:rPr lang="tr-TR" i="1" dirty="0" smtClean="0"/>
              <a:t>,  </a:t>
            </a:r>
            <a:r>
              <a:rPr lang="tr-TR" dirty="0" err="1" smtClean="0"/>
              <a:t>Nontüberküloz</a:t>
            </a:r>
            <a:r>
              <a:rPr lang="tr-TR" dirty="0" smtClean="0"/>
              <a:t> </a:t>
            </a:r>
            <a:r>
              <a:rPr lang="tr-TR" dirty="0" err="1" smtClean="0"/>
              <a:t>mikobakteriler</a:t>
            </a:r>
            <a:r>
              <a:rPr lang="tr-TR" dirty="0" smtClean="0"/>
              <a:t>, </a:t>
            </a:r>
          </a:p>
          <a:p>
            <a:r>
              <a:rPr lang="tr-T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Stenotrophomonas</a:t>
            </a:r>
            <a:r>
              <a:rPr lang="tr-T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maltophilia</a:t>
            </a:r>
            <a:r>
              <a:rPr lang="tr-T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 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Achromobacter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Alcaligenes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tr-T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xylosoxidans</a:t>
            </a:r>
            <a:r>
              <a:rPr lang="tr-T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(sık, patolojik rolleri?)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tr-TR" i="1" dirty="0"/>
          </a:p>
          <a:p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581"/>
            <a:ext cx="5076626" cy="12150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6581"/>
            <a:ext cx="3569520" cy="12150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81" y="5864424"/>
            <a:ext cx="3635896" cy="44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08" y="6153567"/>
            <a:ext cx="4000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933108" y="5733256"/>
            <a:ext cx="4000500" cy="914400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303421"/>
            <a:ext cx="7776864" cy="62559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0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4040188" cy="685800"/>
          </a:xfrm>
        </p:spPr>
        <p:txBody>
          <a:bodyPr/>
          <a:lstStyle/>
          <a:p>
            <a:r>
              <a:rPr lang="tr-TR" i="1" dirty="0" smtClean="0">
                <a:solidFill>
                  <a:srgbClr val="CC0099"/>
                </a:solidFill>
              </a:rPr>
              <a:t>B. </a:t>
            </a:r>
            <a:r>
              <a:rPr lang="tr-TR" i="1" dirty="0" err="1" smtClean="0">
                <a:solidFill>
                  <a:srgbClr val="CC0099"/>
                </a:solidFill>
              </a:rPr>
              <a:t>Cepacia</a:t>
            </a:r>
            <a:r>
              <a:rPr lang="tr-TR" i="1" dirty="0" smtClean="0">
                <a:solidFill>
                  <a:srgbClr val="CC0099"/>
                </a:solidFill>
              </a:rPr>
              <a:t> </a:t>
            </a:r>
            <a:r>
              <a:rPr lang="tr-TR" dirty="0" smtClean="0">
                <a:solidFill>
                  <a:srgbClr val="CC0099"/>
                </a:solidFill>
              </a:rPr>
              <a:t>enfeksiyonu</a:t>
            </a:r>
            <a:endParaRPr lang="en-GB" dirty="0">
              <a:solidFill>
                <a:srgbClr val="CC0099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572000" y="332656"/>
            <a:ext cx="4041775" cy="685800"/>
          </a:xfrm>
        </p:spPr>
        <p:txBody>
          <a:bodyPr/>
          <a:lstStyle/>
          <a:p>
            <a:r>
              <a:rPr lang="tr-TR" i="1" dirty="0" smtClean="0">
                <a:solidFill>
                  <a:srgbClr val="CC0099"/>
                </a:solidFill>
              </a:rPr>
              <a:t>S. </a:t>
            </a:r>
            <a:r>
              <a:rPr lang="tr-TR" i="1" dirty="0" err="1" smtClean="0">
                <a:solidFill>
                  <a:srgbClr val="CC0099"/>
                </a:solidFill>
              </a:rPr>
              <a:t>Maltophilia</a:t>
            </a:r>
            <a:r>
              <a:rPr lang="tr-TR" i="1" dirty="0" smtClean="0">
                <a:solidFill>
                  <a:srgbClr val="CC0099"/>
                </a:solidFill>
              </a:rPr>
              <a:t> </a:t>
            </a:r>
            <a:r>
              <a:rPr lang="tr-TR" dirty="0" smtClean="0">
                <a:solidFill>
                  <a:srgbClr val="CC0099"/>
                </a:solidFill>
              </a:rPr>
              <a:t>enfeksiyonu</a:t>
            </a:r>
            <a:endParaRPr lang="en-GB" dirty="0">
              <a:solidFill>
                <a:srgbClr val="CC0099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395536" y="1052736"/>
            <a:ext cx="4038600" cy="2952328"/>
          </a:xfrm>
          <a:ln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r-TR" dirty="0" err="1" smtClean="0">
                <a:solidFill>
                  <a:srgbClr val="0070C0"/>
                </a:solidFill>
              </a:rPr>
              <a:t>Meropenem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>
                <a:solidFill>
                  <a:srgbClr val="0070C0"/>
                </a:solidFill>
              </a:rPr>
              <a:t>+</a:t>
            </a:r>
          </a:p>
          <a:p>
            <a:r>
              <a:rPr lang="tr-TR" dirty="0" err="1" smtClean="0">
                <a:solidFill>
                  <a:srgbClr val="0070C0"/>
                </a:solidFill>
              </a:rPr>
              <a:t>Kloramfenikol</a:t>
            </a:r>
            <a:r>
              <a:rPr lang="tr-TR" dirty="0" smtClean="0">
                <a:solidFill>
                  <a:srgbClr val="0070C0"/>
                </a:solidFill>
              </a:rPr>
              <a:t>/</a:t>
            </a:r>
          </a:p>
          <a:p>
            <a:r>
              <a:rPr lang="tr-TR" dirty="0" err="1" smtClean="0">
                <a:solidFill>
                  <a:srgbClr val="0070C0"/>
                </a:solidFill>
              </a:rPr>
              <a:t>Seftazidim</a:t>
            </a:r>
            <a:r>
              <a:rPr lang="tr-TR" dirty="0" smtClean="0">
                <a:solidFill>
                  <a:srgbClr val="0070C0"/>
                </a:solidFill>
              </a:rPr>
              <a:t>/</a:t>
            </a:r>
          </a:p>
          <a:p>
            <a:r>
              <a:rPr lang="tr-TR" dirty="0" err="1" smtClean="0">
                <a:solidFill>
                  <a:srgbClr val="0070C0"/>
                </a:solidFill>
              </a:rPr>
              <a:t>aminoglikozid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/>
              <a:t>Direnç!!!!</a:t>
            </a:r>
          </a:p>
          <a:p>
            <a:r>
              <a:rPr lang="tr-TR" dirty="0" err="1" smtClean="0"/>
              <a:t>Direnç</a:t>
            </a:r>
            <a:r>
              <a:rPr lang="tr-TR" dirty="0" err="1" smtClean="0">
                <a:cs typeface="Arial"/>
              </a:rPr>
              <a:t>→üçlü</a:t>
            </a:r>
            <a:r>
              <a:rPr lang="tr-TR" dirty="0" smtClean="0">
                <a:cs typeface="Arial"/>
              </a:rPr>
              <a:t> tedavi</a:t>
            </a:r>
            <a:endParaRPr lang="en-GB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4008" y="1052737"/>
            <a:ext cx="4248472" cy="2808312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2400" dirty="0" err="1" smtClean="0">
                <a:solidFill>
                  <a:srgbClr val="0070C0"/>
                </a:solidFill>
              </a:rPr>
              <a:t>Trimethoprim-sulfometaksazol</a:t>
            </a:r>
            <a:endParaRPr lang="tr-TR" sz="2400" dirty="0" smtClean="0">
              <a:solidFill>
                <a:srgbClr val="0070C0"/>
              </a:solidFill>
            </a:endParaRPr>
          </a:p>
          <a:p>
            <a:r>
              <a:rPr lang="tr-TR" sz="2400" dirty="0" smtClean="0">
                <a:solidFill>
                  <a:srgbClr val="0070C0"/>
                </a:solidFill>
              </a:rPr>
              <a:t>+</a:t>
            </a:r>
          </a:p>
          <a:p>
            <a:r>
              <a:rPr lang="tr-TR" sz="2400" dirty="0" err="1" smtClean="0">
                <a:solidFill>
                  <a:srgbClr val="0070C0"/>
                </a:solidFill>
              </a:rPr>
              <a:t>Kloramfenikol</a:t>
            </a:r>
            <a:r>
              <a:rPr lang="tr-TR" sz="2400" dirty="0" smtClean="0">
                <a:solidFill>
                  <a:srgbClr val="0070C0"/>
                </a:solidFill>
              </a:rPr>
              <a:t>/</a:t>
            </a:r>
          </a:p>
          <a:p>
            <a:r>
              <a:rPr lang="tr-TR" sz="2400" dirty="0" err="1">
                <a:solidFill>
                  <a:srgbClr val="0070C0"/>
                </a:solidFill>
              </a:rPr>
              <a:t>m</a:t>
            </a:r>
            <a:r>
              <a:rPr lang="tr-TR" sz="2400" dirty="0" err="1" smtClean="0">
                <a:solidFill>
                  <a:srgbClr val="0070C0"/>
                </a:solidFill>
              </a:rPr>
              <a:t>inosiklin</a:t>
            </a:r>
            <a:r>
              <a:rPr lang="tr-TR" sz="2400" dirty="0" smtClean="0">
                <a:solidFill>
                  <a:srgbClr val="0070C0"/>
                </a:solidFill>
              </a:rPr>
              <a:t>/</a:t>
            </a:r>
          </a:p>
          <a:p>
            <a:r>
              <a:rPr lang="tr-TR" sz="2400" dirty="0" err="1">
                <a:solidFill>
                  <a:srgbClr val="0070C0"/>
                </a:solidFill>
              </a:rPr>
              <a:t>S</a:t>
            </a:r>
            <a:r>
              <a:rPr lang="tr-TR" sz="2400" dirty="0" err="1" smtClean="0">
                <a:solidFill>
                  <a:srgbClr val="0070C0"/>
                </a:solidFill>
              </a:rPr>
              <a:t>iprofloksasin</a:t>
            </a:r>
            <a:r>
              <a:rPr lang="tr-TR" sz="2400" dirty="0" smtClean="0">
                <a:solidFill>
                  <a:srgbClr val="0070C0"/>
                </a:solidFill>
              </a:rPr>
              <a:t>/ </a:t>
            </a:r>
          </a:p>
          <a:p>
            <a:r>
              <a:rPr lang="tr-TR" sz="2400" dirty="0" err="1" smtClean="0">
                <a:solidFill>
                  <a:srgbClr val="0070C0"/>
                </a:solidFill>
              </a:rPr>
              <a:t>İmipenem-meropenem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8" name="İçerik Yer Tutucusu 4"/>
          <p:cNvSpPr txBox="1">
            <a:spLocks/>
          </p:cNvSpPr>
          <p:nvPr/>
        </p:nvSpPr>
        <p:spPr>
          <a:xfrm>
            <a:off x="2123728" y="4509120"/>
            <a:ext cx="4464496" cy="216024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Dikdörtgen 6"/>
          <p:cNvSpPr/>
          <p:nvPr/>
        </p:nvSpPr>
        <p:spPr>
          <a:xfrm>
            <a:off x="2164350" y="4773143"/>
            <a:ext cx="432381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400" dirty="0" err="1" smtClean="0">
                <a:solidFill>
                  <a:srgbClr val="0070C0"/>
                </a:solidFill>
              </a:rPr>
              <a:t>Trimethoprim-sulfometaksazol</a:t>
            </a:r>
            <a:endParaRPr lang="tr-TR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err="1">
                <a:solidFill>
                  <a:srgbClr val="0070C0"/>
                </a:solidFill>
              </a:rPr>
              <a:t>Kloramfenikol</a:t>
            </a:r>
            <a:r>
              <a:rPr lang="tr-TR" sz="2400" dirty="0">
                <a:solidFill>
                  <a:srgbClr val="0070C0"/>
                </a:solidFill>
              </a:rPr>
              <a:t>/ </a:t>
            </a:r>
            <a:endParaRPr lang="tr-TR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err="1" smtClean="0">
                <a:solidFill>
                  <a:srgbClr val="0070C0"/>
                </a:solidFill>
              </a:rPr>
              <a:t>minosiklin</a:t>
            </a:r>
            <a:r>
              <a:rPr lang="tr-TR" sz="2400" dirty="0" smtClean="0">
                <a:solidFill>
                  <a:srgbClr val="0070C0"/>
                </a:solidFill>
              </a:rPr>
              <a:t>/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err="1" smtClean="0">
                <a:solidFill>
                  <a:srgbClr val="0070C0"/>
                </a:solidFill>
              </a:rPr>
              <a:t>Siprofloksasin</a:t>
            </a:r>
            <a:endParaRPr lang="tr-TR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err="1" smtClean="0">
                <a:solidFill>
                  <a:srgbClr val="0070C0"/>
                </a:solidFill>
              </a:rPr>
              <a:t>Tikarsilin-klavulinik</a:t>
            </a:r>
            <a:r>
              <a:rPr lang="tr-TR" sz="2400" dirty="0" smtClean="0">
                <a:solidFill>
                  <a:srgbClr val="0070C0"/>
                </a:solidFill>
              </a:rPr>
              <a:t> </a:t>
            </a:r>
            <a:r>
              <a:rPr lang="tr-TR" sz="2400" dirty="0" err="1" smtClean="0">
                <a:solidFill>
                  <a:srgbClr val="0070C0"/>
                </a:solidFill>
              </a:rPr>
              <a:t>asid</a:t>
            </a:r>
            <a:r>
              <a:rPr lang="tr-TR" sz="2400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10" name="Metin Yer Tutucusu 3"/>
          <p:cNvSpPr txBox="1">
            <a:spLocks/>
          </p:cNvSpPr>
          <p:nvPr/>
        </p:nvSpPr>
        <p:spPr>
          <a:xfrm>
            <a:off x="2120553" y="3933056"/>
            <a:ext cx="4041775" cy="576064"/>
          </a:xfrm>
          <a:prstGeom prst="rect">
            <a:avLst/>
          </a:prstGeom>
          <a:noFill/>
          <a:ln>
            <a:noFill/>
          </a:ln>
        </p:spPr>
        <p:txBody>
          <a:bodyPr vert="horz" lIns="91440" anchor="b" anchorCtr="0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i="1" dirty="0" smtClean="0">
                <a:solidFill>
                  <a:srgbClr val="CC0099"/>
                </a:solidFill>
              </a:rPr>
              <a:t>A.  </a:t>
            </a:r>
            <a:r>
              <a:rPr lang="tr-TR" i="1" dirty="0" err="1" smtClean="0">
                <a:solidFill>
                  <a:srgbClr val="CC0099"/>
                </a:solidFill>
              </a:rPr>
              <a:t>xylooxidans</a:t>
            </a:r>
            <a:r>
              <a:rPr lang="tr-TR" i="1" dirty="0" smtClean="0">
                <a:solidFill>
                  <a:srgbClr val="CC0099"/>
                </a:solidFill>
              </a:rPr>
              <a:t> </a:t>
            </a:r>
            <a:r>
              <a:rPr lang="tr-TR" dirty="0" smtClean="0">
                <a:solidFill>
                  <a:srgbClr val="CC0099"/>
                </a:solidFill>
              </a:rPr>
              <a:t>enfeksiyonu</a:t>
            </a:r>
            <a:endParaRPr lang="en-GB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6" y="476672"/>
            <a:ext cx="8672964" cy="5328592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Non</a:t>
            </a:r>
            <a:r>
              <a:rPr lang="tr-TR" dirty="0">
                <a:solidFill>
                  <a:srgbClr val="FF0000"/>
                </a:solidFill>
              </a:rPr>
              <a:t>-tüberküloz </a:t>
            </a:r>
            <a:r>
              <a:rPr lang="tr-TR" dirty="0" err="1">
                <a:solidFill>
                  <a:srgbClr val="FF0000"/>
                </a:solidFill>
              </a:rPr>
              <a:t>mikobakteri</a:t>
            </a:r>
            <a:r>
              <a:rPr lang="tr-TR" dirty="0">
                <a:solidFill>
                  <a:srgbClr val="FF0000"/>
                </a:solidFill>
              </a:rPr>
              <a:t> enfeksiyonu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ln>
            <a:solidFill>
              <a:srgbClr val="26C61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tr-TR" dirty="0"/>
              <a:t>Erişkin</a:t>
            </a:r>
          </a:p>
          <a:p>
            <a:r>
              <a:rPr lang="tr-TR" dirty="0" err="1"/>
              <a:t>Mycobacterium</a:t>
            </a:r>
            <a:r>
              <a:rPr lang="tr-TR" dirty="0"/>
              <a:t> </a:t>
            </a:r>
            <a:r>
              <a:rPr lang="tr-TR" dirty="0" err="1"/>
              <a:t>avium</a:t>
            </a:r>
            <a:r>
              <a:rPr lang="tr-TR" dirty="0"/>
              <a:t> kompleks(MAC) en sık</a:t>
            </a:r>
          </a:p>
          <a:p>
            <a:pPr marL="0" indent="0">
              <a:buNone/>
            </a:pPr>
            <a:r>
              <a:rPr lang="tr-TR" dirty="0"/>
              <a:t>Tanı</a:t>
            </a:r>
          </a:p>
          <a:p>
            <a:r>
              <a:rPr lang="tr-TR" dirty="0"/>
              <a:t>Klinik bulgular</a:t>
            </a:r>
          </a:p>
          <a:p>
            <a:r>
              <a:rPr lang="tr-TR" dirty="0"/>
              <a:t>Kültürde 3 kez üreme</a:t>
            </a:r>
          </a:p>
          <a:p>
            <a:r>
              <a:rPr lang="tr-TR" dirty="0"/>
              <a:t>SFT</a:t>
            </a:r>
            <a:r>
              <a:rPr lang="tr-TR" dirty="0">
                <a:latin typeface="Times New Roman"/>
                <a:cs typeface="Times New Roman"/>
              </a:rPr>
              <a:t>↓</a:t>
            </a:r>
          </a:p>
          <a:p>
            <a:r>
              <a:rPr lang="tr-TR" dirty="0" err="1">
                <a:latin typeface="Times New Roman"/>
                <a:cs typeface="Times New Roman"/>
              </a:rPr>
              <a:t>BT;yeni</a:t>
            </a:r>
            <a:r>
              <a:rPr lang="tr-TR" dirty="0">
                <a:latin typeface="Times New Roman"/>
                <a:cs typeface="Times New Roman"/>
              </a:rPr>
              <a:t> bulgular</a:t>
            </a:r>
          </a:p>
          <a:p>
            <a:r>
              <a:rPr lang="tr-TR" dirty="0">
                <a:latin typeface="Times New Roman"/>
                <a:cs typeface="Times New Roman"/>
              </a:rPr>
              <a:t>Diğer bakteriler </a:t>
            </a:r>
            <a:r>
              <a:rPr lang="tr-TR" dirty="0" smtClean="0">
                <a:latin typeface="Times New Roman"/>
                <a:cs typeface="Times New Roman"/>
              </a:rPr>
              <a:t>dışlanmalı</a:t>
            </a:r>
          </a:p>
          <a:p>
            <a:pPr marL="0" indent="0">
              <a:buNone/>
            </a:pPr>
            <a:r>
              <a:rPr lang="tr-TR" dirty="0" smtClean="0"/>
              <a:t>Tedavi</a:t>
            </a:r>
            <a:r>
              <a:rPr lang="tr-TR" dirty="0"/>
              <a:t>:</a:t>
            </a:r>
          </a:p>
          <a:p>
            <a:r>
              <a:rPr lang="tr-TR" dirty="0" err="1">
                <a:solidFill>
                  <a:srgbClr val="0070C0"/>
                </a:solidFill>
              </a:rPr>
              <a:t>Makrolidler</a:t>
            </a:r>
            <a:r>
              <a:rPr lang="tr-TR" dirty="0">
                <a:solidFill>
                  <a:srgbClr val="0070C0"/>
                </a:solidFill>
              </a:rPr>
              <a:t>(</a:t>
            </a:r>
            <a:r>
              <a:rPr lang="tr-TR" dirty="0" err="1">
                <a:solidFill>
                  <a:srgbClr val="0070C0"/>
                </a:solidFill>
              </a:rPr>
              <a:t>azitromisin</a:t>
            </a:r>
            <a:r>
              <a:rPr lang="tr-TR" dirty="0">
                <a:solidFill>
                  <a:srgbClr val="0070C0"/>
                </a:solidFill>
              </a:rPr>
              <a:t>, </a:t>
            </a:r>
            <a:r>
              <a:rPr lang="tr-TR" dirty="0" err="1">
                <a:solidFill>
                  <a:srgbClr val="0070C0"/>
                </a:solidFill>
              </a:rPr>
              <a:t>klaritromisin</a:t>
            </a:r>
            <a:r>
              <a:rPr lang="tr-TR" dirty="0">
                <a:solidFill>
                  <a:srgbClr val="0070C0"/>
                </a:solidFill>
              </a:rPr>
              <a:t>) + </a:t>
            </a:r>
            <a:r>
              <a:rPr lang="tr-TR" dirty="0" err="1">
                <a:solidFill>
                  <a:srgbClr val="0070C0"/>
                </a:solidFill>
              </a:rPr>
              <a:t>Rifampisin</a:t>
            </a:r>
            <a:r>
              <a:rPr lang="tr-TR" dirty="0">
                <a:solidFill>
                  <a:srgbClr val="0070C0"/>
                </a:solidFill>
              </a:rPr>
              <a:t> + </a:t>
            </a:r>
            <a:r>
              <a:rPr lang="tr-TR" dirty="0" err="1">
                <a:solidFill>
                  <a:srgbClr val="0070C0"/>
                </a:solidFill>
              </a:rPr>
              <a:t>Etambutol</a:t>
            </a:r>
            <a:endParaRPr lang="tr-T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r-TR" dirty="0"/>
              <a:t>M. </a:t>
            </a:r>
            <a:r>
              <a:rPr lang="tr-TR" dirty="0" err="1"/>
              <a:t>Abcessus</a:t>
            </a:r>
            <a:endParaRPr lang="tr-TR" dirty="0"/>
          </a:p>
          <a:p>
            <a:r>
              <a:rPr lang="tr-TR" dirty="0" err="1">
                <a:solidFill>
                  <a:srgbClr val="0070C0"/>
                </a:solidFill>
              </a:rPr>
              <a:t>Amikasin</a:t>
            </a:r>
            <a:r>
              <a:rPr lang="tr-TR" dirty="0">
                <a:solidFill>
                  <a:srgbClr val="0070C0"/>
                </a:solidFill>
              </a:rPr>
              <a:t> + </a:t>
            </a:r>
            <a:r>
              <a:rPr lang="tr-TR" dirty="0" err="1">
                <a:solidFill>
                  <a:srgbClr val="0070C0"/>
                </a:solidFill>
              </a:rPr>
              <a:t>Klaritromisin</a:t>
            </a:r>
            <a:r>
              <a:rPr lang="tr-TR" dirty="0">
                <a:solidFill>
                  <a:srgbClr val="0070C0"/>
                </a:solidFill>
              </a:rPr>
              <a:t> + </a:t>
            </a:r>
            <a:r>
              <a:rPr lang="tr-TR" dirty="0" err="1">
                <a:solidFill>
                  <a:srgbClr val="0070C0"/>
                </a:solidFill>
              </a:rPr>
              <a:t>karbepenem</a:t>
            </a:r>
            <a:r>
              <a:rPr lang="tr-TR" dirty="0">
                <a:solidFill>
                  <a:srgbClr val="0070C0"/>
                </a:solidFill>
              </a:rPr>
              <a:t>(</a:t>
            </a:r>
            <a:r>
              <a:rPr lang="tr-TR" dirty="0" err="1">
                <a:solidFill>
                  <a:srgbClr val="0070C0"/>
                </a:solidFill>
              </a:rPr>
              <a:t>imipenem</a:t>
            </a:r>
            <a:r>
              <a:rPr lang="tr-TR" dirty="0">
                <a:solidFill>
                  <a:srgbClr val="0070C0"/>
                </a:solidFill>
              </a:rPr>
              <a:t>, </a:t>
            </a:r>
            <a:r>
              <a:rPr lang="tr-TR" dirty="0" err="1">
                <a:solidFill>
                  <a:srgbClr val="0070C0"/>
                </a:solidFill>
              </a:rPr>
              <a:t>meropenem</a:t>
            </a:r>
            <a:r>
              <a:rPr lang="tr-TR" dirty="0" smtClean="0">
                <a:solidFill>
                  <a:srgbClr val="0070C0"/>
                </a:solidFill>
              </a:rPr>
              <a:t>) (</a:t>
            </a:r>
            <a:r>
              <a:rPr lang="tr-TR" dirty="0">
                <a:solidFill>
                  <a:srgbClr val="0070C0"/>
                </a:solidFill>
              </a:rPr>
              <a:t>4hf, IV)</a:t>
            </a:r>
          </a:p>
          <a:p>
            <a:r>
              <a:rPr lang="tr-TR" dirty="0" err="1">
                <a:solidFill>
                  <a:srgbClr val="0070C0"/>
                </a:solidFill>
              </a:rPr>
              <a:t>Nebulize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amikasin</a:t>
            </a:r>
            <a:r>
              <a:rPr lang="tr-TR" dirty="0">
                <a:solidFill>
                  <a:srgbClr val="0070C0"/>
                </a:solidFill>
              </a:rPr>
              <a:t> + PO </a:t>
            </a:r>
            <a:r>
              <a:rPr lang="tr-TR" dirty="0" err="1">
                <a:solidFill>
                  <a:srgbClr val="0070C0"/>
                </a:solidFill>
              </a:rPr>
              <a:t>klaritromisin</a:t>
            </a:r>
            <a:r>
              <a:rPr lang="tr-TR" dirty="0">
                <a:solidFill>
                  <a:srgbClr val="0070C0"/>
                </a:solidFill>
              </a:rPr>
              <a:t> + kültür duyarlı </a:t>
            </a:r>
            <a:r>
              <a:rPr lang="tr-TR" dirty="0" err="1">
                <a:solidFill>
                  <a:srgbClr val="0070C0"/>
                </a:solidFill>
              </a:rPr>
              <a:t>antibiotik</a:t>
            </a:r>
            <a:endParaRPr lang="tr-TR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9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196752"/>
            <a:ext cx="8477250" cy="2952750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5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Mantar enfeksiyonları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4937760"/>
          </a:xfrm>
          <a:ln>
            <a:solidFill>
              <a:srgbClr val="26C610"/>
            </a:solidFill>
          </a:ln>
        </p:spPr>
        <p:txBody>
          <a:bodyPr>
            <a:normAutofit/>
          </a:bodyPr>
          <a:lstStyle/>
          <a:p>
            <a:r>
              <a:rPr lang="tr-TR" dirty="0"/>
              <a:t>Nadir</a:t>
            </a:r>
          </a:p>
          <a:p>
            <a:r>
              <a:rPr lang="tr-TR" dirty="0" err="1"/>
              <a:t>Aspergillus</a:t>
            </a:r>
            <a:r>
              <a:rPr lang="tr-TR" dirty="0"/>
              <a:t> sık</a:t>
            </a:r>
          </a:p>
          <a:p>
            <a:r>
              <a:rPr lang="tr-TR" dirty="0"/>
              <a:t>ABPA </a:t>
            </a:r>
            <a:r>
              <a:rPr lang="tr-TR" dirty="0" smtClean="0"/>
              <a:t>sık</a:t>
            </a:r>
            <a:endParaRPr lang="tr-TR" dirty="0"/>
          </a:p>
          <a:p>
            <a:r>
              <a:rPr lang="tr-TR" dirty="0" err="1"/>
              <a:t>Aspergilloma</a:t>
            </a:r>
            <a:r>
              <a:rPr lang="tr-TR" dirty="0"/>
              <a:t>, </a:t>
            </a:r>
            <a:r>
              <a:rPr lang="tr-TR" dirty="0" smtClean="0"/>
              <a:t> </a:t>
            </a:r>
            <a:r>
              <a:rPr lang="tr-TR" dirty="0" err="1" smtClean="0"/>
              <a:t>Aspergillozis</a:t>
            </a:r>
            <a:r>
              <a:rPr lang="tr-TR" dirty="0" smtClean="0"/>
              <a:t> </a:t>
            </a:r>
            <a:r>
              <a:rPr lang="tr-TR" dirty="0"/>
              <a:t>ender</a:t>
            </a:r>
          </a:p>
          <a:p>
            <a:r>
              <a:rPr lang="tr-TR" dirty="0"/>
              <a:t>Transplantasyon sonu sık</a:t>
            </a:r>
          </a:p>
          <a:p>
            <a:r>
              <a:rPr lang="tr-TR" dirty="0"/>
              <a:t>PO </a:t>
            </a:r>
            <a:r>
              <a:rPr lang="tr-TR" dirty="0" err="1">
                <a:solidFill>
                  <a:srgbClr val="0070C0"/>
                </a:solidFill>
              </a:rPr>
              <a:t>Itrakanozol</a:t>
            </a:r>
            <a:r>
              <a:rPr lang="tr-TR" dirty="0" smtClean="0">
                <a:solidFill>
                  <a:srgbClr val="0070C0"/>
                </a:solidFill>
              </a:rPr>
              <a:t>,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Varikanazol</a:t>
            </a:r>
            <a:r>
              <a:rPr lang="tr-TR" dirty="0" smtClean="0">
                <a:solidFill>
                  <a:srgbClr val="0070C0"/>
                </a:solidFill>
              </a:rPr>
              <a:t>, </a:t>
            </a:r>
            <a:r>
              <a:rPr lang="tr-TR" dirty="0" err="1" smtClean="0">
                <a:solidFill>
                  <a:srgbClr val="0070C0"/>
                </a:solidFill>
              </a:rPr>
              <a:t>Kaspofungin</a:t>
            </a:r>
            <a:endParaRPr lang="tr-T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r-TR" dirty="0" err="1"/>
              <a:t>Candida</a:t>
            </a:r>
            <a:r>
              <a:rPr lang="tr-TR" dirty="0"/>
              <a:t>;</a:t>
            </a:r>
          </a:p>
          <a:p>
            <a:r>
              <a:rPr lang="tr-TR" dirty="0" err="1" smtClean="0">
                <a:solidFill>
                  <a:srgbClr val="0070C0"/>
                </a:solidFill>
              </a:rPr>
              <a:t>Flukanazol</a:t>
            </a:r>
            <a:r>
              <a:rPr lang="tr-TR" dirty="0" smtClean="0">
                <a:solidFill>
                  <a:srgbClr val="0070C0"/>
                </a:solidFill>
              </a:rPr>
              <a:t>,  </a:t>
            </a:r>
            <a:r>
              <a:rPr lang="tr-TR" dirty="0" err="1" smtClean="0">
                <a:solidFill>
                  <a:srgbClr val="0070C0"/>
                </a:solidFill>
              </a:rPr>
              <a:t>Amfoterisin</a:t>
            </a:r>
            <a:r>
              <a:rPr lang="tr-TR" dirty="0" smtClean="0">
                <a:solidFill>
                  <a:srgbClr val="0070C0"/>
                </a:solidFill>
              </a:rPr>
              <a:t> B,  </a:t>
            </a:r>
            <a:r>
              <a:rPr lang="tr-TR" dirty="0" err="1" smtClean="0">
                <a:solidFill>
                  <a:srgbClr val="0070C0"/>
                </a:solidFill>
              </a:rPr>
              <a:t>Kaspofungin</a:t>
            </a:r>
            <a:endParaRPr lang="tr-T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r-TR" i="1" dirty="0" err="1"/>
              <a:t>Scedosporium</a:t>
            </a:r>
            <a:r>
              <a:rPr lang="tr-TR" i="1" dirty="0"/>
              <a:t> </a:t>
            </a:r>
            <a:r>
              <a:rPr lang="tr-TR" i="1" dirty="0" err="1"/>
              <a:t>apiospermium</a:t>
            </a:r>
            <a:endParaRPr lang="en-GB" i="1" dirty="0"/>
          </a:p>
          <a:p>
            <a:endParaRPr lang="tr-T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2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2" y="1124744"/>
            <a:ext cx="8051788" cy="4534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7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Virüs enfeksiyonları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  <a:ln>
            <a:solidFill>
              <a:srgbClr val="26C610"/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Küçük çocuklarda sık</a:t>
            </a:r>
          </a:p>
          <a:p>
            <a:r>
              <a:rPr lang="tr-TR" dirty="0" smtClean="0"/>
              <a:t>Sağlıklı çocuklardan sık</a:t>
            </a:r>
          </a:p>
          <a:p>
            <a:r>
              <a:rPr lang="tr-TR" dirty="0" smtClean="0"/>
              <a:t>Ağır olgularda </a:t>
            </a:r>
            <a:r>
              <a:rPr lang="tr-TR" dirty="0" err="1" smtClean="0"/>
              <a:t>antiviral</a:t>
            </a:r>
            <a:r>
              <a:rPr lang="tr-TR" dirty="0" smtClean="0"/>
              <a:t> tedavi</a:t>
            </a:r>
          </a:p>
          <a:p>
            <a:r>
              <a:rPr lang="tr-TR" dirty="0" smtClean="0"/>
              <a:t>RSV </a:t>
            </a:r>
            <a:r>
              <a:rPr lang="tr-TR" dirty="0" smtClean="0">
                <a:latin typeface="Arial"/>
                <a:cs typeface="Arial"/>
              </a:rPr>
              <a:t>→ </a:t>
            </a:r>
            <a:r>
              <a:rPr lang="tr-TR" dirty="0" err="1" smtClean="0">
                <a:latin typeface="Arial"/>
                <a:cs typeface="Arial"/>
              </a:rPr>
              <a:t>Ribavirin</a:t>
            </a:r>
            <a:endParaRPr lang="tr-TR" dirty="0" smtClean="0">
              <a:latin typeface="Arial"/>
              <a:cs typeface="Arial"/>
            </a:endParaRPr>
          </a:p>
          <a:p>
            <a:r>
              <a:rPr lang="tr-TR" dirty="0" smtClean="0">
                <a:latin typeface="Arial"/>
                <a:cs typeface="Arial"/>
              </a:rPr>
              <a:t>RSV </a:t>
            </a:r>
            <a:r>
              <a:rPr lang="tr-TR" dirty="0" err="1" smtClean="0">
                <a:latin typeface="Arial"/>
                <a:cs typeface="Arial"/>
              </a:rPr>
              <a:t>profilaksisi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smtClean="0">
                <a:latin typeface="Arial"/>
                <a:cs typeface="Arial"/>
              </a:rPr>
              <a:t>→ </a:t>
            </a:r>
            <a:r>
              <a:rPr lang="tr-TR" dirty="0" err="1" smtClean="0">
                <a:latin typeface="Arial"/>
                <a:cs typeface="Arial"/>
              </a:rPr>
              <a:t>Palivizumab</a:t>
            </a:r>
            <a:r>
              <a:rPr lang="tr-TR" dirty="0" smtClean="0">
                <a:latin typeface="Arial"/>
                <a:cs typeface="Arial"/>
              </a:rPr>
              <a:t>(??)</a:t>
            </a:r>
          </a:p>
          <a:p>
            <a:r>
              <a:rPr lang="tr-TR" dirty="0" err="1" smtClean="0">
                <a:latin typeface="Arial"/>
                <a:cs typeface="Arial"/>
              </a:rPr>
              <a:t>Influenza</a:t>
            </a:r>
            <a:r>
              <a:rPr lang="tr-TR" dirty="0" smtClean="0">
                <a:latin typeface="Arial"/>
                <a:cs typeface="Arial"/>
              </a:rPr>
              <a:t> </a:t>
            </a:r>
            <a:r>
              <a:rPr lang="tr-TR" dirty="0" err="1" smtClean="0">
                <a:latin typeface="Arial"/>
                <a:cs typeface="Arial"/>
              </a:rPr>
              <a:t>profilaksisi</a:t>
            </a:r>
            <a:r>
              <a:rPr lang="tr-TR" dirty="0" smtClean="0">
                <a:latin typeface="Arial"/>
                <a:cs typeface="Arial"/>
              </a:rPr>
              <a:t> →</a:t>
            </a:r>
            <a:r>
              <a:rPr lang="tr-TR" dirty="0" smtClean="0">
                <a:solidFill>
                  <a:srgbClr val="0070C0"/>
                </a:solidFill>
                <a:latin typeface="Arial"/>
                <a:cs typeface="Arial"/>
              </a:rPr>
              <a:t>Grip aşısı(yıllık)</a:t>
            </a:r>
          </a:p>
          <a:p>
            <a:r>
              <a:rPr lang="tr-TR" dirty="0" smtClean="0">
                <a:latin typeface="Arial"/>
                <a:cs typeface="Arial"/>
              </a:rPr>
              <a:t>Ağır </a:t>
            </a:r>
            <a:r>
              <a:rPr lang="tr-TR" dirty="0" err="1" smtClean="0">
                <a:latin typeface="Arial"/>
                <a:cs typeface="Arial"/>
              </a:rPr>
              <a:t>Influenza</a:t>
            </a:r>
            <a:r>
              <a:rPr lang="tr-TR" dirty="0" smtClean="0">
                <a:latin typeface="Arial"/>
                <a:cs typeface="Arial"/>
              </a:rPr>
              <a:t> </a:t>
            </a:r>
            <a:r>
              <a:rPr lang="tr-TR" dirty="0" err="1" smtClean="0">
                <a:latin typeface="Arial"/>
                <a:cs typeface="Arial"/>
              </a:rPr>
              <a:t>enf</a:t>
            </a:r>
            <a:r>
              <a:rPr lang="tr-TR" dirty="0" smtClean="0">
                <a:latin typeface="Arial"/>
                <a:cs typeface="Arial"/>
              </a:rPr>
              <a:t>.→ </a:t>
            </a:r>
            <a:r>
              <a:rPr lang="tr-TR" dirty="0" err="1" smtClean="0">
                <a:solidFill>
                  <a:srgbClr val="0070C0"/>
                </a:solidFill>
                <a:latin typeface="Arial"/>
                <a:cs typeface="Arial"/>
              </a:rPr>
              <a:t>Oseltamivir</a:t>
            </a:r>
            <a:r>
              <a:rPr lang="tr-TR" dirty="0" smtClean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lang="tr-TR" dirty="0" err="1" smtClean="0">
                <a:solidFill>
                  <a:srgbClr val="0070C0"/>
                </a:solidFill>
                <a:latin typeface="Arial"/>
                <a:cs typeface="Arial"/>
              </a:rPr>
              <a:t>zanamavir</a:t>
            </a:r>
            <a:endParaRPr lang="tr-TR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tr-TR" dirty="0" smtClean="0">
                <a:latin typeface="Arial"/>
                <a:cs typeface="Arial"/>
              </a:rPr>
              <a:t>Evde tedavi</a:t>
            </a:r>
          </a:p>
          <a:p>
            <a:endParaRPr lang="tr-TR" dirty="0" smtClean="0"/>
          </a:p>
          <a:p>
            <a:endParaRPr lang="en-GB" dirty="0"/>
          </a:p>
        </p:txBody>
      </p:sp>
      <p:pic>
        <p:nvPicPr>
          <p:cNvPr id="9218" name="Picture 2" descr="http://www.bushbb.com/wp-content/uploads/2010/10/dg_pmy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209775" cy="15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7985" cy="2191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3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Kronik</a:t>
            </a:r>
            <a:r>
              <a:rPr lang="tr-TR" i="1" dirty="0">
                <a:solidFill>
                  <a:srgbClr val="FF0000"/>
                </a:solidFill>
              </a:rPr>
              <a:t> P. </a:t>
            </a:r>
            <a:r>
              <a:rPr lang="tr-TR" i="1" dirty="0" err="1">
                <a:solidFill>
                  <a:srgbClr val="FF0000"/>
                </a:solidFill>
              </a:rPr>
              <a:t>Aeruginosa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kolonizasyon</a:t>
            </a:r>
            <a:r>
              <a:rPr lang="tr-TR" dirty="0">
                <a:solidFill>
                  <a:srgbClr val="FF0000"/>
                </a:solidFill>
              </a:rPr>
              <a:t> tedavisi</a:t>
            </a:r>
            <a:br>
              <a:rPr lang="tr-TR" dirty="0">
                <a:solidFill>
                  <a:srgbClr val="FF0000"/>
                </a:solidFill>
              </a:rPr>
            </a:b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/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00B050"/>
                </a:solidFill>
              </a:rPr>
              <a:t>Son 6 ay içinde en az bir ay aralarla </a:t>
            </a:r>
            <a:r>
              <a:rPr lang="tr-TR" sz="2800" b="1" dirty="0" err="1" smtClean="0">
                <a:solidFill>
                  <a:srgbClr val="00B050"/>
                </a:solidFill>
              </a:rPr>
              <a:t>ard</a:t>
            </a:r>
            <a:r>
              <a:rPr lang="tr-TR" sz="2800" b="1" dirty="0" smtClean="0">
                <a:solidFill>
                  <a:srgbClr val="00B050"/>
                </a:solidFill>
              </a:rPr>
              <a:t> arda alınan 3 kültürde </a:t>
            </a:r>
            <a:r>
              <a:rPr lang="tr-TR" sz="2800" b="1" i="1" dirty="0">
                <a:solidFill>
                  <a:srgbClr val="00B050"/>
                </a:solidFill>
              </a:rPr>
              <a:t>P. </a:t>
            </a:r>
            <a:r>
              <a:rPr lang="tr-TR" sz="2800" b="1" i="1" dirty="0" err="1" smtClean="0">
                <a:solidFill>
                  <a:srgbClr val="00B050"/>
                </a:solidFill>
              </a:rPr>
              <a:t>Aeruginosa</a:t>
            </a:r>
            <a:r>
              <a:rPr lang="tr-TR" sz="2800" b="1" i="1" dirty="0" smtClean="0">
                <a:solidFill>
                  <a:srgbClr val="00B050"/>
                </a:solidFill>
              </a:rPr>
              <a:t> </a:t>
            </a:r>
            <a:r>
              <a:rPr lang="tr-TR" sz="2800" b="1" dirty="0" smtClean="0">
                <a:solidFill>
                  <a:srgbClr val="00B050"/>
                </a:solidFill>
              </a:rPr>
              <a:t>üremesidir. </a:t>
            </a:r>
          </a:p>
          <a:p>
            <a:r>
              <a:rPr lang="tr-TR" sz="2800" dirty="0" smtClean="0"/>
              <a:t>Bebeklerde %15-29, çocuklarda %30-40, </a:t>
            </a:r>
            <a:r>
              <a:rPr lang="tr-TR" sz="2800" dirty="0" err="1" smtClean="0"/>
              <a:t>adölesanlarda</a:t>
            </a:r>
            <a:r>
              <a:rPr lang="tr-TR" sz="2800" dirty="0" smtClean="0"/>
              <a:t> %60, erişkinde %80</a:t>
            </a:r>
          </a:p>
          <a:p>
            <a:r>
              <a:rPr lang="tr-TR" sz="2800" dirty="0" smtClean="0"/>
              <a:t>Kötü </a:t>
            </a:r>
            <a:r>
              <a:rPr lang="tr-TR" sz="2800" dirty="0" err="1" smtClean="0"/>
              <a:t>prognoz</a:t>
            </a:r>
            <a:r>
              <a:rPr lang="tr-TR" sz="2800" dirty="0" smtClean="0"/>
              <a:t> göstergesi(SFT, klinik tablo, </a:t>
            </a:r>
            <a:r>
              <a:rPr lang="tr-TR" sz="2800" dirty="0" err="1" smtClean="0"/>
              <a:t>mortalite</a:t>
            </a:r>
            <a:r>
              <a:rPr lang="tr-TR" sz="2800" dirty="0" smtClean="0"/>
              <a:t>)</a:t>
            </a:r>
          </a:p>
          <a:p>
            <a:r>
              <a:rPr lang="tr-TR" sz="2800" dirty="0" smtClean="0"/>
              <a:t>Risk faktörleri: </a:t>
            </a:r>
            <a:r>
              <a:rPr lang="tr-TR" sz="2800" dirty="0" err="1" smtClean="0"/>
              <a:t>mukoid</a:t>
            </a:r>
            <a:r>
              <a:rPr lang="tr-TR" sz="2800" dirty="0" smtClean="0"/>
              <a:t> </a:t>
            </a:r>
            <a:r>
              <a:rPr lang="tr-TR" sz="2800" dirty="0" err="1" smtClean="0"/>
              <a:t>kolonizasyon</a:t>
            </a:r>
            <a:r>
              <a:rPr lang="tr-TR" sz="2800" dirty="0" smtClean="0"/>
              <a:t> için</a:t>
            </a:r>
          </a:p>
          <a:p>
            <a:endParaRPr lang="tr-TR" sz="2800" dirty="0" smtClean="0"/>
          </a:p>
          <a:p>
            <a:endParaRPr lang="en-GB" dirty="0">
              <a:solidFill>
                <a:srgbClr val="CC0099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11560" y="4077072"/>
            <a:ext cx="4032448" cy="20162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</a:rPr>
              <a:t>Kız  &gt; erkek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</a:rPr>
              <a:t>Annenin düşük eğitim düzeyi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</a:rPr>
              <a:t>Delta F508 mutasyonu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 err="1" smtClean="0">
                <a:solidFill>
                  <a:schemeClr val="tx1"/>
                </a:solidFill>
              </a:rPr>
              <a:t>Mekonyum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ileusu</a:t>
            </a:r>
            <a:endParaRPr lang="tr-T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sz="2000" i="1" dirty="0" smtClean="0">
                <a:solidFill>
                  <a:schemeClr val="tx1"/>
                </a:solidFill>
              </a:rPr>
              <a:t>P</a:t>
            </a:r>
            <a:r>
              <a:rPr lang="tr-TR" sz="2000" i="1" dirty="0">
                <a:solidFill>
                  <a:schemeClr val="tx1"/>
                </a:solidFill>
              </a:rPr>
              <a:t>. </a:t>
            </a:r>
            <a:r>
              <a:rPr lang="tr-TR" sz="2000" i="1" dirty="0" smtClean="0">
                <a:solidFill>
                  <a:schemeClr val="tx1"/>
                </a:solidFill>
              </a:rPr>
              <a:t> </a:t>
            </a:r>
            <a:r>
              <a:rPr lang="tr-TR" sz="2000" i="1" dirty="0" err="1" smtClean="0">
                <a:solidFill>
                  <a:schemeClr val="tx1"/>
                </a:solidFill>
              </a:rPr>
              <a:t>Aeruginosa</a:t>
            </a:r>
            <a:r>
              <a:rPr lang="tr-TR" sz="2000" i="1" dirty="0" smtClean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ile </a:t>
            </a:r>
            <a:r>
              <a:rPr lang="tr-TR" sz="2000" dirty="0" err="1" smtClean="0">
                <a:solidFill>
                  <a:schemeClr val="tx1"/>
                </a:solidFill>
              </a:rPr>
              <a:t>kolonize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KF’lı</a:t>
            </a:r>
            <a:r>
              <a:rPr lang="tr-TR" sz="2000" dirty="0" smtClean="0">
                <a:solidFill>
                  <a:schemeClr val="tx1"/>
                </a:solidFill>
              </a:rPr>
              <a:t> ile temas(erişkin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035624" y="4077072"/>
            <a:ext cx="3384376" cy="20162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000" dirty="0" err="1" smtClean="0">
                <a:solidFill>
                  <a:schemeClr val="tx1"/>
                </a:solidFill>
              </a:rPr>
              <a:t>Aerosol</a:t>
            </a:r>
            <a:r>
              <a:rPr lang="tr-TR" sz="2000" dirty="0" smtClean="0">
                <a:solidFill>
                  <a:schemeClr val="tx1"/>
                </a:solidFill>
              </a:rPr>
              <a:t> kullanımı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</a:rPr>
              <a:t>Öncesinde </a:t>
            </a:r>
            <a:r>
              <a:rPr lang="tr-TR" sz="2000" i="1" dirty="0">
                <a:solidFill>
                  <a:schemeClr val="tx1"/>
                </a:solidFill>
              </a:rPr>
              <a:t>S. </a:t>
            </a:r>
            <a:r>
              <a:rPr lang="tr-TR" sz="2000" i="1" dirty="0" err="1" smtClean="0">
                <a:solidFill>
                  <a:schemeClr val="tx1"/>
                </a:solidFill>
              </a:rPr>
              <a:t>Aureus</a:t>
            </a:r>
            <a:r>
              <a:rPr lang="tr-TR" sz="2000" i="1" dirty="0" smtClean="0">
                <a:solidFill>
                  <a:schemeClr val="tx1"/>
                </a:solidFill>
              </a:rPr>
              <a:t> ile </a:t>
            </a:r>
            <a:r>
              <a:rPr lang="tr-TR" sz="2000" i="1" dirty="0" err="1" smtClean="0">
                <a:solidFill>
                  <a:schemeClr val="tx1"/>
                </a:solidFill>
              </a:rPr>
              <a:t>kolonizasyon</a:t>
            </a:r>
            <a:endParaRPr lang="tr-TR" sz="2000" i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7" name="Dikdörtgen 6"/>
          <p:cNvSpPr/>
          <p:nvPr/>
        </p:nvSpPr>
        <p:spPr>
          <a:xfrm>
            <a:off x="323528" y="1052736"/>
            <a:ext cx="8208912" cy="1152128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3" y="152400"/>
            <a:ext cx="8568953" cy="756320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Yaş gruplarına göre 1996-2005 yıllarında patojenlerin değişimi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8856984" cy="4454054"/>
          </a:xfrm>
          <a:prstGeom prst="rect">
            <a:avLst/>
          </a:prstGeom>
          <a:noFill/>
          <a:ln w="9525">
            <a:solidFill>
              <a:srgbClr val="26C61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şağı Ok 4"/>
          <p:cNvSpPr/>
          <p:nvPr/>
        </p:nvSpPr>
        <p:spPr>
          <a:xfrm>
            <a:off x="899592" y="2204864"/>
            <a:ext cx="792088" cy="3733974"/>
          </a:xfrm>
          <a:prstGeom prst="downArrow">
            <a:avLst/>
          </a:prstGeom>
          <a:noFill/>
          <a:ln w="28575">
            <a:solidFill>
              <a:srgbClr val="26C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Yukarı Ok 5"/>
          <p:cNvSpPr/>
          <p:nvPr/>
        </p:nvSpPr>
        <p:spPr>
          <a:xfrm>
            <a:off x="2123728" y="2127634"/>
            <a:ext cx="648072" cy="3811203"/>
          </a:xfrm>
          <a:prstGeom prst="up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Yukarı Ok 9"/>
          <p:cNvSpPr/>
          <p:nvPr/>
        </p:nvSpPr>
        <p:spPr>
          <a:xfrm>
            <a:off x="3275856" y="2127633"/>
            <a:ext cx="648072" cy="3811203"/>
          </a:xfrm>
          <a:prstGeom prst="up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Yukarı Ok 10"/>
          <p:cNvSpPr/>
          <p:nvPr/>
        </p:nvSpPr>
        <p:spPr>
          <a:xfrm>
            <a:off x="4427984" y="2127635"/>
            <a:ext cx="648072" cy="3811203"/>
          </a:xfrm>
          <a:prstGeom prst="upArrow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Yukarı Ok 11"/>
          <p:cNvSpPr/>
          <p:nvPr/>
        </p:nvSpPr>
        <p:spPr>
          <a:xfrm>
            <a:off x="6660232" y="2075556"/>
            <a:ext cx="648072" cy="3811203"/>
          </a:xfrm>
          <a:prstGeom prst="up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Yukarı Ok 12"/>
          <p:cNvSpPr/>
          <p:nvPr/>
        </p:nvSpPr>
        <p:spPr>
          <a:xfrm>
            <a:off x="7740352" y="2075556"/>
            <a:ext cx="648072" cy="3811203"/>
          </a:xfrm>
          <a:prstGeom prst="up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şağı Ok 13"/>
          <p:cNvSpPr/>
          <p:nvPr/>
        </p:nvSpPr>
        <p:spPr>
          <a:xfrm>
            <a:off x="5508104" y="2152785"/>
            <a:ext cx="792088" cy="3733974"/>
          </a:xfrm>
          <a:prstGeom prst="downArrow">
            <a:avLst/>
          </a:prstGeom>
          <a:noFill/>
          <a:ln w="28575">
            <a:solidFill>
              <a:srgbClr val="26C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587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53930" cy="3237136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049341" cy="15185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30409"/>
            <a:ext cx="2609850" cy="20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06" y="1935882"/>
            <a:ext cx="3392768" cy="2891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07" y="1967311"/>
            <a:ext cx="3400244" cy="2872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1039606" y="5301208"/>
            <a:ext cx="26682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Gram boyası ile  turuncu boyalı </a:t>
            </a:r>
            <a:r>
              <a:rPr lang="tr-TR" dirty="0" err="1" smtClean="0"/>
              <a:t>alginat</a:t>
            </a:r>
            <a:r>
              <a:rPr lang="tr-TR" dirty="0" smtClean="0"/>
              <a:t> tabaka ile  gram(-) basiller</a:t>
            </a:r>
            <a:endParaRPr lang="en-GB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5292080" y="5240707"/>
            <a:ext cx="26682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Mukoid</a:t>
            </a:r>
            <a:r>
              <a:rPr lang="tr-TR" dirty="0" smtClean="0"/>
              <a:t> </a:t>
            </a:r>
            <a:r>
              <a:rPr lang="tr-TR" i="1" dirty="0" err="1" smtClean="0"/>
              <a:t>P.auriginosa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609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Kronik enfeksiyonun </a:t>
            </a:r>
            <a:r>
              <a:rPr lang="tr-TR" dirty="0" smtClean="0">
                <a:solidFill>
                  <a:srgbClr val="FF0000"/>
                </a:solidFill>
              </a:rPr>
              <a:t>baskılanması</a:t>
            </a: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ln>
            <a:solidFill>
              <a:srgbClr val="26C610"/>
            </a:solidFill>
          </a:ln>
        </p:spPr>
        <p:txBody>
          <a:bodyPr/>
          <a:lstStyle/>
          <a:p>
            <a:r>
              <a:rPr lang="tr-TR" sz="3200" dirty="0" err="1" smtClean="0"/>
              <a:t>Aerosolize</a:t>
            </a:r>
            <a:r>
              <a:rPr lang="tr-TR" sz="3200" dirty="0" smtClean="0"/>
              <a:t> </a:t>
            </a:r>
            <a:r>
              <a:rPr lang="tr-TR" sz="3200" dirty="0" err="1" smtClean="0"/>
              <a:t>antibiotik</a:t>
            </a:r>
            <a:endParaRPr lang="tr-TR" sz="3200" dirty="0" smtClean="0"/>
          </a:p>
          <a:p>
            <a:r>
              <a:rPr lang="tr-TR" sz="3200" dirty="0" err="1" smtClean="0">
                <a:solidFill>
                  <a:srgbClr val="00B0F0"/>
                </a:solidFill>
              </a:rPr>
              <a:t>Tobramisin</a:t>
            </a:r>
            <a:r>
              <a:rPr lang="tr-TR" sz="3200" dirty="0" smtClean="0">
                <a:solidFill>
                  <a:srgbClr val="00B0F0"/>
                </a:solidFill>
              </a:rPr>
              <a:t> ve </a:t>
            </a:r>
            <a:r>
              <a:rPr lang="tr-TR" sz="3200" dirty="0" err="1" smtClean="0">
                <a:solidFill>
                  <a:srgbClr val="00B0F0"/>
                </a:solidFill>
              </a:rPr>
              <a:t>Kolistin</a:t>
            </a:r>
            <a:r>
              <a:rPr lang="tr-TR" sz="3200" dirty="0" smtClean="0">
                <a:solidFill>
                  <a:srgbClr val="00B0F0"/>
                </a:solidFill>
              </a:rPr>
              <a:t> </a:t>
            </a:r>
          </a:p>
          <a:p>
            <a:endParaRPr lang="tr-TR" sz="3200" dirty="0" smtClean="0"/>
          </a:p>
          <a:p>
            <a:pPr marL="0" indent="0">
              <a:buNone/>
            </a:pPr>
            <a:r>
              <a:rPr lang="tr-TR" sz="3200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tr-TR" sz="3200" dirty="0">
                <a:sym typeface="Wingdings"/>
              </a:rPr>
              <a:t> </a:t>
            </a:r>
            <a:r>
              <a:rPr lang="tr-TR" sz="3200" dirty="0" smtClean="0"/>
              <a:t>Klinik kötüleşme hızını</a:t>
            </a:r>
            <a:r>
              <a:rPr lang="tr-TR" sz="3200" dirty="0" smtClean="0">
                <a:latin typeface="Times New Roman"/>
                <a:cs typeface="Times New Roman"/>
              </a:rPr>
              <a:t>↓</a:t>
            </a:r>
            <a:endParaRPr lang="tr-TR" sz="3200" dirty="0" smtClean="0"/>
          </a:p>
          <a:p>
            <a:pPr marL="0" indent="0">
              <a:buNone/>
            </a:pPr>
            <a:r>
              <a:rPr lang="tr-TR" sz="3200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tr-TR" sz="3200" dirty="0">
                <a:sym typeface="Wingdings"/>
              </a:rPr>
              <a:t> </a:t>
            </a:r>
            <a:r>
              <a:rPr lang="tr-TR" sz="3200" dirty="0" smtClean="0"/>
              <a:t>Hastane başvurusu</a:t>
            </a:r>
            <a:r>
              <a:rPr lang="tr-TR" sz="3200" dirty="0" smtClean="0">
                <a:latin typeface="Times New Roman"/>
                <a:cs typeface="Times New Roman"/>
              </a:rPr>
              <a:t>↓</a:t>
            </a:r>
            <a:endParaRPr lang="tr-TR" sz="3200" dirty="0" smtClean="0"/>
          </a:p>
          <a:p>
            <a:pPr marL="0" indent="0">
              <a:buNone/>
            </a:pPr>
            <a:r>
              <a:rPr lang="tr-TR" sz="3200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tr-TR" sz="3200" dirty="0">
                <a:sym typeface="Wingdings"/>
              </a:rPr>
              <a:t> </a:t>
            </a:r>
            <a:r>
              <a:rPr lang="tr-TR" sz="3200" dirty="0" err="1" smtClean="0"/>
              <a:t>Hospitalizasyonu</a:t>
            </a:r>
            <a:r>
              <a:rPr lang="tr-TR" sz="3200" dirty="0" smtClean="0">
                <a:latin typeface="Times New Roman"/>
                <a:cs typeface="Times New Roman"/>
              </a:rPr>
              <a:t>↓</a:t>
            </a:r>
            <a:endParaRPr lang="tr-TR" sz="3200" dirty="0" smtClean="0"/>
          </a:p>
          <a:p>
            <a:pPr marL="0" indent="0">
              <a:buNone/>
            </a:pPr>
            <a:r>
              <a:rPr lang="tr-TR" sz="3200" dirty="0" smtClean="0">
                <a:solidFill>
                  <a:srgbClr val="FF0000"/>
                </a:solidFill>
                <a:sym typeface="Wingdings"/>
              </a:rPr>
              <a:t></a:t>
            </a:r>
            <a:r>
              <a:rPr lang="tr-TR" sz="3200" dirty="0" smtClean="0">
                <a:sym typeface="Wingdings"/>
              </a:rPr>
              <a:t> </a:t>
            </a:r>
            <a:r>
              <a:rPr lang="tr-TR" sz="3200" dirty="0" smtClean="0"/>
              <a:t>Klinik skoru</a:t>
            </a:r>
            <a:r>
              <a:rPr lang="tr-TR" sz="3200" dirty="0" smtClean="0">
                <a:latin typeface="Times New Roman"/>
                <a:cs typeface="Times New Roman"/>
              </a:rPr>
              <a:t> </a:t>
            </a:r>
            <a:r>
              <a:rPr lang="tr-TR" sz="3200" dirty="0">
                <a:latin typeface="Times New Roman"/>
                <a:cs typeface="Times New Roman"/>
              </a:rPr>
              <a:t>↑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rgbClr val="FF0000"/>
                </a:solidFill>
                <a:sym typeface="Wingdings"/>
              </a:rPr>
              <a:t></a:t>
            </a:r>
            <a:r>
              <a:rPr lang="tr-TR" sz="3200" dirty="0" smtClean="0">
                <a:sym typeface="Wingdings"/>
              </a:rPr>
              <a:t> </a:t>
            </a:r>
            <a:r>
              <a:rPr lang="tr-TR" sz="3200" dirty="0" smtClean="0"/>
              <a:t>Vücut ağırlığını</a:t>
            </a:r>
            <a:r>
              <a:rPr lang="tr-TR" sz="3200" dirty="0">
                <a:latin typeface="Times New Roman"/>
                <a:cs typeface="Times New Roman"/>
              </a:rPr>
              <a:t>↑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2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3240360"/>
          </a:xfrm>
          <a:ln w="28575">
            <a:solidFill>
              <a:srgbClr val="66FF3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r-TR" u="sng" dirty="0" err="1">
                <a:solidFill>
                  <a:srgbClr val="C00000"/>
                </a:solidFill>
                <a:latin typeface="+mj-lt"/>
              </a:rPr>
              <a:t>Tobramisin</a:t>
            </a:r>
            <a:r>
              <a:rPr lang="tr-TR" u="sng" dirty="0">
                <a:solidFill>
                  <a:srgbClr val="C00000"/>
                </a:solidFill>
                <a:latin typeface="+mj-lt"/>
              </a:rPr>
              <a:t> </a:t>
            </a:r>
            <a:r>
              <a:rPr lang="tr-TR" u="sng" dirty="0" err="1">
                <a:solidFill>
                  <a:srgbClr val="C00000"/>
                </a:solidFill>
                <a:latin typeface="+mj-lt"/>
              </a:rPr>
              <a:t>inhaler</a:t>
            </a:r>
            <a:r>
              <a:rPr lang="tr-TR" u="sng" dirty="0">
                <a:solidFill>
                  <a:srgbClr val="C00000"/>
                </a:solidFill>
                <a:latin typeface="+mj-lt"/>
              </a:rPr>
              <a:t> </a:t>
            </a:r>
            <a:r>
              <a:rPr lang="tr-TR" u="sng" dirty="0" smtClean="0">
                <a:solidFill>
                  <a:srgbClr val="C00000"/>
                </a:solidFill>
                <a:latin typeface="+mj-lt"/>
              </a:rPr>
              <a:t>solüsyon</a:t>
            </a:r>
          </a:p>
          <a:p>
            <a:pPr marL="0" indent="0">
              <a:buNone/>
            </a:pPr>
            <a:r>
              <a:rPr lang="tr-TR" dirty="0" smtClean="0"/>
              <a:t>2 X 300mg/gün</a:t>
            </a:r>
          </a:p>
          <a:p>
            <a:r>
              <a:rPr lang="tr-TR" dirty="0" smtClean="0"/>
              <a:t>28 gün ilaç/28 gün boş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tr-TR" sz="2800" dirty="0">
                <a:sym typeface="Wingdings"/>
              </a:rPr>
              <a:t> </a:t>
            </a:r>
            <a:r>
              <a:rPr lang="tr-TR" dirty="0" smtClean="0"/>
              <a:t>FEV1 %10-14.3</a:t>
            </a:r>
            <a:r>
              <a:rPr lang="tr-TR" sz="2800" dirty="0" smtClean="0">
                <a:latin typeface="Times New Roman"/>
                <a:cs typeface="Times New Roman"/>
              </a:rPr>
              <a:t> ↑(20-24 </a:t>
            </a:r>
            <a:r>
              <a:rPr lang="tr-TR" sz="2800" dirty="0" err="1" smtClean="0">
                <a:latin typeface="Times New Roman"/>
                <a:cs typeface="Times New Roman"/>
              </a:rPr>
              <a:t>hf</a:t>
            </a:r>
            <a:r>
              <a:rPr lang="tr-TR" sz="2800" dirty="0" smtClean="0">
                <a:latin typeface="Times New Roman"/>
                <a:cs typeface="Times New Roman"/>
              </a:rPr>
              <a:t> ilaç kullanımı)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tr-TR" sz="2800" dirty="0">
                <a:sym typeface="Wingdings"/>
              </a:rPr>
              <a:t> </a:t>
            </a:r>
            <a:r>
              <a:rPr lang="tr-TR" sz="2800" dirty="0" err="1" smtClean="0">
                <a:latin typeface="Times New Roman"/>
                <a:cs typeface="Times New Roman"/>
              </a:rPr>
              <a:t>Hospitalizasyon</a:t>
            </a:r>
            <a:r>
              <a:rPr lang="tr-TR" sz="2800" dirty="0" smtClean="0">
                <a:latin typeface="Times New Roman"/>
                <a:cs typeface="Times New Roman"/>
              </a:rPr>
              <a:t> ↓(%26)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tr-TR" sz="2800" dirty="0">
                <a:sym typeface="Wingdings"/>
              </a:rPr>
              <a:t> </a:t>
            </a:r>
            <a:r>
              <a:rPr lang="tr-TR" sz="2800" dirty="0" smtClean="0">
                <a:latin typeface="Times New Roman"/>
                <a:cs typeface="Times New Roman"/>
              </a:rPr>
              <a:t>IV </a:t>
            </a:r>
            <a:r>
              <a:rPr lang="tr-TR" sz="2800" dirty="0" err="1" smtClean="0">
                <a:latin typeface="Times New Roman"/>
                <a:cs typeface="Times New Roman"/>
              </a:rPr>
              <a:t>antibiotik</a:t>
            </a:r>
            <a:r>
              <a:rPr lang="tr-TR" sz="2800" dirty="0" smtClean="0">
                <a:latin typeface="Times New Roman"/>
                <a:cs typeface="Times New Roman"/>
              </a:rPr>
              <a:t> gereksinimi %36</a:t>
            </a:r>
            <a:r>
              <a:rPr lang="tr-TR" sz="2800" dirty="0">
                <a:latin typeface="Times New Roman"/>
                <a:cs typeface="Times New Roman"/>
              </a:rPr>
              <a:t> ↓</a:t>
            </a:r>
            <a:endParaRPr lang="en-GB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323528" y="3645024"/>
            <a:ext cx="8229600" cy="2952328"/>
          </a:xfrm>
          <a:prstGeom prst="rect">
            <a:avLst/>
          </a:prstGeom>
          <a:ln w="28575">
            <a:solidFill>
              <a:srgbClr val="66FF33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tr-TR" u="sng" dirty="0" err="1" smtClean="0">
                <a:solidFill>
                  <a:srgbClr val="C00000"/>
                </a:solidFill>
                <a:latin typeface="+mj-lt"/>
              </a:rPr>
              <a:t>Nebulize</a:t>
            </a:r>
            <a:r>
              <a:rPr lang="tr-TR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tr-TR" u="sng" dirty="0" err="1" smtClean="0">
                <a:solidFill>
                  <a:srgbClr val="C00000"/>
                </a:solidFill>
                <a:latin typeface="+mj-lt"/>
              </a:rPr>
              <a:t>Kolistin</a:t>
            </a:r>
            <a:endParaRPr lang="tr-TR" u="sng" dirty="0" smtClean="0">
              <a:solidFill>
                <a:srgbClr val="C00000"/>
              </a:solidFill>
              <a:latin typeface="+mj-lt"/>
            </a:endParaRPr>
          </a:p>
          <a:p>
            <a:r>
              <a:rPr lang="tr-TR" dirty="0" smtClean="0"/>
              <a:t>1 ay-2yaş</a:t>
            </a:r>
            <a:r>
              <a:rPr lang="tr-TR" dirty="0" smtClean="0">
                <a:latin typeface="Arial"/>
                <a:cs typeface="Arial"/>
              </a:rPr>
              <a:t>→500000-1milyon Ü X 2/gün</a:t>
            </a:r>
          </a:p>
          <a:p>
            <a:r>
              <a:rPr lang="tr-TR" dirty="0" smtClean="0">
                <a:latin typeface="Arial"/>
                <a:cs typeface="Arial"/>
              </a:rPr>
              <a:t>2 yaş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smtClean="0">
                <a:latin typeface="Times New Roman"/>
                <a:cs typeface="Times New Roman"/>
              </a:rPr>
              <a:t>↑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smtClean="0">
                <a:latin typeface="Arial"/>
                <a:cs typeface="Arial"/>
              </a:rPr>
              <a:t>→1-2 milyon Ü X 2 /gün(2-4ccSF içinde)</a:t>
            </a:r>
          </a:p>
          <a:p>
            <a:r>
              <a:rPr lang="tr-TR" dirty="0" smtClean="0">
                <a:latin typeface="Arial"/>
                <a:cs typeface="Arial"/>
              </a:rPr>
              <a:t>İlk doz hastanede(</a:t>
            </a:r>
            <a:r>
              <a:rPr lang="tr-TR" dirty="0" err="1" smtClean="0">
                <a:latin typeface="Arial"/>
                <a:cs typeface="Arial"/>
              </a:rPr>
              <a:t>bronkospazm</a:t>
            </a:r>
            <a:r>
              <a:rPr lang="tr-TR" dirty="0" smtClean="0">
                <a:latin typeface="Arial"/>
                <a:cs typeface="Arial"/>
              </a:rPr>
              <a:t>!)</a:t>
            </a:r>
          </a:p>
          <a:p>
            <a:pPr>
              <a:buFont typeface="Wingdings"/>
              <a:buChar char="J"/>
            </a:pPr>
            <a:r>
              <a:rPr lang="tr-TR" dirty="0" smtClean="0">
                <a:latin typeface="Arial"/>
                <a:cs typeface="Arial"/>
              </a:rPr>
              <a:t>Ucuz, yaş sınırı yok, direnç yok</a:t>
            </a:r>
          </a:p>
          <a:p>
            <a:pPr>
              <a:buFont typeface="Wingdings"/>
              <a:buChar char="J"/>
            </a:pPr>
            <a:r>
              <a:rPr lang="tr-TR" dirty="0" smtClean="0">
                <a:latin typeface="Arial"/>
                <a:cs typeface="Arial"/>
              </a:rPr>
              <a:t>Klinik skor ve FVC iyi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4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Tobramisin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mi?Kolistin</a:t>
            </a:r>
            <a:r>
              <a:rPr lang="tr-TR" dirty="0" smtClean="0">
                <a:solidFill>
                  <a:srgbClr val="FF0000"/>
                </a:solidFill>
              </a:rPr>
              <a:t> mi??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35050" y="683047"/>
            <a:ext cx="8229600" cy="2673945"/>
          </a:xfrm>
          <a:ln>
            <a:solidFill>
              <a:srgbClr val="26C610"/>
            </a:solidFill>
          </a:ln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300mg/2 </a:t>
            </a:r>
            <a:r>
              <a:rPr lang="tr-TR" dirty="0" err="1" smtClean="0"/>
              <a:t>tobramisin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X</a:t>
            </a:r>
            <a:r>
              <a:rPr lang="tr-TR" dirty="0" smtClean="0"/>
              <a:t> 1milyon Ü </a:t>
            </a:r>
            <a:r>
              <a:rPr lang="tr-TR" dirty="0" err="1" smtClean="0"/>
              <a:t>kolistin</a:t>
            </a:r>
            <a:endParaRPr lang="tr-TR" dirty="0" smtClean="0"/>
          </a:p>
          <a:p>
            <a:r>
              <a:rPr lang="tr-TR" dirty="0" smtClean="0"/>
              <a:t>Balgamda bakteri</a:t>
            </a:r>
            <a:r>
              <a:rPr lang="tr-TR" dirty="0" smtClean="0">
                <a:latin typeface="Times New Roman"/>
                <a:cs typeface="Times New Roman"/>
              </a:rPr>
              <a:t>↓(=)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FEV1↑(%6.7 ve 0.37)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Bakteriyel direnç yok</a:t>
            </a:r>
          </a:p>
          <a:p>
            <a:pPr marL="0" indent="0">
              <a:buNone/>
            </a:pPr>
            <a:endParaRPr lang="tr-TR" dirty="0" smtClean="0">
              <a:latin typeface="Times New Roman"/>
              <a:cs typeface="Times New Roman"/>
            </a:endParaRPr>
          </a:p>
          <a:p>
            <a:endParaRPr lang="en-GB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67544" y="3515938"/>
            <a:ext cx="8229600" cy="2289326"/>
          </a:xfrm>
          <a:prstGeom prst="rect">
            <a:avLst/>
          </a:prstGeom>
          <a:ln>
            <a:solidFill>
              <a:srgbClr val="26C61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tr-TR" dirty="0" err="1" smtClean="0">
                <a:latin typeface="Times New Roman"/>
                <a:cs typeface="Times New Roman"/>
              </a:rPr>
              <a:t>Cochrane</a:t>
            </a:r>
            <a:r>
              <a:rPr lang="tr-TR" dirty="0" smtClean="0">
                <a:latin typeface="Times New Roman"/>
                <a:cs typeface="Times New Roman"/>
              </a:rPr>
              <a:t>; </a:t>
            </a:r>
            <a:r>
              <a:rPr lang="tr-TR" dirty="0" err="1" smtClean="0">
                <a:latin typeface="Times New Roman"/>
                <a:cs typeface="Times New Roman"/>
              </a:rPr>
              <a:t>tobramisin</a:t>
            </a:r>
            <a:r>
              <a:rPr lang="tr-TR" dirty="0" smtClean="0">
                <a:latin typeface="Times New Roman"/>
                <a:cs typeface="Times New Roman"/>
              </a:rPr>
              <a:t>=</a:t>
            </a:r>
            <a:r>
              <a:rPr lang="tr-TR" dirty="0" err="1" smtClean="0">
                <a:latin typeface="Times New Roman"/>
                <a:cs typeface="Times New Roman"/>
              </a:rPr>
              <a:t>kolistin</a:t>
            </a:r>
            <a:endParaRPr lang="tr-TR" dirty="0" smtClean="0">
              <a:latin typeface="Times New Roman"/>
              <a:cs typeface="Times New Roman"/>
            </a:endParaRPr>
          </a:p>
          <a:p>
            <a:r>
              <a:rPr lang="tr-TR" dirty="0" smtClean="0">
                <a:latin typeface="Times New Roman"/>
                <a:cs typeface="Times New Roman"/>
              </a:rPr>
              <a:t>SFT ↑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Akut alevlenmeleri ↓</a:t>
            </a:r>
          </a:p>
          <a:p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84" y="1700808"/>
            <a:ext cx="3774381" cy="117258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74" y="4087371"/>
            <a:ext cx="3768769" cy="609537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214" y="4723890"/>
            <a:ext cx="941090" cy="95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4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1139" y="548680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Kronik </a:t>
            </a:r>
            <a:r>
              <a:rPr lang="tr-TR" dirty="0" err="1" smtClean="0">
                <a:solidFill>
                  <a:srgbClr val="FF0000"/>
                </a:solidFill>
              </a:rPr>
              <a:t>kolonizasyon</a:t>
            </a:r>
            <a:r>
              <a:rPr lang="tr-TR" dirty="0" smtClean="0">
                <a:solidFill>
                  <a:srgbClr val="FF0000"/>
                </a:solidFill>
              </a:rPr>
              <a:t> engellenmesi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361139" y="1772816"/>
            <a:ext cx="8229600" cy="3528392"/>
          </a:xfrm>
          <a:prstGeom prst="rect">
            <a:avLst/>
          </a:prstGeom>
          <a:ln>
            <a:solidFill>
              <a:srgbClr val="26C61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1989 Kopenhag</a:t>
            </a:r>
            <a:r>
              <a:rPr lang="tr-TR" dirty="0" smtClean="0">
                <a:latin typeface="Arial"/>
                <a:cs typeface="Arial"/>
              </a:rPr>
              <a:t>→3 ayda bir 2 hafta IV </a:t>
            </a:r>
            <a:r>
              <a:rPr lang="tr-TR" dirty="0" err="1" smtClean="0">
                <a:latin typeface="Arial"/>
                <a:cs typeface="Arial"/>
              </a:rPr>
              <a:t>antibiotik</a:t>
            </a:r>
            <a:endParaRPr lang="tr-TR" dirty="0" smtClean="0">
              <a:latin typeface="Arial"/>
              <a:cs typeface="Arial"/>
            </a:endParaRPr>
          </a:p>
          <a:p>
            <a:endParaRPr lang="tr-TR" dirty="0" smtClean="0">
              <a:latin typeface="Arial"/>
              <a:cs typeface="Arial"/>
            </a:endParaRPr>
          </a:p>
          <a:p>
            <a:endParaRPr lang="tr-TR" dirty="0" smtClean="0">
              <a:latin typeface="Arial"/>
              <a:cs typeface="Arial"/>
            </a:endParaRPr>
          </a:p>
          <a:p>
            <a:r>
              <a:rPr lang="tr-TR" dirty="0" smtClean="0">
                <a:latin typeface="Arial"/>
                <a:cs typeface="Arial"/>
              </a:rPr>
              <a:t>3 ayda bir  IV beta-</a:t>
            </a:r>
            <a:r>
              <a:rPr lang="tr-TR" dirty="0" err="1" smtClean="0">
                <a:latin typeface="Arial"/>
                <a:cs typeface="Arial"/>
              </a:rPr>
              <a:t>laktam</a:t>
            </a:r>
            <a:r>
              <a:rPr lang="tr-TR" dirty="0" smtClean="0">
                <a:latin typeface="Arial"/>
                <a:cs typeface="Arial"/>
              </a:rPr>
              <a:t> </a:t>
            </a:r>
            <a:r>
              <a:rPr lang="tr-TR" dirty="0" err="1" smtClean="0">
                <a:latin typeface="Arial"/>
                <a:cs typeface="Arial"/>
              </a:rPr>
              <a:t>antibiotik</a:t>
            </a:r>
            <a:r>
              <a:rPr lang="tr-TR" dirty="0" smtClean="0">
                <a:latin typeface="Arial"/>
                <a:cs typeface="Arial"/>
              </a:rPr>
              <a:t>(</a:t>
            </a:r>
            <a:r>
              <a:rPr lang="tr-TR" dirty="0" err="1" smtClean="0">
                <a:latin typeface="Arial"/>
                <a:cs typeface="Arial"/>
              </a:rPr>
              <a:t>kr</a:t>
            </a:r>
            <a:r>
              <a:rPr lang="tr-TR" dirty="0" smtClean="0">
                <a:latin typeface="Arial"/>
                <a:cs typeface="Arial"/>
              </a:rPr>
              <a:t> hasar az)</a:t>
            </a:r>
          </a:p>
          <a:p>
            <a:r>
              <a:rPr lang="tr-TR" dirty="0" smtClean="0">
                <a:latin typeface="Arial"/>
                <a:cs typeface="Arial"/>
              </a:rPr>
              <a:t>Böbrek ve işitme izlenmeli ve direnç???</a:t>
            </a:r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59" y="2276872"/>
            <a:ext cx="3143250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87" y="2629297"/>
            <a:ext cx="3329999" cy="2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71" y="4270648"/>
            <a:ext cx="3028950" cy="295275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238079" y="2305152"/>
            <a:ext cx="3128962" cy="648290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0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M</a:t>
            </a:r>
            <a:r>
              <a:rPr lang="tr-TR" dirty="0" err="1" smtClean="0">
                <a:solidFill>
                  <a:srgbClr val="FF0000"/>
                </a:solidFill>
              </a:rPr>
              <a:t>akrolitler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ln>
            <a:solidFill>
              <a:srgbClr val="26C610"/>
            </a:solidFill>
          </a:ln>
        </p:spPr>
        <p:txBody>
          <a:bodyPr/>
          <a:lstStyle/>
          <a:p>
            <a:r>
              <a:rPr lang="tr-TR" i="1" dirty="0" smtClean="0"/>
              <a:t>P. </a:t>
            </a:r>
            <a:r>
              <a:rPr lang="tr-TR" i="1" dirty="0" err="1" smtClean="0"/>
              <a:t>Aeruginosa</a:t>
            </a:r>
            <a:r>
              <a:rPr lang="tr-TR" i="1" dirty="0" smtClean="0"/>
              <a:t> </a:t>
            </a:r>
            <a:r>
              <a:rPr lang="tr-TR" dirty="0" smtClean="0"/>
              <a:t>için </a:t>
            </a:r>
            <a:r>
              <a:rPr lang="tr-TR" dirty="0" err="1" smtClean="0"/>
              <a:t>bakterisidal</a:t>
            </a:r>
            <a:r>
              <a:rPr lang="tr-TR" dirty="0" smtClean="0"/>
              <a:t> ve </a:t>
            </a:r>
            <a:r>
              <a:rPr lang="tr-TR" dirty="0" err="1" smtClean="0"/>
              <a:t>bakteristatik</a:t>
            </a:r>
            <a:r>
              <a:rPr lang="tr-TR" dirty="0" smtClean="0"/>
              <a:t> değildir</a:t>
            </a:r>
          </a:p>
          <a:p>
            <a:endParaRPr lang="tr-TR" dirty="0" smtClean="0"/>
          </a:p>
          <a:p>
            <a:r>
              <a:rPr lang="tr-TR" dirty="0" err="1" smtClean="0"/>
              <a:t>Antiinflamatuar</a:t>
            </a:r>
            <a:r>
              <a:rPr lang="tr-TR" dirty="0" smtClean="0"/>
              <a:t>                       </a:t>
            </a:r>
            <a:r>
              <a:rPr lang="tr-TR" dirty="0" err="1" smtClean="0"/>
              <a:t>Patojenite</a:t>
            </a:r>
            <a:endParaRPr lang="tr-TR" dirty="0" smtClean="0"/>
          </a:p>
          <a:p>
            <a:r>
              <a:rPr lang="tr-TR" dirty="0" smtClean="0"/>
              <a:t>Hücrelerarası iletişimi kısıtlar    </a:t>
            </a:r>
            <a:r>
              <a:rPr lang="tr-TR" dirty="0" err="1" smtClean="0"/>
              <a:t>biyofilm</a:t>
            </a:r>
            <a:r>
              <a:rPr lang="tr-TR" dirty="0" smtClean="0"/>
              <a:t> oluşumunu</a:t>
            </a:r>
            <a:r>
              <a:rPr lang="tr-TR" dirty="0" smtClean="0">
                <a:latin typeface="Times New Roman"/>
                <a:cs typeface="Times New Roman"/>
              </a:rPr>
              <a:t>↓</a:t>
            </a:r>
          </a:p>
          <a:p>
            <a:endParaRPr lang="tr-TR" dirty="0" smtClean="0">
              <a:latin typeface="Times New Roman"/>
              <a:cs typeface="Times New Roman"/>
            </a:endParaRPr>
          </a:p>
          <a:p>
            <a:r>
              <a:rPr lang="tr-TR" dirty="0" err="1" smtClean="0">
                <a:latin typeface="Times New Roman"/>
                <a:cs typeface="Times New Roman"/>
              </a:rPr>
              <a:t>Antipseudomonal</a:t>
            </a:r>
            <a:r>
              <a:rPr lang="tr-TR" dirty="0" smtClean="0">
                <a:latin typeface="Times New Roman"/>
                <a:cs typeface="Times New Roman"/>
              </a:rPr>
              <a:t> </a:t>
            </a:r>
            <a:r>
              <a:rPr lang="tr-TR" dirty="0" err="1" smtClean="0">
                <a:latin typeface="Times New Roman"/>
                <a:cs typeface="Times New Roman"/>
              </a:rPr>
              <a:t>antibotikler</a:t>
            </a:r>
            <a:r>
              <a:rPr lang="tr-TR" dirty="0" smtClean="0">
                <a:latin typeface="Times New Roman"/>
                <a:cs typeface="Times New Roman"/>
              </a:rPr>
              <a:t> ile sinerji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SFT↑                                   klasik tedaviye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Akut alevlenmeleri↓              </a:t>
            </a:r>
            <a:r>
              <a:rPr lang="tr-TR" dirty="0" err="1" smtClean="0">
                <a:latin typeface="Times New Roman"/>
                <a:cs typeface="Times New Roman"/>
              </a:rPr>
              <a:t>yanıtsiz</a:t>
            </a:r>
            <a:r>
              <a:rPr lang="tr-TR" dirty="0" smtClean="0">
                <a:latin typeface="Times New Roman"/>
                <a:cs typeface="Times New Roman"/>
              </a:rPr>
              <a:t> hasta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6 ay AZİTROMİSİN</a:t>
            </a:r>
          </a:p>
          <a:p>
            <a:r>
              <a:rPr lang="tr-TR" dirty="0">
                <a:latin typeface="Times New Roman"/>
                <a:cs typeface="Times New Roman"/>
              </a:rPr>
              <a:t>&lt; </a:t>
            </a:r>
            <a:r>
              <a:rPr lang="tr-TR" dirty="0" smtClean="0">
                <a:latin typeface="Times New Roman"/>
                <a:cs typeface="Times New Roman"/>
              </a:rPr>
              <a:t>15kg:10mg/kg, 15-40kg:250mg/gün,40-↑:500mgx3/</a:t>
            </a:r>
            <a:r>
              <a:rPr lang="tr-TR" dirty="0" err="1" smtClean="0">
                <a:latin typeface="Times New Roman"/>
                <a:cs typeface="Times New Roman"/>
              </a:rPr>
              <a:t>hf</a:t>
            </a:r>
            <a:endParaRPr lang="tr-TR" dirty="0" smtClean="0">
              <a:latin typeface="Times New Roman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ağ Ayraç 3"/>
          <p:cNvSpPr/>
          <p:nvPr/>
        </p:nvSpPr>
        <p:spPr>
          <a:xfrm>
            <a:off x="4716016" y="2204864"/>
            <a:ext cx="155448" cy="914400"/>
          </a:xfrm>
          <a:prstGeom prst="rightBrace">
            <a:avLst/>
          </a:prstGeom>
          <a:ln>
            <a:solidFill>
              <a:srgbClr val="26C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ağ Ayraç 5"/>
          <p:cNvSpPr/>
          <p:nvPr/>
        </p:nvSpPr>
        <p:spPr>
          <a:xfrm>
            <a:off x="3889608" y="4047976"/>
            <a:ext cx="155448" cy="914400"/>
          </a:xfrm>
          <a:prstGeom prst="rightBrace">
            <a:avLst/>
          </a:prstGeom>
          <a:ln>
            <a:solidFill>
              <a:srgbClr val="26C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16632"/>
            <a:ext cx="3804097" cy="1064596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7" y="1071690"/>
            <a:ext cx="1819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63" y="3108953"/>
            <a:ext cx="2242528" cy="1663614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3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Makrolitler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3816424"/>
          </a:xfrm>
          <a:ln>
            <a:solidFill>
              <a:srgbClr val="26C61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  <a:sym typeface="Wingdings"/>
              </a:rPr>
              <a:t></a:t>
            </a:r>
            <a:r>
              <a:rPr lang="tr-TR" dirty="0" smtClean="0">
                <a:sym typeface="Wingdings"/>
              </a:rPr>
              <a:t> </a:t>
            </a:r>
            <a:r>
              <a:rPr lang="tr-TR" dirty="0" smtClean="0"/>
              <a:t>FEV1’de geçici </a:t>
            </a:r>
            <a:r>
              <a:rPr lang="tr-TR" dirty="0" smtClean="0">
                <a:latin typeface="Times New Roman"/>
                <a:cs typeface="Times New Roman"/>
              </a:rPr>
              <a:t>↑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tr-TR" dirty="0">
                <a:sym typeface="Wingdings"/>
              </a:rPr>
              <a:t> </a:t>
            </a:r>
            <a:r>
              <a:rPr lang="tr-TR" dirty="0" smtClean="0">
                <a:latin typeface="Times New Roman"/>
                <a:cs typeface="Times New Roman"/>
              </a:rPr>
              <a:t>Akut alevlenme sıklığı↓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tr-TR" dirty="0">
                <a:sym typeface="Wingdings"/>
              </a:rPr>
              <a:t> </a:t>
            </a:r>
            <a:r>
              <a:rPr lang="tr-TR" dirty="0" smtClean="0">
                <a:latin typeface="Times New Roman"/>
                <a:cs typeface="Times New Roman"/>
              </a:rPr>
              <a:t>Kilo artışı</a:t>
            </a:r>
          </a:p>
          <a:p>
            <a:endParaRPr lang="tr-TR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tr-TR" dirty="0" smtClean="0">
                <a:latin typeface="Times New Roman"/>
                <a:cs typeface="Times New Roman"/>
                <a:sym typeface="Wingdings"/>
              </a:rPr>
              <a:t> </a:t>
            </a:r>
            <a:r>
              <a:rPr lang="tr-TR" dirty="0" smtClean="0">
                <a:latin typeface="Times New Roman"/>
                <a:cs typeface="Times New Roman"/>
              </a:rPr>
              <a:t>Balgam bakteri sayısı</a:t>
            </a:r>
          </a:p>
          <a:p>
            <a:pPr marL="0" indent="0">
              <a:buNone/>
            </a:pPr>
            <a:r>
              <a:rPr lang="tr-TR" dirty="0">
                <a:latin typeface="Times New Roman"/>
                <a:cs typeface="Times New Roman"/>
                <a:sym typeface="Wingdings"/>
              </a:rPr>
              <a:t> </a:t>
            </a:r>
            <a:r>
              <a:rPr lang="tr-TR" dirty="0" err="1" smtClean="0">
                <a:latin typeface="Times New Roman"/>
                <a:cs typeface="Times New Roman"/>
              </a:rPr>
              <a:t>İnflamatuar</a:t>
            </a:r>
            <a:r>
              <a:rPr lang="tr-TR" dirty="0" smtClean="0">
                <a:latin typeface="Times New Roman"/>
                <a:cs typeface="Times New Roman"/>
              </a:rPr>
              <a:t> marker             fark yok</a:t>
            </a:r>
          </a:p>
          <a:p>
            <a:pPr marL="0" indent="0">
              <a:buNone/>
            </a:pPr>
            <a:r>
              <a:rPr lang="tr-TR" dirty="0" smtClean="0">
                <a:latin typeface="Times New Roman"/>
                <a:cs typeface="Times New Roman"/>
                <a:sym typeface="Wingdings"/>
              </a:rPr>
              <a:t> </a:t>
            </a:r>
            <a:r>
              <a:rPr lang="tr-TR" dirty="0" smtClean="0">
                <a:latin typeface="Times New Roman"/>
                <a:cs typeface="Times New Roman"/>
              </a:rPr>
              <a:t>Egzersiz toleransı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ağ Ayraç 5"/>
          <p:cNvSpPr/>
          <p:nvPr/>
        </p:nvSpPr>
        <p:spPr>
          <a:xfrm>
            <a:off x="4001652" y="3910605"/>
            <a:ext cx="77724" cy="1107226"/>
          </a:xfrm>
          <a:prstGeom prst="rightBrace">
            <a:avLst/>
          </a:prstGeom>
          <a:ln>
            <a:solidFill>
              <a:srgbClr val="26C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Kronik S </a:t>
            </a:r>
            <a:r>
              <a:rPr lang="tr-TR" dirty="0" err="1" smtClean="0">
                <a:solidFill>
                  <a:srgbClr val="FF0000"/>
                </a:solidFill>
              </a:rPr>
              <a:t>aureus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Kolonizasyon</a:t>
            </a:r>
            <a:r>
              <a:rPr lang="tr-TR" dirty="0" smtClean="0">
                <a:solidFill>
                  <a:srgbClr val="FF0000"/>
                </a:solidFill>
              </a:rPr>
              <a:t> tedavisi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ln>
            <a:solidFill>
              <a:srgbClr val="26C610"/>
            </a:solidFill>
          </a:ln>
        </p:spPr>
        <p:txBody>
          <a:bodyPr/>
          <a:lstStyle/>
          <a:p>
            <a:r>
              <a:rPr lang="tr-TR" i="1" dirty="0">
                <a:solidFill>
                  <a:srgbClr val="FF0000"/>
                </a:solidFill>
              </a:rPr>
              <a:t>P. </a:t>
            </a:r>
            <a:r>
              <a:rPr lang="tr-TR" i="1" dirty="0" err="1" smtClean="0">
                <a:solidFill>
                  <a:srgbClr val="FF0000"/>
                </a:solidFill>
              </a:rPr>
              <a:t>Aeruginosa</a:t>
            </a:r>
            <a:r>
              <a:rPr lang="tr-TR" i="1" dirty="0" smtClean="0">
                <a:solidFill>
                  <a:srgbClr val="FF0000"/>
                </a:solidFill>
              </a:rPr>
              <a:t>  </a:t>
            </a:r>
            <a:r>
              <a:rPr lang="tr-TR" dirty="0" smtClean="0"/>
              <a:t>ortaya çıkma hızını </a:t>
            </a:r>
            <a:r>
              <a:rPr lang="tr-TR" dirty="0" smtClean="0">
                <a:latin typeface="Times New Roman"/>
                <a:cs typeface="Times New Roman"/>
              </a:rPr>
              <a:t>↑</a:t>
            </a:r>
          </a:p>
          <a:p>
            <a:r>
              <a:rPr lang="tr-TR" dirty="0" err="1" smtClean="0">
                <a:latin typeface="Times New Roman"/>
                <a:cs typeface="Times New Roman"/>
              </a:rPr>
              <a:t>Profilaktik</a:t>
            </a:r>
            <a:r>
              <a:rPr lang="tr-TR" dirty="0" smtClean="0">
                <a:latin typeface="Times New Roman"/>
                <a:cs typeface="Times New Roman"/>
              </a:rPr>
              <a:t> </a:t>
            </a:r>
            <a:r>
              <a:rPr lang="tr-TR" dirty="0" err="1" smtClean="0">
                <a:latin typeface="Times New Roman"/>
                <a:cs typeface="Times New Roman"/>
              </a:rPr>
              <a:t>antibiotik</a:t>
            </a:r>
            <a:r>
              <a:rPr lang="tr-TR" dirty="0" smtClean="0">
                <a:latin typeface="Times New Roman"/>
                <a:cs typeface="Times New Roman"/>
              </a:rPr>
              <a:t> önerilmez</a:t>
            </a:r>
          </a:p>
          <a:p>
            <a:endParaRPr lang="tr-TR" dirty="0" smtClean="0">
              <a:latin typeface="Times New Roman"/>
              <a:cs typeface="Times New Roman"/>
            </a:endParaRPr>
          </a:p>
          <a:p>
            <a:r>
              <a:rPr lang="tr-TR" dirty="0" smtClean="0">
                <a:latin typeface="Times New Roman"/>
                <a:cs typeface="Times New Roman"/>
              </a:rPr>
              <a:t>MRSA %6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Kronik MRSA </a:t>
            </a:r>
            <a:r>
              <a:rPr lang="tr-TR" dirty="0" err="1" smtClean="0">
                <a:latin typeface="Times New Roman"/>
                <a:cs typeface="Times New Roman"/>
              </a:rPr>
              <a:t>kolonizasyonu</a:t>
            </a:r>
            <a:r>
              <a:rPr lang="tr-TR" dirty="0" smtClean="0">
                <a:latin typeface="Times New Roman"/>
                <a:cs typeface="Times New Roman"/>
              </a:rPr>
              <a:t>; </a:t>
            </a:r>
            <a:r>
              <a:rPr lang="tr-TR" dirty="0" err="1" smtClean="0">
                <a:latin typeface="Times New Roman"/>
                <a:cs typeface="Times New Roman"/>
              </a:rPr>
              <a:t>Rifampisin</a:t>
            </a:r>
            <a:r>
              <a:rPr lang="tr-TR" dirty="0" smtClean="0">
                <a:latin typeface="Times New Roman"/>
                <a:cs typeface="Times New Roman"/>
              </a:rPr>
              <a:t> ve </a:t>
            </a:r>
            <a:r>
              <a:rPr lang="tr-TR" dirty="0" err="1" smtClean="0">
                <a:latin typeface="Times New Roman"/>
                <a:cs typeface="Times New Roman"/>
              </a:rPr>
              <a:t>Na</a:t>
            </a:r>
            <a:r>
              <a:rPr lang="tr-TR" dirty="0" smtClean="0">
                <a:latin typeface="Times New Roman"/>
                <a:cs typeface="Times New Roman"/>
              </a:rPr>
              <a:t> </a:t>
            </a:r>
            <a:r>
              <a:rPr lang="tr-TR" dirty="0" err="1" smtClean="0">
                <a:latin typeface="Times New Roman"/>
                <a:cs typeface="Times New Roman"/>
              </a:rPr>
              <a:t>fusidat</a:t>
            </a:r>
            <a:endParaRPr lang="tr-TR" dirty="0" smtClean="0">
              <a:latin typeface="Times New Roman"/>
              <a:cs typeface="Times New Roman"/>
            </a:endParaRPr>
          </a:p>
          <a:p>
            <a:r>
              <a:rPr lang="tr-TR" dirty="0" err="1" smtClean="0">
                <a:latin typeface="Times New Roman"/>
                <a:cs typeface="Times New Roman"/>
              </a:rPr>
              <a:t>Linezolid</a:t>
            </a:r>
            <a:r>
              <a:rPr lang="tr-TR" dirty="0" smtClean="0">
                <a:latin typeface="Times New Roman"/>
                <a:cs typeface="Times New Roman"/>
              </a:rPr>
              <a:t> 10mg/kg, IV, 3doz etki?</a:t>
            </a:r>
          </a:p>
          <a:p>
            <a:r>
              <a:rPr lang="tr-TR" dirty="0" smtClean="0"/>
              <a:t>El yıkama, </a:t>
            </a:r>
          </a:p>
          <a:p>
            <a:r>
              <a:rPr lang="tr-TR" dirty="0" err="1" smtClean="0"/>
              <a:t>Orofaringeal</a:t>
            </a:r>
            <a:r>
              <a:rPr lang="tr-TR" dirty="0" smtClean="0"/>
              <a:t> taşıyıcı: </a:t>
            </a:r>
            <a:r>
              <a:rPr lang="tr-TR" dirty="0" err="1" smtClean="0"/>
              <a:t>vankomisin</a:t>
            </a:r>
            <a:r>
              <a:rPr lang="tr-TR" dirty="0" smtClean="0"/>
              <a:t> pastil/jel</a:t>
            </a:r>
          </a:p>
          <a:p>
            <a:r>
              <a:rPr lang="tr-TR" dirty="0" smtClean="0"/>
              <a:t>Cilt taşıyıcı:%4 </a:t>
            </a:r>
            <a:r>
              <a:rPr lang="tr-TR" dirty="0" err="1" smtClean="0"/>
              <a:t>klorhekzidin</a:t>
            </a:r>
            <a:r>
              <a:rPr lang="tr-TR" dirty="0" smtClean="0"/>
              <a:t> banyo köpüğü</a:t>
            </a:r>
          </a:p>
          <a:p>
            <a:r>
              <a:rPr lang="tr-TR" dirty="0" smtClean="0"/>
              <a:t>GIS taşıyıcı: PO </a:t>
            </a:r>
            <a:r>
              <a:rPr lang="tr-TR" dirty="0" err="1" smtClean="0"/>
              <a:t>vankomisin</a:t>
            </a:r>
            <a:r>
              <a:rPr lang="tr-TR" dirty="0" smtClean="0"/>
              <a:t>(40mg/kg)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2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Yeni </a:t>
            </a:r>
            <a:r>
              <a:rPr lang="tr-TR" dirty="0" err="1" smtClean="0">
                <a:solidFill>
                  <a:srgbClr val="FF0000"/>
                </a:solidFill>
              </a:rPr>
              <a:t>inhale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antibiotikler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3096344"/>
          </a:xfrm>
          <a:ln>
            <a:solidFill>
              <a:srgbClr val="26C610"/>
            </a:solidFill>
          </a:ln>
        </p:spPr>
        <p:txBody>
          <a:bodyPr/>
          <a:lstStyle/>
          <a:p>
            <a:r>
              <a:rPr lang="tr-TR" dirty="0" err="1" smtClean="0"/>
              <a:t>Azitromisin</a:t>
            </a:r>
            <a:r>
              <a:rPr lang="tr-TR" dirty="0" smtClean="0"/>
              <a:t>(Faz IV)</a:t>
            </a:r>
          </a:p>
          <a:p>
            <a:r>
              <a:rPr lang="tr-TR" dirty="0" err="1" smtClean="0"/>
              <a:t>Lipozomal</a:t>
            </a:r>
            <a:r>
              <a:rPr lang="tr-TR" dirty="0" smtClean="0"/>
              <a:t> </a:t>
            </a:r>
            <a:r>
              <a:rPr lang="tr-TR" dirty="0" err="1" smtClean="0"/>
              <a:t>siprofloksasin</a:t>
            </a:r>
            <a:r>
              <a:rPr lang="tr-TR" dirty="0" smtClean="0"/>
              <a:t> (Faz II)</a:t>
            </a:r>
          </a:p>
          <a:p>
            <a:r>
              <a:rPr lang="tr-TR" dirty="0" err="1" smtClean="0"/>
              <a:t>Levofloksasin</a:t>
            </a:r>
            <a:r>
              <a:rPr lang="tr-TR" dirty="0"/>
              <a:t>(Faz II)</a:t>
            </a:r>
          </a:p>
          <a:p>
            <a:r>
              <a:rPr lang="tr-TR" dirty="0" err="1" smtClean="0"/>
              <a:t>Lipozomal</a:t>
            </a:r>
            <a:r>
              <a:rPr lang="tr-TR" dirty="0" smtClean="0"/>
              <a:t> </a:t>
            </a:r>
            <a:r>
              <a:rPr lang="tr-TR" dirty="0" err="1" smtClean="0"/>
              <a:t>amikasin</a:t>
            </a:r>
            <a:r>
              <a:rPr lang="tr-TR" dirty="0"/>
              <a:t>(Faz II)</a:t>
            </a:r>
          </a:p>
          <a:p>
            <a:r>
              <a:rPr lang="tr-TR" dirty="0" smtClean="0"/>
              <a:t>Toz </a:t>
            </a:r>
            <a:r>
              <a:rPr lang="tr-TR" dirty="0" err="1" smtClean="0"/>
              <a:t>siprofloksasin</a:t>
            </a:r>
            <a:r>
              <a:rPr lang="tr-TR" dirty="0"/>
              <a:t>(Faz </a:t>
            </a:r>
            <a:r>
              <a:rPr lang="tr-TR" dirty="0" smtClean="0"/>
              <a:t>II)</a:t>
            </a:r>
          </a:p>
          <a:p>
            <a:r>
              <a:rPr lang="tr-TR" dirty="0" err="1" smtClean="0"/>
              <a:t>Aztreonam</a:t>
            </a:r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32962"/>
            <a:ext cx="3096393" cy="36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5036226"/>
            <a:ext cx="45910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13" y="2668665"/>
            <a:ext cx="3494704" cy="1216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6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5536" y="116632"/>
            <a:ext cx="6171104" cy="685800"/>
          </a:xfrm>
        </p:spPr>
        <p:txBody>
          <a:bodyPr/>
          <a:lstStyle/>
          <a:p>
            <a:r>
              <a:rPr lang="tr-TR" b="0" dirty="0">
                <a:solidFill>
                  <a:srgbClr val="FF0000"/>
                </a:solidFill>
              </a:rPr>
              <a:t>Farklı yaş gruplarında P. </a:t>
            </a:r>
            <a:r>
              <a:rPr lang="tr-TR" b="0" dirty="0" err="1">
                <a:solidFill>
                  <a:srgbClr val="FF0000"/>
                </a:solidFill>
              </a:rPr>
              <a:t>Aeruginosa</a:t>
            </a:r>
            <a:r>
              <a:rPr lang="tr-TR" b="0" dirty="0">
                <a:solidFill>
                  <a:srgbClr val="FF0000"/>
                </a:solidFill>
              </a:rPr>
              <a:t> </a:t>
            </a:r>
            <a:r>
              <a:rPr lang="tr-TR" b="0" dirty="0" err="1">
                <a:solidFill>
                  <a:srgbClr val="FF0000"/>
                </a:solidFill>
              </a:rPr>
              <a:t>prevalansı</a:t>
            </a:r>
            <a:endParaRPr lang="en-GB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4421329" cy="2256656"/>
          </a:xfrm>
          <a:prstGeom prst="rect">
            <a:avLst/>
          </a:prstGeom>
          <a:noFill/>
          <a:ln w="9525">
            <a:solidFill>
              <a:srgbClr val="26C61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6958"/>
            <a:ext cx="5607608" cy="2646058"/>
          </a:xfrm>
          <a:prstGeom prst="rect">
            <a:avLst/>
          </a:prstGeom>
          <a:noFill/>
          <a:ln w="9525">
            <a:solidFill>
              <a:srgbClr val="26C61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etin Yer Tutucusu 3"/>
          <p:cNvSpPr txBox="1">
            <a:spLocks/>
          </p:cNvSpPr>
          <p:nvPr/>
        </p:nvSpPr>
        <p:spPr>
          <a:xfrm>
            <a:off x="4355976" y="3502955"/>
            <a:ext cx="4565345" cy="685800"/>
          </a:xfrm>
          <a:prstGeom prst="rect">
            <a:avLst/>
          </a:prstGeom>
          <a:noFill/>
          <a:ln>
            <a:noFill/>
          </a:ln>
        </p:spPr>
        <p:txBody>
          <a:bodyPr vert="horz" lIns="91440" anchor="b" anchorCtr="0">
            <a:normAutofit fontScale="925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0" dirty="0" smtClean="0">
                <a:solidFill>
                  <a:srgbClr val="FF0000"/>
                </a:solidFill>
              </a:rPr>
              <a:t>Farklı yaş gruplarında MSSA ve MRSA </a:t>
            </a:r>
            <a:r>
              <a:rPr lang="tr-TR" b="0" dirty="0" err="1" smtClean="0">
                <a:solidFill>
                  <a:srgbClr val="FF0000"/>
                </a:solidFill>
              </a:rPr>
              <a:t>prevalansı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11" name="Aşağı Ok 10"/>
          <p:cNvSpPr/>
          <p:nvPr/>
        </p:nvSpPr>
        <p:spPr>
          <a:xfrm>
            <a:off x="6084168" y="1196752"/>
            <a:ext cx="198022" cy="1866987"/>
          </a:xfrm>
          <a:prstGeom prst="downArrow">
            <a:avLst/>
          </a:prstGeom>
          <a:solidFill>
            <a:srgbClr val="66FF33"/>
          </a:solidFill>
          <a:ln w="28575">
            <a:solidFill>
              <a:srgbClr val="26C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Yukarı Ok 11"/>
          <p:cNvSpPr/>
          <p:nvPr/>
        </p:nvSpPr>
        <p:spPr>
          <a:xfrm>
            <a:off x="8840312" y="4242953"/>
            <a:ext cx="162018" cy="1905602"/>
          </a:xfrm>
          <a:prstGeom prst="up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8238"/>
            <a:ext cx="3569520" cy="121503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5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Yeni </a:t>
            </a:r>
            <a:r>
              <a:rPr lang="tr-TR" dirty="0" err="1" smtClean="0">
                <a:solidFill>
                  <a:srgbClr val="FF0000"/>
                </a:solidFill>
              </a:rPr>
              <a:t>inhale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antibiotikler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1695442"/>
            <a:ext cx="8229600" cy="3785592"/>
          </a:xfrm>
          <a:ln>
            <a:solidFill>
              <a:srgbClr val="26C61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Kuru toz </a:t>
            </a:r>
            <a:r>
              <a:rPr lang="tr-TR" dirty="0" err="1" smtClean="0">
                <a:solidFill>
                  <a:srgbClr val="00B0F0"/>
                </a:solidFill>
              </a:rPr>
              <a:t>inhaler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err="1" smtClean="0">
                <a:solidFill>
                  <a:srgbClr val="00B0F0"/>
                </a:solidFill>
              </a:rPr>
              <a:t>tobramisin</a:t>
            </a:r>
            <a:r>
              <a:rPr lang="tr-TR" dirty="0" smtClean="0">
                <a:solidFill>
                  <a:srgbClr val="150872"/>
                </a:solidFill>
              </a:rPr>
              <a:t>(KTIT</a:t>
            </a:r>
            <a:r>
              <a:rPr lang="tr-TR" dirty="0" smtClean="0">
                <a:solidFill>
                  <a:srgbClr val="002060"/>
                </a:solidFill>
              </a:rPr>
              <a:t>)(</a:t>
            </a:r>
            <a:r>
              <a:rPr lang="tr-TR" dirty="0" smtClean="0"/>
              <a:t>28mgX4/gün)</a:t>
            </a:r>
          </a:p>
          <a:p>
            <a:r>
              <a:rPr lang="tr-TR" dirty="0" smtClean="0"/>
              <a:t>Akciğerde depolanma %34(TIS :%5)</a:t>
            </a:r>
          </a:p>
          <a:p>
            <a:r>
              <a:rPr lang="tr-TR" dirty="0" smtClean="0"/>
              <a:t>Uygulama süresi 2dk(TIS:20dk)</a:t>
            </a:r>
          </a:p>
          <a:p>
            <a:r>
              <a:rPr lang="tr-TR" dirty="0" smtClean="0"/>
              <a:t>28 ilaç</a:t>
            </a:r>
            <a:r>
              <a:rPr lang="tr-TR" dirty="0" smtClean="0">
                <a:latin typeface="Arial"/>
                <a:cs typeface="Arial"/>
              </a:rPr>
              <a:t>→28 gün boş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00B0F0"/>
                </a:solidFill>
              </a:rPr>
              <a:t>İnhaler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Aztreonam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/>
              <a:t>, 75mg</a:t>
            </a:r>
          </a:p>
          <a:p>
            <a:r>
              <a:rPr lang="tr-TR" dirty="0"/>
              <a:t>28 gün ilaç</a:t>
            </a:r>
            <a:r>
              <a:rPr lang="tr-TR" dirty="0">
                <a:latin typeface="Arial"/>
                <a:cs typeface="Arial"/>
              </a:rPr>
              <a:t>→28 gün boş</a:t>
            </a:r>
          </a:p>
          <a:p>
            <a:r>
              <a:rPr lang="tr-TR" dirty="0">
                <a:latin typeface="Arial"/>
                <a:cs typeface="Arial"/>
              </a:rPr>
              <a:t>FEV1</a:t>
            </a:r>
            <a:r>
              <a:rPr lang="tr-TR" dirty="0">
                <a:latin typeface="Times New Roman"/>
                <a:cs typeface="Times New Roman"/>
              </a:rPr>
              <a:t>↑</a:t>
            </a:r>
          </a:p>
          <a:p>
            <a:r>
              <a:rPr lang="tr-TR" dirty="0" err="1">
                <a:solidFill>
                  <a:srgbClr val="002060"/>
                </a:solidFill>
                <a:latin typeface="Times New Roman"/>
                <a:cs typeface="Times New Roman"/>
              </a:rPr>
              <a:t>Lipozomal</a:t>
            </a:r>
            <a:r>
              <a:rPr lang="tr-TR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Times New Roman"/>
                <a:cs typeface="Times New Roman"/>
              </a:rPr>
              <a:t>amikasin</a:t>
            </a:r>
            <a:r>
              <a:rPr lang="tr-TR" dirty="0">
                <a:latin typeface="Times New Roman"/>
                <a:cs typeface="Times New Roman"/>
              </a:rPr>
              <a:t>(Faz II)etkili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818410"/>
            <a:ext cx="45910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6" y="5457983"/>
            <a:ext cx="3096393" cy="36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7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</a:t>
            </a:r>
            <a:r>
              <a:rPr lang="tr-TR" sz="4000" dirty="0" smtClean="0">
                <a:solidFill>
                  <a:srgbClr val="FF0000"/>
                </a:solidFill>
              </a:rPr>
              <a:t>Gidecek mesaj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229600" cy="4937760"/>
          </a:xfrm>
          <a:ln>
            <a:solidFill>
              <a:srgbClr val="26C61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KF etkenler </a:t>
            </a:r>
            <a:r>
              <a:rPr lang="tr-TR" dirty="0" err="1" smtClean="0"/>
              <a:t>polimikrobialdir</a:t>
            </a:r>
            <a:endParaRPr lang="tr-TR" dirty="0" smtClean="0"/>
          </a:p>
          <a:p>
            <a:r>
              <a:rPr lang="tr-TR" sz="2800" i="1" dirty="0" smtClean="0"/>
              <a:t>S</a:t>
            </a:r>
            <a:r>
              <a:rPr lang="tr-TR" sz="2800" i="1" dirty="0"/>
              <a:t>. </a:t>
            </a:r>
            <a:r>
              <a:rPr lang="tr-TR" sz="2800" i="1" dirty="0" err="1"/>
              <a:t>Aureus</a:t>
            </a:r>
            <a:r>
              <a:rPr lang="tr-TR" sz="2800" i="1" dirty="0"/>
              <a:t>,  H. </a:t>
            </a:r>
            <a:r>
              <a:rPr lang="tr-TR" sz="2800" i="1" dirty="0" err="1"/>
              <a:t>İnfluenzae</a:t>
            </a:r>
            <a:r>
              <a:rPr lang="tr-TR" sz="2800" i="1" dirty="0"/>
              <a:t>,  P. </a:t>
            </a:r>
            <a:r>
              <a:rPr lang="tr-TR" sz="2800" i="1" dirty="0" err="1"/>
              <a:t>Aeruginosa</a:t>
            </a:r>
            <a:r>
              <a:rPr lang="tr-TR" sz="2800" i="1" dirty="0"/>
              <a:t>,  </a:t>
            </a:r>
            <a:r>
              <a:rPr lang="tr-TR" sz="2800" i="1" dirty="0" err="1"/>
              <a:t>Burkholderia</a:t>
            </a:r>
            <a:r>
              <a:rPr lang="tr-TR" sz="2800" i="1" dirty="0"/>
              <a:t> </a:t>
            </a:r>
            <a:r>
              <a:rPr lang="tr-TR" sz="2800" i="1" dirty="0" err="1"/>
              <a:t>cepacia</a:t>
            </a:r>
            <a:r>
              <a:rPr lang="tr-TR" sz="2800" i="1" dirty="0"/>
              <a:t> </a:t>
            </a:r>
            <a:r>
              <a:rPr lang="tr-TR" sz="2800" dirty="0" smtClean="0"/>
              <a:t>kompleks en sık etkenlerdir</a:t>
            </a:r>
          </a:p>
          <a:p>
            <a:r>
              <a:rPr lang="tr-TR" sz="2800" dirty="0" smtClean="0"/>
              <a:t>Etkenler arasında etkileşim(yatkınlık veya </a:t>
            </a:r>
            <a:r>
              <a:rPr lang="tr-TR" sz="2800" dirty="0" err="1" smtClean="0"/>
              <a:t>kompetisyon</a:t>
            </a:r>
            <a:r>
              <a:rPr lang="tr-TR" sz="2800" dirty="0" smtClean="0"/>
              <a:t>) olabilir</a:t>
            </a:r>
          </a:p>
          <a:p>
            <a:r>
              <a:rPr lang="tr-TR" sz="2800" dirty="0" smtClean="0"/>
              <a:t>Yavaş üreyen bakteriler için balgam kültüründe özel şartlar sağlanmalıdır</a:t>
            </a:r>
          </a:p>
          <a:p>
            <a:r>
              <a:rPr lang="tr-TR" sz="2800" dirty="0" smtClean="0"/>
              <a:t>Tedavi kültür sonuçlarına göre planlanmalıdır</a:t>
            </a:r>
          </a:p>
          <a:p>
            <a:r>
              <a:rPr lang="tr-TR" sz="2800" dirty="0" smtClean="0"/>
              <a:t>Akut alevlenme tedavisi</a:t>
            </a:r>
          </a:p>
          <a:p>
            <a:r>
              <a:rPr lang="tr-TR" sz="2800" dirty="0" err="1" smtClean="0"/>
              <a:t>Kolonizasyonun</a:t>
            </a:r>
            <a:r>
              <a:rPr lang="tr-TR" sz="2800" dirty="0" smtClean="0"/>
              <a:t> engellenmesi</a:t>
            </a:r>
          </a:p>
          <a:p>
            <a:r>
              <a:rPr lang="tr-TR" sz="2800" dirty="0" smtClean="0"/>
              <a:t>Kronik </a:t>
            </a:r>
            <a:r>
              <a:rPr lang="tr-TR" sz="2800" dirty="0" err="1" smtClean="0"/>
              <a:t>kolonizasyon</a:t>
            </a:r>
            <a:r>
              <a:rPr lang="tr-TR" sz="2800" dirty="0" smtClean="0"/>
              <a:t> tedavisi</a:t>
            </a:r>
          </a:p>
          <a:p>
            <a:r>
              <a:rPr lang="tr-TR" sz="2800" dirty="0" smtClean="0"/>
              <a:t>Tedavi PO, IV ve </a:t>
            </a:r>
            <a:r>
              <a:rPr lang="tr-TR" sz="2800" dirty="0" err="1" smtClean="0"/>
              <a:t>nebulize</a:t>
            </a:r>
            <a:r>
              <a:rPr lang="tr-TR" sz="2800" dirty="0" smtClean="0"/>
              <a:t> </a:t>
            </a:r>
            <a:r>
              <a:rPr lang="tr-TR" sz="2800" dirty="0" err="1" smtClean="0"/>
              <a:t>antibiotikler</a:t>
            </a:r>
            <a:r>
              <a:rPr lang="tr-TR" sz="2800" dirty="0" smtClean="0"/>
              <a:t> ile yapılır</a:t>
            </a:r>
          </a:p>
          <a:p>
            <a:r>
              <a:rPr lang="tr-TR" sz="2800" dirty="0" smtClean="0"/>
              <a:t>Tedavi hastane ve/veya evde planlanabilir</a:t>
            </a:r>
          </a:p>
          <a:p>
            <a:endParaRPr lang="tr-TR" sz="2800" dirty="0" smtClean="0"/>
          </a:p>
          <a:p>
            <a:endParaRPr lang="tr-TR" sz="2800" dirty="0"/>
          </a:p>
          <a:p>
            <a:endParaRPr lang="en-GB" dirty="0"/>
          </a:p>
        </p:txBody>
      </p:sp>
      <p:pic>
        <p:nvPicPr>
          <p:cNvPr id="1028" name="Picture 4" descr="http://www.guzelhobiler.com/wp-content/uploads/2009/01/e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1972269" cy="149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73" name="Picture 25" descr="http://www.turkacil.net/wp-content/uploads/2012/03/sagli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" y="0"/>
            <a:ext cx="9123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http://iblog.milliyet.com.tr/imgroot/blogv7/Blog333/2012/04/28/24/360486-3-4-760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171825" cy="228600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i.ytimg.com/vi/FMAOEOmLoUE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2555776" y="1484784"/>
            <a:ext cx="388843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teşekkürler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71" name="Picture 23" descr="http://www.birdolapkitap.com/wp-content/uploads/2010/10/hastane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6957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http://www.turkacil.net/wp-content/uploads/2012/03/saglik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77" y="1791190"/>
            <a:ext cx="37052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http://www.turkacil.net/wp-content/uploads/2010/10/drawing_of_a_nur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83" y="3253278"/>
            <a:ext cx="30194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http://oyun100.com/games/images/yaramazhems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http://iblog.milliyet.com.tr/imgroot/blogv7/Blog333/2012/04/28/24/360486-3-4-7602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08" y="3572365"/>
            <a:ext cx="31718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8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KF’de</a:t>
            </a:r>
            <a:r>
              <a:rPr lang="tr-TR" dirty="0" smtClean="0">
                <a:solidFill>
                  <a:srgbClr val="FF0000"/>
                </a:solidFill>
              </a:rPr>
              <a:t> yaşlara göre bakteri dağılımı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knol.google.com/k/-/-/UtI7gr91/rIGkBA/Slid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966791" cy="5225094"/>
          </a:xfrm>
          <a:prstGeom prst="rect">
            <a:avLst/>
          </a:prstGeom>
          <a:noFill/>
          <a:ln w="28575">
            <a:solidFill>
              <a:srgbClr val="26C61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KF’da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mikrobiolojik</a:t>
            </a:r>
            <a:r>
              <a:rPr lang="tr-TR" sz="2800" dirty="0" smtClean="0">
                <a:solidFill>
                  <a:srgbClr val="FF0000"/>
                </a:solidFill>
              </a:rPr>
              <a:t> ekolojide önemli noktalar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15672" cy="1944216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tr-TR" sz="2800" dirty="0" smtClean="0"/>
              <a:t>Farklı bakteri,  virüs ve mantar türleri ile </a:t>
            </a:r>
            <a:r>
              <a:rPr lang="tr-TR" sz="2800" dirty="0" err="1" smtClean="0"/>
              <a:t>koenfeksiyon</a:t>
            </a:r>
            <a:endParaRPr lang="tr-TR" sz="2800" dirty="0" smtClean="0"/>
          </a:p>
          <a:p>
            <a:r>
              <a:rPr lang="tr-TR" sz="2800" dirty="0" err="1" smtClean="0"/>
              <a:t>Sinerjistik</a:t>
            </a:r>
            <a:r>
              <a:rPr lang="tr-TR" sz="2800" dirty="0" smtClean="0"/>
              <a:t> ve/veya </a:t>
            </a:r>
            <a:r>
              <a:rPr lang="tr-TR" sz="2800" dirty="0" err="1" smtClean="0"/>
              <a:t>antagonistik</a:t>
            </a:r>
            <a:r>
              <a:rPr lang="tr-TR" sz="2800" dirty="0" smtClean="0"/>
              <a:t> etki</a:t>
            </a:r>
          </a:p>
          <a:p>
            <a:r>
              <a:rPr lang="tr-TR" sz="2800" dirty="0" smtClean="0"/>
              <a:t>Evrimleşerek bazı farklılık ve avantajlar sağlar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95536" y="3789040"/>
            <a:ext cx="8443664" cy="252028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Farklı </a:t>
            </a:r>
            <a:r>
              <a:rPr lang="tr-TR" dirty="0" err="1" smtClean="0"/>
              <a:t>fenotiplerde</a:t>
            </a:r>
            <a:r>
              <a:rPr lang="tr-TR" dirty="0" smtClean="0"/>
              <a:t>  </a:t>
            </a:r>
            <a:r>
              <a:rPr lang="tr-TR" i="1" dirty="0" smtClean="0"/>
              <a:t>P</a:t>
            </a:r>
            <a:r>
              <a:rPr lang="tr-TR" i="1" dirty="0"/>
              <a:t>. </a:t>
            </a:r>
            <a:r>
              <a:rPr lang="tr-TR" i="1" dirty="0" smtClean="0"/>
              <a:t> </a:t>
            </a:r>
            <a:r>
              <a:rPr lang="tr-TR" i="1" dirty="0" err="1" smtClean="0"/>
              <a:t>aeruginosa</a:t>
            </a:r>
            <a:r>
              <a:rPr lang="tr-TR" i="1" dirty="0" smtClean="0"/>
              <a:t> </a:t>
            </a:r>
            <a:r>
              <a:rPr lang="tr-TR" dirty="0" smtClean="0"/>
              <a:t>(1-6)</a:t>
            </a:r>
          </a:p>
          <a:p>
            <a:r>
              <a:rPr lang="tr-TR" dirty="0" smtClean="0"/>
              <a:t>Evrimleşme ile genetik değişiklikler</a:t>
            </a:r>
          </a:p>
          <a:p>
            <a:r>
              <a:rPr lang="tr-TR" dirty="0" err="1" smtClean="0"/>
              <a:t>Antibiotik</a:t>
            </a:r>
            <a:r>
              <a:rPr lang="tr-TR" dirty="0" smtClean="0"/>
              <a:t> ve savunma sistemlerine direnç</a:t>
            </a:r>
          </a:p>
          <a:p>
            <a:r>
              <a:rPr lang="tr-TR" dirty="0" smtClean="0"/>
              <a:t>Bakterilerin yaşam şansı </a:t>
            </a:r>
            <a:r>
              <a:rPr lang="tr-TR" dirty="0" smtClean="0">
                <a:latin typeface="Times New Roman"/>
                <a:cs typeface="Times New Roman"/>
              </a:rPr>
              <a:t>↑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Enfeksiyon kalıcı olur</a:t>
            </a:r>
            <a:endParaRPr lang="tr-T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KF’da</a:t>
            </a:r>
            <a:r>
              <a:rPr lang="tr-TR" dirty="0" smtClean="0">
                <a:solidFill>
                  <a:srgbClr val="FF0000"/>
                </a:solidFill>
              </a:rPr>
              <a:t> bakteriyel etkileşim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rgbClr val="0070C0"/>
                </a:solidFill>
              </a:rPr>
              <a:t>YATKINLIK</a:t>
            </a:r>
          </a:p>
          <a:p>
            <a:r>
              <a:rPr lang="tr-TR" sz="3600" i="1" dirty="0" smtClean="0"/>
              <a:t>S.  </a:t>
            </a:r>
            <a:r>
              <a:rPr lang="tr-TR" sz="3600" i="1" dirty="0" err="1" smtClean="0"/>
              <a:t>Aureus</a:t>
            </a:r>
            <a:r>
              <a:rPr lang="tr-TR" sz="3600" i="1" dirty="0" smtClean="0"/>
              <a:t> </a:t>
            </a:r>
            <a:r>
              <a:rPr lang="tr-TR" sz="2800" i="1" dirty="0" smtClean="0"/>
              <a:t>(erken) </a:t>
            </a:r>
            <a:r>
              <a:rPr lang="tr-TR" sz="3600" i="1" dirty="0" smtClean="0">
                <a:cs typeface="Arial"/>
              </a:rPr>
              <a:t>→</a:t>
            </a:r>
            <a:r>
              <a:rPr lang="tr-TR" sz="3600" dirty="0" smtClean="0"/>
              <a:t> </a:t>
            </a:r>
            <a:r>
              <a:rPr lang="tr-TR" sz="3600" i="1" dirty="0" smtClean="0"/>
              <a:t>P.  </a:t>
            </a:r>
            <a:r>
              <a:rPr lang="tr-TR" sz="3600" i="1" dirty="0" err="1" smtClean="0"/>
              <a:t>aeruginosa</a:t>
            </a:r>
            <a:r>
              <a:rPr lang="tr-TR" sz="3600" i="1" dirty="0" smtClean="0"/>
              <a:t> </a:t>
            </a:r>
            <a:r>
              <a:rPr lang="tr-TR" sz="3000" i="1" dirty="0" smtClean="0"/>
              <a:t>(duyarlı HY)</a:t>
            </a:r>
            <a:endParaRPr lang="tr-TR" sz="3000" dirty="0" smtClean="0"/>
          </a:p>
          <a:p>
            <a:r>
              <a:rPr lang="tr-TR" sz="3600" dirty="0" smtClean="0"/>
              <a:t>RSV</a:t>
            </a:r>
            <a:r>
              <a:rPr lang="tr-TR" sz="3600" dirty="0" smtClean="0">
                <a:cs typeface="Arial"/>
              </a:rPr>
              <a:t>→</a:t>
            </a:r>
            <a:r>
              <a:rPr lang="tr-TR" sz="3600" i="1" dirty="0" smtClean="0"/>
              <a:t> </a:t>
            </a:r>
            <a:r>
              <a:rPr lang="tr-TR" sz="3600" i="1" dirty="0"/>
              <a:t>P. </a:t>
            </a:r>
            <a:r>
              <a:rPr lang="tr-TR" sz="3600" i="1" dirty="0" smtClean="0"/>
              <a:t> </a:t>
            </a:r>
            <a:r>
              <a:rPr lang="tr-TR" sz="3600" i="1" dirty="0" err="1" smtClean="0"/>
              <a:t>aeruginosa</a:t>
            </a:r>
            <a:endParaRPr lang="tr-TR" sz="3600" i="1" dirty="0" smtClean="0"/>
          </a:p>
          <a:p>
            <a:r>
              <a:rPr lang="tr-TR" sz="3600" dirty="0" err="1" smtClean="0"/>
              <a:t>Mukoid</a:t>
            </a:r>
            <a:r>
              <a:rPr lang="tr-TR" sz="3600" i="1" dirty="0" smtClean="0"/>
              <a:t> P</a:t>
            </a:r>
            <a:r>
              <a:rPr lang="tr-TR" sz="3600" i="1" dirty="0"/>
              <a:t>. </a:t>
            </a:r>
            <a:r>
              <a:rPr lang="tr-TR" sz="3600" i="1" dirty="0" smtClean="0"/>
              <a:t> </a:t>
            </a:r>
            <a:r>
              <a:rPr lang="tr-TR" sz="3600" i="1" dirty="0" err="1" smtClean="0"/>
              <a:t>aeruginosa</a:t>
            </a:r>
            <a:r>
              <a:rPr lang="tr-TR" sz="3600" i="1" dirty="0" err="1" smtClean="0">
                <a:cs typeface="Arial"/>
              </a:rPr>
              <a:t>→S</a:t>
            </a:r>
            <a:r>
              <a:rPr lang="tr-TR" sz="3600" i="1" dirty="0" smtClean="0">
                <a:cs typeface="Arial"/>
              </a:rPr>
              <a:t>. </a:t>
            </a:r>
            <a:r>
              <a:rPr lang="tr-TR" sz="3600" i="1" dirty="0" err="1" smtClean="0">
                <a:cs typeface="Arial"/>
              </a:rPr>
              <a:t>Maltophilia</a:t>
            </a:r>
            <a:r>
              <a:rPr lang="tr-TR" sz="3600" i="1" dirty="0" smtClean="0">
                <a:cs typeface="Arial"/>
              </a:rPr>
              <a:t>, A. </a:t>
            </a:r>
            <a:r>
              <a:rPr lang="tr-TR" sz="3600" i="1" dirty="0" err="1" smtClean="0">
                <a:cs typeface="Arial"/>
              </a:rPr>
              <a:t>Xylosoxidans</a:t>
            </a:r>
            <a:r>
              <a:rPr lang="tr-TR" sz="3600" i="1" dirty="0" smtClean="0">
                <a:cs typeface="Arial"/>
              </a:rPr>
              <a:t>, </a:t>
            </a:r>
            <a:r>
              <a:rPr lang="tr-TR" sz="3600" i="1" dirty="0" err="1" smtClean="0">
                <a:cs typeface="Arial"/>
              </a:rPr>
              <a:t>Mycobacterium</a:t>
            </a:r>
            <a:r>
              <a:rPr lang="tr-TR" sz="3600" i="1" dirty="0" smtClean="0">
                <a:cs typeface="Arial"/>
              </a:rPr>
              <a:t> </a:t>
            </a:r>
            <a:r>
              <a:rPr lang="tr-TR" sz="3600" i="1" dirty="0" err="1" smtClean="0">
                <a:cs typeface="Arial"/>
              </a:rPr>
              <a:t>abscessus</a:t>
            </a:r>
            <a:endParaRPr lang="tr-TR" sz="3600" i="1" dirty="0" smtClean="0">
              <a:cs typeface="Arial"/>
            </a:endParaRPr>
          </a:p>
          <a:p>
            <a:endParaRPr lang="tr-TR" sz="3600" i="1" dirty="0" smtClean="0">
              <a:cs typeface="Arial"/>
            </a:endParaRPr>
          </a:p>
          <a:p>
            <a:pPr marL="0" indent="0">
              <a:buNone/>
            </a:pPr>
            <a:r>
              <a:rPr lang="tr-TR" sz="3600" b="1" dirty="0" smtClean="0">
                <a:solidFill>
                  <a:srgbClr val="0070C0"/>
                </a:solidFill>
              </a:rPr>
              <a:t>KOMPETİSYON</a:t>
            </a:r>
          </a:p>
          <a:p>
            <a:r>
              <a:rPr lang="tr-TR" sz="3600" i="1" dirty="0" smtClean="0"/>
              <a:t>S</a:t>
            </a:r>
            <a:r>
              <a:rPr lang="tr-TR" sz="3600" i="1" dirty="0"/>
              <a:t>.  </a:t>
            </a:r>
            <a:r>
              <a:rPr lang="tr-TR" sz="3600" i="1" dirty="0" err="1" smtClean="0"/>
              <a:t>Aureus</a:t>
            </a:r>
            <a:r>
              <a:rPr lang="tr-TR" sz="3600" i="1" dirty="0" smtClean="0"/>
              <a:t>/</a:t>
            </a:r>
            <a:r>
              <a:rPr lang="tr-TR" sz="3600" dirty="0" smtClean="0"/>
              <a:t> </a:t>
            </a:r>
            <a:r>
              <a:rPr lang="tr-TR" sz="3600" i="1" dirty="0"/>
              <a:t>P.  </a:t>
            </a:r>
            <a:r>
              <a:rPr lang="tr-TR" sz="3600" i="1" dirty="0" err="1" smtClean="0"/>
              <a:t>Aeruginosa</a:t>
            </a:r>
            <a:r>
              <a:rPr lang="tr-TR" sz="3600" i="1" dirty="0" smtClean="0"/>
              <a:t> </a:t>
            </a:r>
            <a:r>
              <a:rPr lang="tr-TR" sz="2800" i="1" dirty="0" smtClean="0"/>
              <a:t>(parçalar ve Fe kullanır)</a:t>
            </a:r>
            <a:endParaRPr lang="tr-TR" sz="2800" i="1" dirty="0" smtClean="0"/>
          </a:p>
          <a:p>
            <a:endParaRPr lang="tr-TR" dirty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0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Etken bakterilerin izolasyonu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536504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Balgam </a:t>
            </a:r>
            <a:r>
              <a:rPr lang="tr-TR" dirty="0" err="1" smtClean="0"/>
              <a:t>vizköz</a:t>
            </a:r>
            <a:r>
              <a:rPr lang="tr-TR" dirty="0" smtClean="0"/>
              <a:t> yapıda</a:t>
            </a:r>
          </a:p>
          <a:p>
            <a:r>
              <a:rPr lang="tr-TR" dirty="0" err="1" smtClean="0"/>
              <a:t>Polimikrobial</a:t>
            </a:r>
            <a:r>
              <a:rPr lang="tr-TR" dirty="0" smtClean="0"/>
              <a:t> üreme        kültür değerlendirilmesi zor</a:t>
            </a:r>
          </a:p>
          <a:p>
            <a:r>
              <a:rPr lang="tr-TR" dirty="0" smtClean="0"/>
              <a:t>Yavaş üreme özelliği</a:t>
            </a:r>
          </a:p>
          <a:p>
            <a:endParaRPr lang="tr-TR" dirty="0" smtClean="0"/>
          </a:p>
          <a:p>
            <a:r>
              <a:rPr lang="tr-TR" dirty="0" err="1" smtClean="0"/>
              <a:t>Otomatize</a:t>
            </a:r>
            <a:r>
              <a:rPr lang="tr-TR" dirty="0" smtClean="0"/>
              <a:t> sistemleri yetersiz</a:t>
            </a:r>
          </a:p>
          <a:p>
            <a:r>
              <a:rPr lang="tr-TR" dirty="0" err="1" smtClean="0"/>
              <a:t>Vizköz</a:t>
            </a:r>
            <a:r>
              <a:rPr lang="tr-TR" dirty="0" smtClean="0"/>
              <a:t> balgam sulandırılmalı ve kültür kantitatif olmalıdır</a:t>
            </a:r>
          </a:p>
          <a:p>
            <a:r>
              <a:rPr lang="tr-TR" dirty="0" err="1" smtClean="0"/>
              <a:t>Polimikrobial</a:t>
            </a:r>
            <a:r>
              <a:rPr lang="tr-TR" dirty="0" smtClean="0"/>
              <a:t>: her bakteri ayrı ayrı tanımlanmalı</a:t>
            </a:r>
          </a:p>
          <a:p>
            <a:r>
              <a:rPr lang="tr-TR" dirty="0" err="1" smtClean="0"/>
              <a:t>Mukoid</a:t>
            </a:r>
            <a:r>
              <a:rPr lang="tr-TR" dirty="0" smtClean="0"/>
              <a:t> </a:t>
            </a:r>
            <a:r>
              <a:rPr lang="tr-TR" i="1" dirty="0" smtClean="0"/>
              <a:t>P. </a:t>
            </a:r>
            <a:r>
              <a:rPr lang="tr-TR" i="1" dirty="0" err="1" smtClean="0"/>
              <a:t>aeruginosa</a:t>
            </a:r>
            <a:r>
              <a:rPr lang="tr-TR" dirty="0" smtClean="0"/>
              <a:t> diğer bakterileri kapatır(seçici BY kullanılmalıdır)</a:t>
            </a:r>
          </a:p>
          <a:p>
            <a:endParaRPr lang="tr-TR" dirty="0" smtClean="0"/>
          </a:p>
          <a:p>
            <a:endParaRPr lang="en-GB" dirty="0"/>
          </a:p>
        </p:txBody>
      </p:sp>
      <p:sp>
        <p:nvSpPr>
          <p:cNvPr id="4" name="Sağ Ayraç 3"/>
          <p:cNvSpPr/>
          <p:nvPr/>
        </p:nvSpPr>
        <p:spPr>
          <a:xfrm>
            <a:off x="3879158" y="1916832"/>
            <a:ext cx="155448" cy="1152128"/>
          </a:xfrm>
          <a:prstGeom prst="rightBrace">
            <a:avLst/>
          </a:prstGeom>
          <a:ln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yna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2733</TotalTime>
  <Words>1670</Words>
  <Application>Microsoft Office PowerPoint</Application>
  <PresentationFormat>Ekran Gösterisi (4:3)</PresentationFormat>
  <Paragraphs>425</Paragraphs>
  <Slides>54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5" baseType="lpstr">
      <vt:lpstr>Kaynak</vt:lpstr>
      <vt:lpstr>KF’DA SİSTEMİK VE AEROSOL ANTİBİOTİKLER</vt:lpstr>
      <vt:lpstr>KF’ da balgamdan izole edilen bakteriler</vt:lpstr>
      <vt:lpstr>PowerPoint Sunusu</vt:lpstr>
      <vt:lpstr>Yaş gruplarına göre 1996-2005 yıllarında patojenlerin değişimi</vt:lpstr>
      <vt:lpstr>PowerPoint Sunusu</vt:lpstr>
      <vt:lpstr>KF’de yaşlara göre bakteri dağılımı</vt:lpstr>
      <vt:lpstr>KF’da mikrobiolojik ekolojide önemli noktalar</vt:lpstr>
      <vt:lpstr>KF’da bakteriyel etkileşim</vt:lpstr>
      <vt:lpstr>Etken bakterilerin izolasyonu</vt:lpstr>
      <vt:lpstr>PowerPoint Sunusu</vt:lpstr>
      <vt:lpstr>PowerPoint Sunusu</vt:lpstr>
      <vt:lpstr>KF’da antibiotik endikasyonları</vt:lpstr>
      <vt:lpstr>Antibiotik seçimi</vt:lpstr>
      <vt:lpstr>KF’da antibiotik alerjisi</vt:lpstr>
      <vt:lpstr>Ev tedavisi</vt:lpstr>
      <vt:lpstr>Oral antibiotik kullanımı</vt:lpstr>
      <vt:lpstr>Oral antibiotik kullanımı</vt:lpstr>
      <vt:lpstr>IV antibotik tedavisi</vt:lpstr>
      <vt:lpstr>IV antibotik tedavisi</vt:lpstr>
      <vt:lpstr>İnhale antibiotik tedavisi</vt:lpstr>
      <vt:lpstr>İnhale antibiotik tedavisi Kronik pseudomonas enfeksiyonunda</vt:lpstr>
      <vt:lpstr>Tedavi süresi</vt:lpstr>
      <vt:lpstr>KF’da sık kullanılan antibiotikler</vt:lpstr>
      <vt:lpstr>Akut alevlenme tedavisinde genel ilkeler</vt:lpstr>
      <vt:lpstr>Erken eradikasyon tedavisi</vt:lpstr>
      <vt:lpstr>Erken eradikasyon tedavisi</vt:lpstr>
      <vt:lpstr>Akut alevlenme tedavisi</vt:lpstr>
      <vt:lpstr>Akut alevlenme tedavisi</vt:lpstr>
      <vt:lpstr>Akut alevlenme tedavisi</vt:lpstr>
      <vt:lpstr>PowerPoint Sunusu</vt:lpstr>
      <vt:lpstr>PowerPoint Sunusu</vt:lpstr>
      <vt:lpstr>PowerPoint Sunusu</vt:lpstr>
      <vt:lpstr>Non-tüberküloz mikobakteri enfeksiyonu </vt:lpstr>
      <vt:lpstr>PowerPoint Sunusu</vt:lpstr>
      <vt:lpstr>Mantar enfeksiyonları </vt:lpstr>
      <vt:lpstr>PowerPoint Sunusu</vt:lpstr>
      <vt:lpstr>Virüs enfeksiyonları</vt:lpstr>
      <vt:lpstr>PowerPoint Sunusu</vt:lpstr>
      <vt:lpstr>Kronik P. Aeruginosa kolonizasyon tedavisi </vt:lpstr>
      <vt:lpstr>PowerPoint Sunusu</vt:lpstr>
      <vt:lpstr>PowerPoint Sunusu</vt:lpstr>
      <vt:lpstr>Kronik enfeksiyonun baskılanması </vt:lpstr>
      <vt:lpstr>PowerPoint Sunusu</vt:lpstr>
      <vt:lpstr>Tobramisin mi?Kolistin mi??</vt:lpstr>
      <vt:lpstr>Kronik kolonizasyon engellenmesi</vt:lpstr>
      <vt:lpstr>Makrolitler</vt:lpstr>
      <vt:lpstr>Makrolitler</vt:lpstr>
      <vt:lpstr>Kronik S aureus Kolonizasyon tedavisi</vt:lpstr>
      <vt:lpstr>Yeni inhale antibiotikler</vt:lpstr>
      <vt:lpstr>Yeni inhale antibiotikler</vt:lpstr>
      <vt:lpstr>                     Gidecek mesaj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nurett'n demir</dc:creator>
  <cp:lastModifiedBy>nurett'n demir</cp:lastModifiedBy>
  <cp:revision>109</cp:revision>
  <cp:lastPrinted>2012-04-21T20:08:20Z</cp:lastPrinted>
  <dcterms:created xsi:type="dcterms:W3CDTF">2012-04-21T09:24:53Z</dcterms:created>
  <dcterms:modified xsi:type="dcterms:W3CDTF">2012-05-04T22:00:34Z</dcterms:modified>
</cp:coreProperties>
</file>