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7" r:id="rId3"/>
    <p:sldId id="269" r:id="rId4"/>
    <p:sldId id="271" r:id="rId5"/>
    <p:sldId id="270" r:id="rId6"/>
    <p:sldId id="272" r:id="rId7"/>
    <p:sldId id="276" r:id="rId8"/>
    <p:sldId id="274" r:id="rId9"/>
    <p:sldId id="277" r:id="rId10"/>
    <p:sldId id="285" r:id="rId11"/>
    <p:sldId id="300" r:id="rId12"/>
    <p:sldId id="287" r:id="rId13"/>
    <p:sldId id="289" r:id="rId14"/>
    <p:sldId id="291" r:id="rId15"/>
    <p:sldId id="292" r:id="rId16"/>
    <p:sldId id="295" r:id="rId17"/>
    <p:sldId id="288" r:id="rId18"/>
    <p:sldId id="294" r:id="rId19"/>
    <p:sldId id="299" r:id="rId20"/>
    <p:sldId id="298" r:id="rId21"/>
    <p:sldId id="296" r:id="rId22"/>
    <p:sldId id="337" r:id="rId23"/>
    <p:sldId id="338" r:id="rId24"/>
    <p:sldId id="339" r:id="rId25"/>
    <p:sldId id="344" r:id="rId26"/>
    <p:sldId id="348" r:id="rId27"/>
    <p:sldId id="302" r:id="rId28"/>
    <p:sldId id="303" r:id="rId29"/>
    <p:sldId id="306" r:id="rId30"/>
    <p:sldId id="311" r:id="rId31"/>
    <p:sldId id="307" r:id="rId32"/>
    <p:sldId id="308" r:id="rId33"/>
    <p:sldId id="310" r:id="rId34"/>
    <p:sldId id="309" r:id="rId35"/>
    <p:sldId id="312" r:id="rId36"/>
    <p:sldId id="313" r:id="rId37"/>
    <p:sldId id="314" r:id="rId38"/>
    <p:sldId id="316" r:id="rId39"/>
    <p:sldId id="315" r:id="rId40"/>
    <p:sldId id="350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FF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84" autoAdjust="0"/>
    <p:restoredTop sz="86925" autoAdjust="0"/>
  </p:normalViewPr>
  <p:slideViewPr>
    <p:cSldViewPr snapToObjects="1">
      <p:cViewPr>
        <p:scale>
          <a:sx n="70" d="100"/>
          <a:sy n="70" d="100"/>
        </p:scale>
        <p:origin x="-1158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8ED75-0C2D-457B-9FCB-49BACF5229BC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3A56C-6EE9-4685-9A0E-D6EABEFD287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14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İSPA bağlı klinik</a:t>
            </a:r>
            <a:r>
              <a:rPr lang="tr-TR" baseline="0" dirty="0" smtClean="0"/>
              <a:t> tabloları üç grupta topluyoruz.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0" dirty="0" smtClean="0"/>
              <a:t>Barsak sürekli olarak bol miktarda yabacı antijene maruz kalmaktadır. Günlük diyette 100 </a:t>
            </a:r>
            <a:r>
              <a:rPr lang="tr-TR" b="0" dirty="0" err="1" smtClean="0"/>
              <a:t>g’dan</a:t>
            </a:r>
            <a:r>
              <a:rPr lang="tr-TR" b="0" dirty="0" smtClean="0"/>
              <a:t> fazla protein almaktayız</a:t>
            </a:r>
            <a:r>
              <a:rPr lang="tr-TR" b="0" baseline="0" dirty="0" smtClean="0"/>
              <a:t> ve </a:t>
            </a:r>
            <a:r>
              <a:rPr lang="tr-TR" b="0" baseline="0" dirty="0" err="1" smtClean="0"/>
              <a:t>gıs</a:t>
            </a:r>
            <a:r>
              <a:rPr lang="tr-TR" b="0" baseline="0" dirty="0" smtClean="0"/>
              <a:t> yoğun </a:t>
            </a:r>
            <a:r>
              <a:rPr lang="tr-TR" b="0" baseline="0" dirty="0" err="1" smtClean="0"/>
              <a:t>kommensal</a:t>
            </a:r>
            <a:r>
              <a:rPr lang="tr-TR" b="0" baseline="0" dirty="0" smtClean="0"/>
              <a:t> bakteri </a:t>
            </a:r>
            <a:r>
              <a:rPr lang="tr-TR" b="0" baseline="0" dirty="0" err="1" smtClean="0"/>
              <a:t>kolonizasyonu</a:t>
            </a:r>
            <a:r>
              <a:rPr lang="tr-TR" b="0" baseline="0" dirty="0" smtClean="0"/>
              <a:t> mevcut, bunu </a:t>
            </a:r>
            <a:r>
              <a:rPr lang="tr-TR" b="0" baseline="0" dirty="0" err="1" smtClean="0"/>
              <a:t>mikrobiata</a:t>
            </a:r>
            <a:r>
              <a:rPr lang="tr-TR" b="0" baseline="0" dirty="0" smtClean="0"/>
              <a:t> olarak adlandırıyoruz ve bakteri yükü 1 trilyona kadar çıkabilmektedir. Bunun yanı sıra </a:t>
            </a:r>
            <a:r>
              <a:rPr lang="tr-TR" b="0" baseline="0" dirty="0" err="1" smtClean="0"/>
              <a:t>gıs</a:t>
            </a:r>
            <a:r>
              <a:rPr lang="tr-TR" b="0" baseline="0" dirty="0" smtClean="0"/>
              <a:t> mukozası oldukça ince olup enfeksiyonlara karşı duyarlıdır. Dolayısı ile </a:t>
            </a:r>
            <a:r>
              <a:rPr lang="tr-TR" b="0" baseline="0" dirty="0" err="1" smtClean="0"/>
              <a:t>intestinal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immün</a:t>
            </a:r>
            <a:r>
              <a:rPr lang="tr-TR" b="0" baseline="0" dirty="0" smtClean="0"/>
              <a:t> sistemin zararlı olan antijenleri zararsız antijenlerden ayırabilmesi gerekir. </a:t>
            </a:r>
            <a:endParaRPr lang="tr-TR" b="0" baseline="300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0" dirty="0" smtClean="0"/>
              <a:t>Barsak sürekli olarak bol miktarda yabacı antijene maruz kalmaktadır. Günlük diyette 100 </a:t>
            </a:r>
            <a:r>
              <a:rPr lang="tr-TR" b="0" dirty="0" err="1" smtClean="0"/>
              <a:t>g’dan</a:t>
            </a:r>
            <a:r>
              <a:rPr lang="tr-TR" b="0" dirty="0" smtClean="0"/>
              <a:t> fazla protein almaktayız</a:t>
            </a:r>
            <a:r>
              <a:rPr lang="tr-TR" b="0" baseline="0" dirty="0" smtClean="0"/>
              <a:t> ve </a:t>
            </a:r>
            <a:r>
              <a:rPr lang="tr-TR" b="0" baseline="0" dirty="0" err="1" smtClean="0"/>
              <a:t>gıs</a:t>
            </a:r>
            <a:r>
              <a:rPr lang="tr-TR" b="0" baseline="0" dirty="0" smtClean="0"/>
              <a:t> yoğun </a:t>
            </a:r>
            <a:r>
              <a:rPr lang="tr-TR" b="0" baseline="0" dirty="0" err="1" smtClean="0"/>
              <a:t>kommensal</a:t>
            </a:r>
            <a:r>
              <a:rPr lang="tr-TR" b="0" baseline="0" dirty="0" smtClean="0"/>
              <a:t> bakteri </a:t>
            </a:r>
            <a:r>
              <a:rPr lang="tr-TR" b="0" baseline="0" dirty="0" err="1" smtClean="0"/>
              <a:t>kolonizasyonu</a:t>
            </a:r>
            <a:r>
              <a:rPr lang="tr-TR" b="0" baseline="0" dirty="0" smtClean="0"/>
              <a:t> mevcut, bunu </a:t>
            </a:r>
            <a:r>
              <a:rPr lang="tr-TR" b="0" baseline="0" dirty="0" err="1" smtClean="0"/>
              <a:t>mikrobiata</a:t>
            </a:r>
            <a:r>
              <a:rPr lang="tr-TR" b="0" baseline="0" dirty="0" smtClean="0"/>
              <a:t> olarak adlandırıyoruz ve bakteri yükü 1 trilyona kadar çıkabilmektedir. Bunun yanı sıra </a:t>
            </a:r>
            <a:r>
              <a:rPr lang="tr-TR" b="0" baseline="0" dirty="0" err="1" smtClean="0"/>
              <a:t>gıs</a:t>
            </a:r>
            <a:r>
              <a:rPr lang="tr-TR" b="0" baseline="0" dirty="0" smtClean="0"/>
              <a:t> mukozası oldukça ince olup enfeksiyonlara karşı duyarlıdır. Dolayısı ile </a:t>
            </a:r>
            <a:r>
              <a:rPr lang="tr-TR" b="0" baseline="0" dirty="0" err="1" smtClean="0"/>
              <a:t>intestinal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immün</a:t>
            </a:r>
            <a:r>
              <a:rPr lang="tr-TR" b="0" baseline="0" dirty="0" smtClean="0"/>
              <a:t> sistemin zararlı olan antijenleri zararsız antijenlerden ayırabilmesi gerekir. </a:t>
            </a:r>
            <a:endParaRPr lang="tr-TR" b="0" baseline="30000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0" dirty="0" smtClean="0"/>
              <a:t>Öncelikle </a:t>
            </a:r>
            <a:r>
              <a:rPr lang="tr-TR" b="0" dirty="0" err="1" smtClean="0"/>
              <a:t>duyarlanma</a:t>
            </a:r>
            <a:r>
              <a:rPr lang="tr-TR" b="0" dirty="0" smtClean="0"/>
              <a:t> ya da tolerans</a:t>
            </a:r>
            <a:r>
              <a:rPr lang="tr-TR" b="0" baseline="0" dirty="0" smtClean="0"/>
              <a:t> gelişebilmesi için antijenin </a:t>
            </a:r>
            <a:r>
              <a:rPr lang="tr-TR" b="0" baseline="0" dirty="0" err="1" smtClean="0"/>
              <a:t>lamina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propriaya</a:t>
            </a:r>
            <a:r>
              <a:rPr lang="tr-TR" b="0" baseline="0" dirty="0" smtClean="0"/>
              <a:t> veya </a:t>
            </a:r>
            <a:r>
              <a:rPr lang="tr-TR" b="0" baseline="0" dirty="0" err="1" smtClean="0"/>
              <a:t>submukozal</a:t>
            </a:r>
            <a:r>
              <a:rPr lang="tr-TR" b="0" baseline="0" dirty="0" smtClean="0"/>
              <a:t> alana geçebilmelidir. Bunun üç mekanizma ile olduğu düşünülmektedir. </a:t>
            </a:r>
            <a:r>
              <a:rPr lang="en-US" dirty="0" smtClean="0"/>
              <a:t>Several reviews addressed possible routes of</a:t>
            </a:r>
            <a:r>
              <a:rPr lang="tr-TR" dirty="0" smtClean="0"/>
              <a:t> </a:t>
            </a:r>
            <a:r>
              <a:rPr lang="en-US" dirty="0" smtClean="0"/>
              <a:t>Ag sampling and presentation (5–7), including sampling by</a:t>
            </a:r>
            <a:r>
              <a:rPr lang="tr-TR" dirty="0" smtClean="0"/>
              <a:t> </a:t>
            </a:r>
            <a:r>
              <a:rPr lang="en-US" dirty="0" err="1" smtClean="0"/>
              <a:t>dendritic</a:t>
            </a:r>
            <a:r>
              <a:rPr lang="en-US" dirty="0" smtClean="0"/>
              <a:t> cells (DCs) across the epithelial layer, presentation by</a:t>
            </a:r>
            <a:r>
              <a:rPr lang="tr-TR" dirty="0" smtClean="0"/>
              <a:t> </a:t>
            </a:r>
            <a:r>
              <a:rPr lang="en-US" dirty="0" smtClean="0"/>
              <a:t>M cells or goblet cells to DCs, or soluble Ag directly traversing</a:t>
            </a:r>
            <a:r>
              <a:rPr lang="tr-TR" dirty="0" smtClean="0"/>
              <a:t> </a:t>
            </a:r>
            <a:r>
              <a:rPr lang="en-US" dirty="0" smtClean="0"/>
              <a:t>the epithelium through </a:t>
            </a:r>
            <a:r>
              <a:rPr lang="en-US" dirty="0" err="1" smtClean="0"/>
              <a:t>paracellular</a:t>
            </a:r>
            <a:r>
              <a:rPr lang="en-US" dirty="0" smtClean="0"/>
              <a:t> or </a:t>
            </a:r>
            <a:r>
              <a:rPr lang="en-US" dirty="0" err="1" smtClean="0"/>
              <a:t>transcellular</a:t>
            </a:r>
            <a:r>
              <a:rPr lang="en-US" dirty="0" smtClean="0"/>
              <a:t> routes.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Antijenin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 hücre tarafından sunulmasının tolerans gelişimini uyardığı gösterilmiş ancak başka çalışmalarda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peyer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patchler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olmadan da normal toleransın geliştiği gösterilmiş. PP ve M hücrelerin besin proteinine toleransta rolünün az olmakla birlikte mikroorganizmalara cevapta daha önemli olabileceği düşünülmektedir.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hücrenin (PP) aksine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dendritik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hücreler önemli rol oynamaktadır. Lümendeki antijenin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impermiable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epitelden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DC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lere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nasıl geçtiği halen sırrını korumaktadır. Küçük moleküler ağırlıklı maddeler (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hapten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polipeptid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tight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functionların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içindeki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porlardan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paraselüler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difüzyon ile geçebilir.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Antijenik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materyal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enterositler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tarafından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exozomlar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içerisinde alınabilir, bu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egzezomlar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CD103+ DC hücreler tarafından alınabilirler. Öne sürülen bir diğer yolda CX3CR1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kemokin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reseptörü 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ekstraselüler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uzantılar ile antijenin alınmasıdır. CXCR1+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lokal tolerans oluşmasında önemli rol oynayan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gelişiminde rol oynuyor olabilir.</a:t>
            </a:r>
            <a:endParaRPr lang="tr-TR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 smtClean="0"/>
          </a:p>
          <a:p>
            <a:endParaRPr lang="tr-TR" b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="0" dirty="0" smtClean="0"/>
              <a:t>Tolerans gelişiminde önemli rol</a:t>
            </a:r>
            <a:r>
              <a:rPr lang="tr-TR" b="0" baseline="0" dirty="0" smtClean="0"/>
              <a:t> oynayan </a:t>
            </a:r>
            <a:r>
              <a:rPr lang="tr-TR" b="0" baseline="0" dirty="0" err="1" smtClean="0"/>
              <a:t>dendritik</a:t>
            </a:r>
            <a:r>
              <a:rPr lang="tr-TR" b="0" baseline="0" dirty="0" smtClean="0"/>
              <a:t> hücrelerin gelişiminde barsak </a:t>
            </a:r>
            <a:r>
              <a:rPr lang="tr-TR" b="0" baseline="0" dirty="0" err="1" smtClean="0"/>
              <a:t>epiteli</a:t>
            </a:r>
            <a:r>
              <a:rPr lang="tr-TR" b="0" baseline="0" dirty="0" smtClean="0"/>
              <a:t> de önemli rol oynar. </a:t>
            </a:r>
          </a:p>
          <a:p>
            <a:r>
              <a:rPr lang="tr-TR" b="0" baseline="0" dirty="0" smtClean="0"/>
              <a:t>Barsak </a:t>
            </a:r>
            <a:r>
              <a:rPr lang="tr-TR" b="0" baseline="0" dirty="0" err="1" smtClean="0"/>
              <a:t>epitel</a:t>
            </a:r>
            <a:r>
              <a:rPr lang="tr-TR" b="0" baseline="0" dirty="0" smtClean="0"/>
              <a:t> hücreleri tarafından üretilen </a:t>
            </a:r>
            <a:r>
              <a:rPr lang="en-US" b="0" baseline="0" dirty="0" err="1" smtClean="0"/>
              <a:t>thymic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stromal</a:t>
            </a:r>
            <a:r>
              <a:rPr lang="en-US" b="0" baseline="0" dirty="0" smtClean="0"/>
              <a:t> </a:t>
            </a:r>
            <a:r>
              <a:rPr lang="en-US" b="0" baseline="0" dirty="0" err="1" smtClean="0"/>
              <a:t>lymphopoietin</a:t>
            </a:r>
            <a:r>
              <a:rPr lang="en-US" b="0" baseline="0" dirty="0" smtClean="0"/>
              <a:t>, TGF-</a:t>
            </a:r>
            <a:r>
              <a:rPr lang="el-GR" b="0" baseline="0" dirty="0" smtClean="0"/>
              <a:t>β</a:t>
            </a:r>
            <a:r>
              <a:rPr lang="en-US" b="0" baseline="0" dirty="0" smtClean="0"/>
              <a:t> </a:t>
            </a:r>
            <a:r>
              <a:rPr lang="tr-TR" b="0" baseline="0" dirty="0" smtClean="0"/>
              <a:t>ve</a:t>
            </a:r>
            <a:r>
              <a:rPr lang="en-US" b="0" baseline="0" dirty="0" smtClean="0"/>
              <a:t> RA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tolerojenik</a:t>
            </a:r>
            <a:r>
              <a:rPr lang="tr-TR" b="0" baseline="0" dirty="0" smtClean="0"/>
              <a:t> DC gelişiminde önemli rol oynamaktadır. Bunlar içerisinde RA kritik rol oynamaktadır. RA </a:t>
            </a:r>
            <a:r>
              <a:rPr lang="tr-TR" b="0" baseline="0" dirty="0" err="1" smtClean="0"/>
              <a:t>DC’lerin</a:t>
            </a:r>
            <a:r>
              <a:rPr lang="tr-TR" b="0" baseline="0" dirty="0" smtClean="0"/>
              <a:t> sadece T hücre üzerindeki etkilerinde değil aynı zamanda kendilerine özgü </a:t>
            </a:r>
            <a:r>
              <a:rPr lang="tr-TR" b="0" baseline="0" dirty="0" err="1" smtClean="0"/>
              <a:t>tolerojenik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fenotiplerinin</a:t>
            </a:r>
            <a:r>
              <a:rPr lang="tr-TR" b="0" baseline="0" dirty="0" smtClean="0"/>
              <a:t> korunmasında da önemli oynamaktadır. </a:t>
            </a:r>
            <a:r>
              <a:rPr lang="tr-TR" b="0" baseline="0" dirty="0" err="1" smtClean="0"/>
              <a:t>Barsaktaki</a:t>
            </a:r>
            <a:r>
              <a:rPr lang="tr-TR" b="0" baseline="0" dirty="0" smtClean="0"/>
              <a:t> RA kaynağı </a:t>
            </a:r>
            <a:r>
              <a:rPr lang="tr-TR" b="0" baseline="0" dirty="0" err="1" smtClean="0"/>
              <a:t>epitel</a:t>
            </a:r>
            <a:r>
              <a:rPr lang="tr-TR" b="0" baseline="0" dirty="0" smtClean="0"/>
              <a:t> hücreleri olabilir (</a:t>
            </a:r>
            <a:r>
              <a:rPr lang="tr-TR" b="0" baseline="0" dirty="0" err="1" smtClean="0"/>
              <a:t>epitel</a:t>
            </a:r>
            <a:r>
              <a:rPr lang="tr-TR" b="0" baseline="0" dirty="0" smtClean="0"/>
              <a:t> hücreleri diyet veya safra kaynaklı </a:t>
            </a:r>
            <a:r>
              <a:rPr lang="tr-TR" b="0" baseline="0" dirty="0" err="1" smtClean="0"/>
              <a:t>retinoidleri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metabolize</a:t>
            </a:r>
            <a:r>
              <a:rPr lang="tr-TR" b="0" baseline="0" dirty="0" smtClean="0"/>
              <a:t> ederek RA </a:t>
            </a:r>
            <a:r>
              <a:rPr lang="tr-TR" b="0" baseline="0" dirty="0" err="1" smtClean="0"/>
              <a:t>oluşturular</a:t>
            </a:r>
            <a:r>
              <a:rPr lang="tr-TR" b="0" baseline="0" dirty="0" smtClean="0"/>
              <a:t>). Bunun yanı sıra  lokal DC kaynaklı TLR-2, GMCS-F ve IL-4 de RA oluşumuna katkı sağlayan diğer </a:t>
            </a:r>
            <a:r>
              <a:rPr lang="tr-TR" b="0" baseline="0" dirty="0" err="1" smtClean="0"/>
              <a:t>eksternal</a:t>
            </a:r>
            <a:r>
              <a:rPr lang="tr-TR" b="0" baseline="0" dirty="0" smtClean="0"/>
              <a:t> faktörlerdir.</a:t>
            </a:r>
          </a:p>
          <a:p>
            <a:r>
              <a:rPr lang="tr-TR" b="1" baseline="0" dirty="0" smtClean="0"/>
              <a:t>Besin alerjisi </a:t>
            </a:r>
            <a:r>
              <a:rPr lang="tr-TR" b="1" baseline="0" dirty="0" err="1" smtClean="0"/>
              <a:t>olanlarlarda</a:t>
            </a:r>
            <a:r>
              <a:rPr lang="tr-TR" b="1" baseline="0" dirty="0" smtClean="0"/>
              <a:t> TGF-beta ve IL-10 </a:t>
            </a:r>
            <a:r>
              <a:rPr lang="tr-TR" b="1" baseline="0" dirty="0" err="1" smtClean="0"/>
              <a:t>expresyonu</a:t>
            </a:r>
            <a:r>
              <a:rPr lang="tr-TR" b="1" baseline="0" dirty="0" smtClean="0"/>
              <a:t> düşük saptanmış </a:t>
            </a:r>
            <a:r>
              <a:rPr lang="tr-TR" b="0" baseline="0" dirty="0" smtClean="0"/>
              <a:t>(</a:t>
            </a:r>
            <a:r>
              <a:rPr lang="tr-TR" b="0" baseline="0" dirty="0" err="1" smtClean="0"/>
              <a:t>Beyer</a:t>
            </a:r>
            <a:r>
              <a:rPr lang="tr-TR" b="0" baseline="0" dirty="0" smtClean="0"/>
              <a:t> K et al JACI 2002;109:707-713; </a:t>
            </a:r>
            <a:r>
              <a:rPr lang="tr-TR" b="0" baseline="0" dirty="0" err="1" smtClean="0"/>
              <a:t>Perez</a:t>
            </a:r>
            <a:r>
              <a:rPr lang="tr-TR" b="0" baseline="0" dirty="0" smtClean="0"/>
              <a:t>-</a:t>
            </a:r>
            <a:r>
              <a:rPr lang="tr-TR" b="0" baseline="0" dirty="0" err="1" smtClean="0"/>
              <a:t>Machado</a:t>
            </a:r>
            <a:r>
              <a:rPr lang="tr-TR" b="0" baseline="0" dirty="0" smtClean="0"/>
              <a:t> MA </a:t>
            </a:r>
            <a:r>
              <a:rPr lang="tr-TR" b="0" baseline="0" dirty="0" err="1" smtClean="0"/>
              <a:t>Eur</a:t>
            </a:r>
            <a:r>
              <a:rPr lang="tr-TR" b="0" baseline="0" dirty="0" smtClean="0"/>
              <a:t> J </a:t>
            </a:r>
            <a:r>
              <a:rPr lang="tr-TR" b="0" baseline="0" dirty="0" err="1" smtClean="0"/>
              <a:t>Immunol</a:t>
            </a:r>
            <a:r>
              <a:rPr lang="tr-TR" b="0" baseline="0" dirty="0" smtClean="0"/>
              <a:t> 2003;33:2307-2315)</a:t>
            </a:r>
          </a:p>
          <a:p>
            <a:pPr rtl="0" eaLnBrk="1" latinLnBrk="0" hangingPunct="1"/>
            <a:endParaRPr lang="tr-TR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tr-T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Besinlere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karşı oral tolerans gelişiminde en önemli hücre CD103+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DC’dir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Sistemik tolerans gelişiminde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lamina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propriada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buluna CD103+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antileni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mezenterik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noduna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götürmesi oral tolerans gelişiminde önemli rol oynamaktadır. Bunun için (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DC’nin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bölgesel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noduna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gidebilmesi) CCR7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kemokin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reseptörüne ihtiyaç vardır. CCR7 eksikliğinde antijen T hücreler tarafından tanınamayacağından oral tolerans gelişimi engellenmiş olur. CD103+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LP’deki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migratuar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çoğunda eksprese edilir. CD103+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antijeni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mLN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ye taşırlar ve dolaşıma ve diğer lenfatik sistemlere gitmezler. CD103+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 hücreler üzerinde gut-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homing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moleküllerinin ekspresyonunu artırır ve foxp3+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gelişimini sağlar. Bu özelliklerinin diyetteki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retinoidleri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A)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retinoik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aiste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döndüredilmeleri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sayesinde yaparlar.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hominginde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RA ve TGF-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önemli tol oynar.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RA, T hücre üzerindeki gut-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homing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reseptörü olan CCR9 ve 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oluşumunu in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vitro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olarak indükler. Anti-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RA’nın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homing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reseptörünü oluşumunu uyarma etkisini ortadan kaldırdığı gösterilmiştir. RA ayrıca TGF-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aracılı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oluşumunda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cofactör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olarak görev yapar.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eksprese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ederekte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TGF-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aktive ederler. 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l-G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defektif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DC’lerin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 oral tolerans oluşumunu indükleyemedikleri gösterilmiş.</a:t>
            </a:r>
            <a:endParaRPr lang="tr-T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latinLnBrk="0" hangingPunct="1"/>
            <a:endParaRPr lang="tr-TR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Mezenterik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nodları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oral tolerans gelişiminde çok önemlidir.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Lenfotoksin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sonrası tüm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nodları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ortadan kaldırılmış farede tolerans gelişiminin engellendiği, sadece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mezenterik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nodları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korunduğunda ise oral toleransın tekrar sağlandığı görülmüştür.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Mezenterik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nodlarındaki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stroma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hücrelerinin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periferik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nodlarına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göre daha fazla RA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sentesinde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rol oynayan enzim ürettikleri gösterilmiş. Ayrıca cildi drene eden lenf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nodlarının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aksine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mLN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stroma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hücrelerinin foxp3+ </a:t>
            </a:r>
            <a:r>
              <a:rPr lang="tr-TR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Treg</a:t>
            </a:r>
            <a:r>
              <a:rPr lang="tr-TR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oluşumunu desteklediği görülmüştür.</a:t>
            </a:r>
            <a:endParaRPr lang="tr-TR" dirty="0" smtClean="0"/>
          </a:p>
          <a:p>
            <a:r>
              <a:rPr lang="en-US" b="0" baseline="0" dirty="0" smtClean="0"/>
              <a:t>Transfer of CD4 +CD25+  CD4 T cells (which are highly enriched in Foxp3+Tregs) </a:t>
            </a:r>
            <a:r>
              <a:rPr lang="tr-TR" b="0" baseline="0" dirty="0" smtClean="0"/>
              <a:t> ile </a:t>
            </a:r>
            <a:r>
              <a:rPr lang="tr-TR" b="0" baseline="0" dirty="0" err="1" smtClean="0"/>
              <a:t>naive</a:t>
            </a:r>
            <a:r>
              <a:rPr lang="tr-TR" b="0" baseline="0" dirty="0" smtClean="0"/>
              <a:t> hayvanlara oral tolerans </a:t>
            </a:r>
            <a:r>
              <a:rPr lang="tr-TR" b="0" baseline="0" dirty="0" err="1" smtClean="0"/>
              <a:t>aktarılabikmektedir</a:t>
            </a:r>
            <a:r>
              <a:rPr lang="tr-TR" b="0" baseline="0" dirty="0" smtClean="0"/>
              <a:t> ve CD25+ hücrelerin in </a:t>
            </a:r>
            <a:r>
              <a:rPr lang="tr-TR" b="0" baseline="0" dirty="0" err="1" smtClean="0"/>
              <a:t>vivo</a:t>
            </a:r>
            <a:r>
              <a:rPr lang="tr-TR" b="0" baseline="0" dirty="0" smtClean="0"/>
              <a:t> olarak azaltılması oral toleransı ortadan kaldırmaktadır. </a:t>
            </a:r>
          </a:p>
          <a:p>
            <a:r>
              <a:rPr lang="tr-TR" b="0" baseline="0" dirty="0" smtClean="0"/>
              <a:t>Oral toleransta rol oynayan ana </a:t>
            </a:r>
            <a:r>
              <a:rPr lang="tr-TR" b="0" baseline="0" dirty="0" err="1" smtClean="0"/>
              <a:t>Treg</a:t>
            </a:r>
            <a:r>
              <a:rPr lang="tr-TR" b="0" baseline="0" dirty="0" smtClean="0"/>
              <a:t> foxp3+ </a:t>
            </a:r>
            <a:r>
              <a:rPr lang="tr-TR" b="0" baseline="0" dirty="0" err="1" smtClean="0"/>
              <a:t>Treg’dir</a:t>
            </a:r>
            <a:r>
              <a:rPr lang="tr-TR" b="0" baseline="0" dirty="0" smtClean="0"/>
              <a:t>. İki tür foxp3+ </a:t>
            </a:r>
            <a:r>
              <a:rPr lang="tr-TR" b="0" baseline="0" dirty="0" err="1" smtClean="0"/>
              <a:t>Treg</a:t>
            </a:r>
            <a:r>
              <a:rPr lang="tr-TR" b="0" baseline="0" dirty="0" smtClean="0"/>
              <a:t> vardır. 1) </a:t>
            </a:r>
            <a:r>
              <a:rPr lang="tr-TR" b="0" baseline="0" dirty="0" err="1" smtClean="0"/>
              <a:t>natural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Treg</a:t>
            </a:r>
            <a:r>
              <a:rPr lang="tr-TR" b="0" baseline="0" dirty="0" smtClean="0"/>
              <a:t> (</a:t>
            </a:r>
            <a:r>
              <a:rPr lang="tr-TR" b="0" baseline="0" dirty="0" err="1" smtClean="0"/>
              <a:t>nTreg</a:t>
            </a:r>
            <a:r>
              <a:rPr lang="tr-TR" b="0" baseline="0" dirty="0" smtClean="0"/>
              <a:t>). Bunlar self antijene </a:t>
            </a:r>
            <a:r>
              <a:rPr lang="tr-TR" b="0" baseline="0" dirty="0" err="1" smtClean="0"/>
              <a:t>reaktivitesine</a:t>
            </a:r>
            <a:r>
              <a:rPr lang="tr-TR" b="0" baseline="0" dirty="0" smtClean="0"/>
              <a:t> göre </a:t>
            </a:r>
            <a:r>
              <a:rPr lang="tr-TR" b="0" baseline="0" dirty="0" err="1" smtClean="0"/>
              <a:t>timusta</a:t>
            </a:r>
            <a:r>
              <a:rPr lang="tr-TR" b="0" baseline="0" dirty="0" smtClean="0"/>
              <a:t> ortaya çıkarlar 2) </a:t>
            </a:r>
            <a:r>
              <a:rPr lang="tr-TR" b="0" baseline="0" dirty="0" err="1" smtClean="0"/>
              <a:t>induced</a:t>
            </a:r>
            <a:r>
              <a:rPr lang="tr-TR" b="0" baseline="0" dirty="0" smtClean="0"/>
              <a:t> foxp3+ </a:t>
            </a:r>
            <a:r>
              <a:rPr lang="tr-TR" b="0" baseline="0" dirty="0" err="1" smtClean="0"/>
              <a:t>Treg</a:t>
            </a:r>
            <a:r>
              <a:rPr lang="tr-TR" b="0" baseline="0" dirty="0" smtClean="0"/>
              <a:t> (</a:t>
            </a:r>
            <a:r>
              <a:rPr lang="tr-TR" b="0" baseline="0" dirty="0" err="1" smtClean="0"/>
              <a:t>iTreg</a:t>
            </a:r>
            <a:r>
              <a:rPr lang="tr-TR" b="0" baseline="0" dirty="0" smtClean="0"/>
              <a:t>), bunlar ise </a:t>
            </a:r>
            <a:r>
              <a:rPr lang="tr-TR" b="0" baseline="0" dirty="0" err="1" smtClean="0"/>
              <a:t>periferde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naive</a:t>
            </a:r>
            <a:r>
              <a:rPr lang="tr-TR" b="0" baseline="0" dirty="0" smtClean="0"/>
              <a:t> CD4+ </a:t>
            </a:r>
            <a:r>
              <a:rPr lang="tr-TR" b="0" baseline="0" dirty="0" err="1" smtClean="0"/>
              <a:t>Th</a:t>
            </a:r>
            <a:r>
              <a:rPr lang="tr-TR" b="0" baseline="0" dirty="0" smtClean="0"/>
              <a:t> hücrelerden köken alırlar. </a:t>
            </a:r>
            <a:r>
              <a:rPr lang="tr-TR" b="0" baseline="0" dirty="0" err="1" smtClean="0"/>
              <a:t>nTregler</a:t>
            </a:r>
            <a:r>
              <a:rPr lang="tr-TR" b="0" baseline="0" dirty="0" smtClean="0"/>
              <a:t> in </a:t>
            </a:r>
            <a:r>
              <a:rPr lang="tr-TR" b="0" baseline="0" dirty="0" err="1" smtClean="0"/>
              <a:t>vivo</a:t>
            </a:r>
            <a:r>
              <a:rPr lang="tr-TR" b="0" baseline="0" dirty="0" smtClean="0"/>
              <a:t> olarak stabildirler ancak </a:t>
            </a:r>
            <a:r>
              <a:rPr lang="tr-TR" b="0" baseline="0" dirty="0" err="1" smtClean="0"/>
              <a:t>iTreg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ler</a:t>
            </a:r>
            <a:r>
              <a:rPr lang="tr-TR" b="0" baseline="0" dirty="0" smtClean="0"/>
              <a:t> </a:t>
            </a:r>
            <a:r>
              <a:rPr lang="tr-TR" b="0" baseline="0" dirty="0" err="1" smtClean="0"/>
              <a:t>inflamatuar</a:t>
            </a:r>
            <a:r>
              <a:rPr lang="tr-TR" b="0" baseline="0" dirty="0" smtClean="0"/>
              <a:t> durumlarda diğer yardımcı T hücrelere dönüşebilirler. </a:t>
            </a:r>
            <a:r>
              <a:rPr lang="tr-TR" b="0" baseline="0" dirty="0" err="1" smtClean="0"/>
              <a:t>iTregler</a:t>
            </a:r>
            <a:r>
              <a:rPr lang="tr-TR" b="0" baseline="0" dirty="0" smtClean="0"/>
              <a:t> oral tolerans gelişiminde önemli rol oynamaktadır (</a:t>
            </a:r>
            <a:r>
              <a:rPr lang="tr-TR" b="0" baseline="0" dirty="0" err="1" smtClean="0"/>
              <a:t>iTreg</a:t>
            </a:r>
            <a:r>
              <a:rPr lang="tr-TR" b="0" baseline="0" dirty="0" smtClean="0"/>
              <a:t> yokluğunda tolerans ortadan kalkmaktadır-hayvan deneyi). </a:t>
            </a:r>
            <a:r>
              <a:rPr lang="tr-TR" b="1" baseline="0" dirty="0" smtClean="0"/>
              <a:t>Foxp3 </a:t>
            </a:r>
            <a:r>
              <a:rPr lang="tr-TR" b="1" baseline="0" dirty="0" err="1" smtClean="0"/>
              <a:t>defetki</a:t>
            </a:r>
            <a:r>
              <a:rPr lang="tr-TR" b="1" baseline="0" dirty="0" smtClean="0"/>
              <a:t> = IPEX sendromu, ağır besin alerjisi görülür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Treglerin</a:t>
            </a:r>
            <a:r>
              <a:rPr lang="tr-TR" dirty="0" smtClean="0"/>
              <a:t> ince </a:t>
            </a:r>
            <a:r>
              <a:rPr lang="tr-TR" dirty="0" err="1" smtClean="0"/>
              <a:t>barsağa</a:t>
            </a:r>
            <a:r>
              <a:rPr lang="tr-TR" dirty="0" smtClean="0"/>
              <a:t> </a:t>
            </a:r>
            <a:r>
              <a:rPr lang="tr-TR" dirty="0" err="1" smtClean="0"/>
              <a:t>hominginde</a:t>
            </a:r>
            <a:r>
              <a:rPr lang="tr-TR" dirty="0" smtClean="0"/>
              <a:t> </a:t>
            </a:r>
            <a:r>
              <a:rPr lang="en-US" dirty="0" smtClean="0"/>
              <a:t>CD103+DC</a:t>
            </a:r>
            <a:r>
              <a:rPr lang="tr-TR" baseline="0" dirty="0" smtClean="0"/>
              <a:t> önemli rolü bulunmaktadır. Bu hücreler </a:t>
            </a:r>
            <a:r>
              <a:rPr lang="tr-TR" baseline="0" dirty="0" err="1" smtClean="0"/>
              <a:t>naive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Thücreleri</a:t>
            </a:r>
            <a:r>
              <a:rPr lang="tr-TR" baseline="0" dirty="0" smtClean="0"/>
              <a:t> aktive ederek foxp3+ </a:t>
            </a:r>
            <a:r>
              <a:rPr lang="tr-TR" baseline="0" dirty="0" err="1" smtClean="0"/>
              <a:t>iTreg</a:t>
            </a:r>
            <a:r>
              <a:rPr lang="tr-TR" baseline="0" dirty="0" smtClean="0"/>
              <a:t> oluşumunu indüklemenin yanı sıra </a:t>
            </a:r>
            <a:r>
              <a:rPr lang="tr-TR" baseline="0" dirty="0" err="1" smtClean="0"/>
              <a:t>homginginide</a:t>
            </a:r>
            <a:r>
              <a:rPr lang="tr-TR" baseline="0" dirty="0" smtClean="0"/>
              <a:t> sağlar. </a:t>
            </a:r>
            <a:r>
              <a:rPr lang="tr-TR" baseline="0" dirty="0" err="1" smtClean="0"/>
              <a:t>Homingde</a:t>
            </a:r>
            <a:r>
              <a:rPr lang="tr-TR" baseline="0" dirty="0" smtClean="0"/>
              <a:t> TGF-beta ve RA önemli rol oynar. RA  </a:t>
            </a:r>
            <a:r>
              <a:rPr lang="tr-TR" baseline="0" dirty="0" err="1" smtClean="0"/>
              <a:t>Treg’ler</a:t>
            </a:r>
            <a:r>
              <a:rPr lang="tr-TR" baseline="0" dirty="0" smtClean="0"/>
              <a:t> ve </a:t>
            </a:r>
            <a:r>
              <a:rPr lang="tr-TR" baseline="0" dirty="0" err="1" smtClean="0"/>
              <a:t>IgA</a:t>
            </a:r>
            <a:r>
              <a:rPr lang="tr-TR" baseline="0" dirty="0" smtClean="0"/>
              <a:t> üreten B hücreler üzerinde barsak </a:t>
            </a:r>
            <a:r>
              <a:rPr lang="tr-TR" baseline="0" dirty="0" err="1" smtClean="0"/>
              <a:t>homing</a:t>
            </a:r>
            <a:r>
              <a:rPr lang="tr-TR" baseline="0" dirty="0" smtClean="0"/>
              <a:t> reseptörleri olan ekspresyonunu artırır. Bu da oral toleransa katkıda bulunur. CCR9 ve alfa4beta7 ekspresyonunu </a:t>
            </a:r>
            <a:r>
              <a:rPr lang="tr-TR" baseline="0" dirty="0" err="1" smtClean="0"/>
              <a:t>Treg</a:t>
            </a:r>
            <a:r>
              <a:rPr lang="tr-TR" baseline="0" dirty="0" smtClean="0"/>
              <a:t> toleransı için çok önemlidir. CD103+ </a:t>
            </a:r>
            <a:r>
              <a:rPr lang="tr-TR" baseline="0" dirty="0" err="1" smtClean="0"/>
              <a:t>DC’ler</a:t>
            </a:r>
            <a:r>
              <a:rPr lang="tr-TR" baseline="0" dirty="0" smtClean="0"/>
              <a:t> tolerans gelişimi için IDO da kullanır. IDO T hücreleri Th1 veya Th17 </a:t>
            </a:r>
            <a:r>
              <a:rPr lang="tr-TR" baseline="0" dirty="0" err="1" smtClean="0"/>
              <a:t>fenotipine</a:t>
            </a:r>
            <a:r>
              <a:rPr lang="tr-TR" baseline="0" dirty="0" smtClean="0"/>
              <a:t> kaydırır, böylece </a:t>
            </a:r>
            <a:r>
              <a:rPr lang="tr-TR" baseline="0" dirty="0" err="1" smtClean="0"/>
              <a:t>Treg</a:t>
            </a:r>
            <a:r>
              <a:rPr lang="tr-TR" baseline="0" dirty="0" smtClean="0"/>
              <a:t> ve toleransı sınırlar. Yakın zamanda MUC2 ‘</a:t>
            </a:r>
            <a:r>
              <a:rPr lang="tr-TR" baseline="0" dirty="0" err="1" smtClean="0"/>
              <a:t>nin</a:t>
            </a:r>
            <a:r>
              <a:rPr lang="tr-TR" baseline="0" dirty="0" smtClean="0"/>
              <a:t> (</a:t>
            </a:r>
            <a:r>
              <a:rPr lang="tr-TR" baseline="0" dirty="0" err="1" smtClean="0"/>
              <a:t>goblet</a:t>
            </a:r>
            <a:r>
              <a:rPr lang="tr-TR" baseline="0" dirty="0" smtClean="0"/>
              <a:t> hücreler tarafından üretilen bir </a:t>
            </a:r>
            <a:r>
              <a:rPr lang="tr-TR" baseline="0" dirty="0" err="1" smtClean="0"/>
              <a:t>mucin</a:t>
            </a:r>
            <a:r>
              <a:rPr lang="tr-TR" baseline="0" dirty="0" smtClean="0"/>
              <a:t>) CD103+ </a:t>
            </a:r>
            <a:r>
              <a:rPr lang="tr-TR" baseline="0" dirty="0" err="1" smtClean="0"/>
              <a:t>DC’lerin</a:t>
            </a:r>
            <a:r>
              <a:rPr lang="tr-TR" baseline="0" dirty="0" smtClean="0"/>
              <a:t> anti </a:t>
            </a:r>
            <a:r>
              <a:rPr lang="tr-TR" baseline="0" dirty="0" err="1" smtClean="0"/>
              <a:t>inflamatuar</a:t>
            </a:r>
            <a:r>
              <a:rPr lang="tr-TR" baseline="0" dirty="0" smtClean="0"/>
              <a:t> potansiyelini artırdığı gösterilmiş.</a:t>
            </a:r>
          </a:p>
          <a:p>
            <a:r>
              <a:rPr lang="tr-TR" dirty="0" smtClean="0"/>
              <a:t>Antijenle </a:t>
            </a:r>
            <a:r>
              <a:rPr lang="tr-TR" dirty="0" err="1" smtClean="0"/>
              <a:t>karşılatıktan</a:t>
            </a:r>
            <a:r>
              <a:rPr lang="tr-TR" dirty="0" smtClean="0"/>
              <a:t> sonra oluşan oral tolerans birkaç ay</a:t>
            </a:r>
            <a:r>
              <a:rPr lang="tr-TR" baseline="0" dirty="0" smtClean="0"/>
              <a:t> devam etmektedir, bu da </a:t>
            </a:r>
            <a:r>
              <a:rPr lang="tr-TR" baseline="0" dirty="0" err="1" smtClean="0"/>
              <a:t>iTreg</a:t>
            </a:r>
            <a:r>
              <a:rPr lang="tr-TR" baseline="0" dirty="0" smtClean="0"/>
              <a:t> oluşumunun sürekli devam eden bir süreç olduğunu düşündürmektedir. Bu süreçte </a:t>
            </a:r>
            <a:r>
              <a:rPr lang="tr-TR" baseline="0" dirty="0" err="1" smtClean="0"/>
              <a:t>lenfoid</a:t>
            </a:r>
            <a:r>
              <a:rPr lang="tr-TR" baseline="0" dirty="0" smtClean="0"/>
              <a:t> organlar ve </a:t>
            </a:r>
            <a:r>
              <a:rPr lang="tr-TR" baseline="0" dirty="0" err="1" smtClean="0"/>
              <a:t>mukozal</a:t>
            </a:r>
            <a:r>
              <a:rPr lang="tr-TR" baseline="0" dirty="0" smtClean="0"/>
              <a:t> doku rol almaktadır. Hayvan modellerinde </a:t>
            </a:r>
            <a:r>
              <a:rPr lang="el-GR" baseline="0" dirty="0" smtClean="0"/>
              <a:t>β</a:t>
            </a:r>
            <a:r>
              <a:rPr lang="tr-TR" baseline="0" dirty="0" smtClean="0"/>
              <a:t>7 </a:t>
            </a:r>
            <a:r>
              <a:rPr lang="tr-TR" baseline="0" dirty="0" err="1" smtClean="0"/>
              <a:t>integrin</a:t>
            </a:r>
            <a:r>
              <a:rPr lang="tr-TR" baseline="0" dirty="0" smtClean="0"/>
              <a:t> ve onun ligandı olan </a:t>
            </a:r>
            <a:r>
              <a:rPr lang="tr-TR" baseline="0" dirty="0" err="1" smtClean="0"/>
              <a:t>MadCAM</a:t>
            </a:r>
            <a:r>
              <a:rPr lang="tr-TR" baseline="0" dirty="0" smtClean="0"/>
              <a:t>-1 </a:t>
            </a:r>
            <a:r>
              <a:rPr lang="tr-TR" baseline="0" dirty="0" err="1" smtClean="0"/>
              <a:t>defektif</a:t>
            </a:r>
            <a:r>
              <a:rPr lang="tr-TR" baseline="0" dirty="0" smtClean="0"/>
              <a:t> olması durumunda oral toleransın azaldığı gösterilmiş (Bunlar T hücre </a:t>
            </a:r>
            <a:r>
              <a:rPr lang="tr-TR" baseline="0" dirty="0" err="1" smtClean="0"/>
              <a:t>hominginde</a:t>
            </a:r>
            <a:r>
              <a:rPr lang="tr-TR" baseline="0" dirty="0" smtClean="0"/>
              <a:t> rol oynuyor). Oral tolerans için </a:t>
            </a:r>
            <a:r>
              <a:rPr lang="tr-TR" baseline="0" dirty="0" err="1" smtClean="0"/>
              <a:t>mLN’de</a:t>
            </a:r>
            <a:r>
              <a:rPr lang="tr-TR" baseline="0" dirty="0" smtClean="0"/>
              <a:t> oluşan </a:t>
            </a:r>
            <a:r>
              <a:rPr lang="tr-TR" baseline="0" dirty="0" err="1" smtClean="0"/>
              <a:t>iTreg’lerin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barsağa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homingi</a:t>
            </a:r>
            <a:r>
              <a:rPr lang="tr-TR" baseline="0" dirty="0" smtClean="0"/>
              <a:t> gerekmektedir. T hücre </a:t>
            </a:r>
            <a:r>
              <a:rPr lang="tr-TR" baseline="0" dirty="0" err="1" smtClean="0"/>
              <a:t>homingde</a:t>
            </a:r>
            <a:r>
              <a:rPr lang="tr-TR" baseline="0" dirty="0" smtClean="0"/>
              <a:t> rol </a:t>
            </a:r>
            <a:r>
              <a:rPr lang="tr-TR" baseline="0" dirty="0" err="1" smtClean="0"/>
              <a:t>olnayan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kemokin</a:t>
            </a:r>
            <a:r>
              <a:rPr lang="tr-TR" baseline="0" dirty="0" smtClean="0"/>
              <a:t> CCR9 ve </a:t>
            </a:r>
            <a:r>
              <a:rPr lang="el-GR" baseline="0" dirty="0" smtClean="0"/>
              <a:t>β</a:t>
            </a:r>
            <a:r>
              <a:rPr lang="tr-TR" baseline="0" dirty="0" smtClean="0"/>
              <a:t>7 </a:t>
            </a:r>
            <a:r>
              <a:rPr lang="tr-TR" baseline="0" dirty="0" err="1" smtClean="0"/>
              <a:t>integrin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defektif</a:t>
            </a:r>
            <a:r>
              <a:rPr lang="tr-TR" baseline="0" dirty="0" smtClean="0"/>
              <a:t> farelerde oral toleransın bozulduğu gösterilmiştir. </a:t>
            </a:r>
          </a:p>
          <a:p>
            <a:r>
              <a:rPr lang="tr-TR" baseline="0" dirty="0" smtClean="0"/>
              <a:t>Ayrıca </a:t>
            </a:r>
            <a:r>
              <a:rPr lang="tr-TR" baseline="0" dirty="0" err="1" smtClean="0"/>
              <a:t>mLN’de</a:t>
            </a:r>
            <a:r>
              <a:rPr lang="tr-TR" baseline="0" dirty="0" smtClean="0"/>
              <a:t> oluşan </a:t>
            </a:r>
            <a:r>
              <a:rPr lang="tr-TR" baseline="0" dirty="0" err="1" smtClean="0"/>
              <a:t>iTreg’lerin</a:t>
            </a:r>
            <a:r>
              <a:rPr lang="tr-TR" baseline="0" dirty="0" smtClean="0"/>
              <a:t> antijene maruz kalan farede ince </a:t>
            </a:r>
            <a:r>
              <a:rPr lang="tr-TR" baseline="0" dirty="0" err="1" smtClean="0"/>
              <a:t>barsağa</a:t>
            </a:r>
            <a:r>
              <a:rPr lang="tr-TR" baseline="0" dirty="0" smtClean="0"/>
              <a:t> geçtikten sonra </a:t>
            </a:r>
            <a:r>
              <a:rPr lang="tr-TR" baseline="0" dirty="0" err="1" smtClean="0"/>
              <a:t>expansiyona</a:t>
            </a:r>
            <a:r>
              <a:rPr lang="tr-TR" baseline="0" dirty="0" smtClean="0"/>
              <a:t> uğradığı gösterilmiş. </a:t>
            </a:r>
            <a:r>
              <a:rPr lang="tr-TR" baseline="0" dirty="0" err="1" smtClean="0"/>
              <a:t>iTreg</a:t>
            </a:r>
            <a:r>
              <a:rPr lang="tr-TR" baseline="0" dirty="0" smtClean="0"/>
              <a:t> </a:t>
            </a:r>
            <a:r>
              <a:rPr lang="tr-TR" baseline="0" dirty="0" err="1" smtClean="0"/>
              <a:t>expansiyonu</a:t>
            </a:r>
            <a:r>
              <a:rPr lang="tr-TR" baseline="0" dirty="0" smtClean="0"/>
              <a:t> ve oral tolerans gelişimi için CX3CR1 </a:t>
            </a:r>
            <a:r>
              <a:rPr lang="tr-TR" baseline="0" dirty="0" err="1" smtClean="0"/>
              <a:t>kemokin</a:t>
            </a:r>
            <a:r>
              <a:rPr lang="tr-TR" baseline="0" dirty="0" smtClean="0"/>
              <a:t> reseptörü gerekmektedir. </a:t>
            </a:r>
            <a:r>
              <a:rPr lang="tr-TR" baseline="0" dirty="0" err="1" smtClean="0"/>
              <a:t>iTreglerin</a:t>
            </a:r>
            <a:r>
              <a:rPr lang="tr-TR" baseline="0" dirty="0" smtClean="0"/>
              <a:t> foxp3 </a:t>
            </a:r>
            <a:r>
              <a:rPr lang="tr-TR" baseline="0" dirty="0" err="1" smtClean="0"/>
              <a:t>ekstresyonunun</a:t>
            </a:r>
            <a:r>
              <a:rPr lang="tr-TR" baseline="0" dirty="0" smtClean="0"/>
              <a:t> devamında mukoza </a:t>
            </a:r>
            <a:r>
              <a:rPr lang="tr-TR" baseline="0" dirty="0" err="1" smtClean="0"/>
              <a:t>ce</a:t>
            </a:r>
            <a:r>
              <a:rPr lang="tr-TR" baseline="0" dirty="0" smtClean="0"/>
              <a:t> CD11b+ </a:t>
            </a:r>
            <a:r>
              <a:rPr lang="tr-TR" baseline="0" dirty="0" err="1" smtClean="0"/>
              <a:t>myeloid</a:t>
            </a:r>
            <a:r>
              <a:rPr lang="tr-TR" baseline="0" dirty="0" smtClean="0"/>
              <a:t> hücrelerden (</a:t>
            </a:r>
            <a:r>
              <a:rPr lang="tr-TR" baseline="0" dirty="0" err="1" smtClean="0"/>
              <a:t>makrofaj</a:t>
            </a:r>
            <a:r>
              <a:rPr lang="tr-TR" baseline="0" dirty="0" smtClean="0"/>
              <a:t>) salınan IL-10’a ihtiyaç vardır. </a:t>
            </a:r>
          </a:p>
          <a:p>
            <a:r>
              <a:rPr lang="tr-TR" baseline="0" dirty="0" smtClean="0"/>
              <a:t>Sonuç olarak </a:t>
            </a:r>
            <a:r>
              <a:rPr lang="tr-TR" baseline="0" dirty="0" err="1" smtClean="0"/>
              <a:t>mukozal</a:t>
            </a:r>
            <a:r>
              <a:rPr lang="tr-TR" baseline="0" dirty="0" smtClean="0"/>
              <a:t> tolerans bölgesel lenf </a:t>
            </a:r>
            <a:r>
              <a:rPr lang="tr-TR" baseline="0" dirty="0" err="1" smtClean="0"/>
              <a:t>nodlarında</a:t>
            </a:r>
            <a:r>
              <a:rPr lang="tr-TR" baseline="0" dirty="0" smtClean="0"/>
              <a:t> başlar </a:t>
            </a:r>
            <a:r>
              <a:rPr lang="tr-TR" baseline="0" dirty="0" err="1" smtClean="0"/>
              <a:t>ncak</a:t>
            </a:r>
            <a:r>
              <a:rPr lang="tr-TR" baseline="0" dirty="0" smtClean="0"/>
              <a:t> daha sonra </a:t>
            </a:r>
            <a:r>
              <a:rPr lang="tr-TR" baseline="0" dirty="0" err="1" smtClean="0"/>
              <a:t>lamina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propriaya</a:t>
            </a:r>
            <a:r>
              <a:rPr lang="tr-TR" baseline="0" dirty="0" smtClean="0"/>
              <a:t> kayar ve orada devam eder. İnce </a:t>
            </a:r>
            <a:r>
              <a:rPr lang="tr-TR" baseline="0" dirty="0" err="1" smtClean="0"/>
              <a:t>barsakta</a:t>
            </a:r>
            <a:r>
              <a:rPr lang="tr-TR" baseline="0" dirty="0" smtClean="0"/>
              <a:t> gelişen oral toleransta barsak kaynaklı CD103+ DC hücreler ve </a:t>
            </a:r>
            <a:r>
              <a:rPr lang="tr-TR" baseline="0" dirty="0" err="1" smtClean="0"/>
              <a:t>mLN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stromal</a:t>
            </a:r>
            <a:r>
              <a:rPr lang="tr-TR" baseline="0" dirty="0" smtClean="0"/>
              <a:t> hücreler tarafından üretilen RA, spesifik T hücrelerde gut </a:t>
            </a:r>
            <a:r>
              <a:rPr lang="tr-TR" baseline="0" dirty="0" err="1" smtClean="0"/>
              <a:t>homing</a:t>
            </a:r>
            <a:r>
              <a:rPr lang="tr-TR" baseline="0" dirty="0" smtClean="0"/>
              <a:t> moleküllerinin </a:t>
            </a:r>
            <a:r>
              <a:rPr lang="tr-TR" baseline="0" dirty="0" err="1" smtClean="0"/>
              <a:t>imprintingine</a:t>
            </a:r>
            <a:r>
              <a:rPr lang="tr-TR" baseline="0" dirty="0" smtClean="0"/>
              <a:t> neden olur. Bu hücrelerden bazıları foxp3+ </a:t>
            </a:r>
            <a:r>
              <a:rPr lang="tr-TR" baseline="0" dirty="0" err="1" smtClean="0"/>
              <a:t>iTreglere</a:t>
            </a:r>
            <a:r>
              <a:rPr lang="tr-TR" baseline="0" dirty="0" smtClean="0"/>
              <a:t> dönüşmeye başlar. Bu </a:t>
            </a:r>
            <a:r>
              <a:rPr lang="tr-TR" baseline="0" dirty="0" err="1" smtClean="0"/>
              <a:t>iTreler</a:t>
            </a:r>
            <a:r>
              <a:rPr lang="tr-TR" baseline="0" dirty="0" smtClean="0"/>
              <a:t> </a:t>
            </a:r>
            <a:r>
              <a:rPr lang="tr-TR" baseline="0" dirty="0" err="1" smtClean="0"/>
              <a:t>mLN’yi</a:t>
            </a:r>
            <a:r>
              <a:rPr lang="tr-TR" baseline="0" dirty="0" smtClean="0"/>
              <a:t> </a:t>
            </a:r>
            <a:r>
              <a:rPr lang="tr-TR" baseline="0" dirty="0" err="1" smtClean="0"/>
              <a:t>terkederek</a:t>
            </a:r>
            <a:r>
              <a:rPr lang="tr-TR" baseline="0" dirty="0" smtClean="0"/>
              <a:t> ince </a:t>
            </a:r>
            <a:r>
              <a:rPr lang="tr-TR" baseline="0" dirty="0" err="1" smtClean="0"/>
              <a:t>barsağa</a:t>
            </a:r>
            <a:r>
              <a:rPr lang="tr-TR" baseline="0" dirty="0" smtClean="0"/>
              <a:t> gelir ve ikincil </a:t>
            </a:r>
            <a:r>
              <a:rPr lang="tr-TR" baseline="0" dirty="0" err="1" smtClean="0"/>
              <a:t>expansiyona</a:t>
            </a:r>
            <a:r>
              <a:rPr lang="tr-TR" baseline="0" dirty="0" smtClean="0"/>
              <a:t> uğrarlar ve bu durumu IL-10 üreten CX3CR1 pozitif </a:t>
            </a:r>
            <a:r>
              <a:rPr lang="tr-TR" baseline="0" dirty="0" err="1" smtClean="0"/>
              <a:t>myeloid</a:t>
            </a:r>
            <a:r>
              <a:rPr lang="tr-TR" baseline="0" dirty="0" smtClean="0"/>
              <a:t> hücreler sayesinde devam ettirirler. </a:t>
            </a:r>
            <a:r>
              <a:rPr lang="tr-TR" baseline="0" dirty="0" err="1" smtClean="0"/>
              <a:t>Treglerrin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LP’de</a:t>
            </a:r>
            <a:r>
              <a:rPr lang="tr-TR" baseline="0" dirty="0" smtClean="0"/>
              <a:t> devamlılığında </a:t>
            </a:r>
            <a:r>
              <a:rPr lang="tr-TR" baseline="0" dirty="0" err="1" smtClean="0"/>
              <a:t>intestinal</a:t>
            </a:r>
            <a:r>
              <a:rPr lang="tr-TR" baseline="0" dirty="0" smtClean="0"/>
              <a:t> antijenlerinde rol oynadığı düşünülmektedir. Dolayısıyla </a:t>
            </a:r>
            <a:r>
              <a:rPr lang="tr-TR" baseline="0" dirty="0" err="1" smtClean="0"/>
              <a:t>intestiinal</a:t>
            </a:r>
            <a:r>
              <a:rPr lang="tr-TR" baseline="0" dirty="0" smtClean="0"/>
              <a:t> antijenlerin sadece </a:t>
            </a:r>
            <a:r>
              <a:rPr lang="tr-TR" baseline="0" dirty="0" err="1" smtClean="0"/>
              <a:t>iTreg</a:t>
            </a:r>
            <a:r>
              <a:rPr lang="tr-TR" baseline="0" dirty="0" smtClean="0"/>
              <a:t> oluşumunu indüklemediği </a:t>
            </a:r>
            <a:r>
              <a:rPr lang="tr-TR" baseline="0" dirty="0" err="1" smtClean="0"/>
              <a:t>anyı</a:t>
            </a:r>
            <a:r>
              <a:rPr lang="tr-TR" baseline="0" dirty="0" smtClean="0"/>
              <a:t> zamanda </a:t>
            </a:r>
            <a:r>
              <a:rPr lang="tr-TR" baseline="0" dirty="0" err="1" smtClean="0"/>
              <a:t>Treglerin</a:t>
            </a:r>
            <a:r>
              <a:rPr lang="tr-TR" baseline="0" dirty="0" smtClean="0"/>
              <a:t> süreğenliğinde de rol oynadığını göstermektedir.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tr-TR" sz="1200" dirty="0" smtClean="0">
                <a:solidFill>
                  <a:schemeClr val="tx1"/>
                </a:solidFill>
              </a:rPr>
              <a:t>Belirli bakteri türlerinin Foxp3+ </a:t>
            </a:r>
            <a:r>
              <a:rPr lang="tr-TR" sz="1200" dirty="0" err="1" smtClean="0">
                <a:solidFill>
                  <a:schemeClr val="tx1"/>
                </a:solidFill>
              </a:rPr>
              <a:t>Treg</a:t>
            </a:r>
            <a:r>
              <a:rPr lang="tr-TR" sz="1200" dirty="0" smtClean="0">
                <a:solidFill>
                  <a:schemeClr val="tx1"/>
                </a:solidFill>
              </a:rPr>
              <a:t> yapımını azalttığı veya artırdığı gösterilmiştir.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tr-TR" sz="1200" dirty="0" err="1" smtClean="0">
                <a:solidFill>
                  <a:schemeClr val="tx1"/>
                </a:solidFill>
              </a:rPr>
              <a:t>Kommensal</a:t>
            </a:r>
            <a:r>
              <a:rPr lang="tr-TR" sz="1200" dirty="0" smtClean="0">
                <a:solidFill>
                  <a:schemeClr val="tx1"/>
                </a:solidFill>
              </a:rPr>
              <a:t> bakteri miktarı azalmış farelerde besin duyarlılığının </a:t>
            </a:r>
            <a:r>
              <a:rPr lang="tr-TR" sz="1200" dirty="0" err="1" smtClean="0">
                <a:solidFill>
                  <a:schemeClr val="tx1"/>
                </a:solidFill>
              </a:rPr>
              <a:t>arttmıştır</a:t>
            </a:r>
            <a:endParaRPr lang="tr-TR" sz="1200" dirty="0" smtClean="0">
              <a:solidFill>
                <a:schemeClr val="tx1"/>
              </a:solidFill>
            </a:endParaRP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tr-TR" sz="1200" dirty="0" err="1" smtClean="0">
                <a:solidFill>
                  <a:schemeClr val="tx1"/>
                </a:solidFill>
              </a:rPr>
              <a:t>Treg</a:t>
            </a:r>
            <a:r>
              <a:rPr lang="tr-TR" sz="1200" dirty="0" smtClean="0">
                <a:solidFill>
                  <a:schemeClr val="tx1"/>
                </a:solidFill>
              </a:rPr>
              <a:t> verilen farelerde ise </a:t>
            </a:r>
            <a:r>
              <a:rPr lang="tr-TR" sz="1200" dirty="0" err="1" smtClean="0">
                <a:solidFill>
                  <a:schemeClr val="tx1"/>
                </a:solidFill>
              </a:rPr>
              <a:t>mikrobiatanın</a:t>
            </a:r>
            <a:r>
              <a:rPr lang="tr-TR" sz="1200" dirty="0" smtClean="0">
                <a:solidFill>
                  <a:schemeClr val="tx1"/>
                </a:solidFill>
              </a:rPr>
              <a:t> normale döndüğü görülmüş.</a:t>
            </a:r>
          </a:p>
          <a:p>
            <a:pPr algn="just">
              <a:spcAft>
                <a:spcPts val="1200"/>
              </a:spcAft>
              <a:buFont typeface="Arial" pitchFamily="34" charset="0"/>
              <a:buChar char="•"/>
            </a:pPr>
            <a:r>
              <a:rPr lang="tr-TR" sz="1200" dirty="0" smtClean="0">
                <a:solidFill>
                  <a:schemeClr val="tx1"/>
                </a:solidFill>
              </a:rPr>
              <a:t>Dolayısı ile </a:t>
            </a:r>
            <a:r>
              <a:rPr lang="tr-TR" sz="1200" dirty="0" err="1" smtClean="0">
                <a:solidFill>
                  <a:schemeClr val="tx1"/>
                </a:solidFill>
              </a:rPr>
              <a:t>immün</a:t>
            </a:r>
            <a:r>
              <a:rPr lang="tr-TR" sz="1200" dirty="0" smtClean="0">
                <a:solidFill>
                  <a:schemeClr val="tx1"/>
                </a:solidFill>
              </a:rPr>
              <a:t> sistem ile </a:t>
            </a:r>
            <a:r>
              <a:rPr lang="tr-TR" sz="1200" dirty="0" err="1" smtClean="0">
                <a:solidFill>
                  <a:schemeClr val="tx1"/>
                </a:solidFill>
              </a:rPr>
              <a:t>mikrobiata</a:t>
            </a:r>
            <a:r>
              <a:rPr lang="tr-TR" sz="1200" dirty="0" smtClean="0">
                <a:solidFill>
                  <a:schemeClr val="tx1"/>
                </a:solidFill>
              </a:rPr>
              <a:t> arasındaki etkileşimin iki yönlü olduğu düşünülmektedir.</a:t>
            </a:r>
          </a:p>
          <a:p>
            <a:endParaRPr lang="tr-TR" b="0" dirty="0" smtClean="0"/>
          </a:p>
          <a:p>
            <a:endParaRPr lang="tr-TR" b="0" dirty="0" smtClean="0"/>
          </a:p>
          <a:p>
            <a:endParaRPr lang="tr-TR" b="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İnfantlarda</a:t>
            </a:r>
            <a:r>
              <a:rPr lang="tr-TR" dirty="0" smtClean="0"/>
              <a:t> </a:t>
            </a:r>
            <a:r>
              <a:rPr lang="tr-TR" dirty="0" err="1" smtClean="0"/>
              <a:t>intestinal</a:t>
            </a:r>
            <a:r>
              <a:rPr lang="tr-TR" dirty="0" smtClean="0"/>
              <a:t> mukoza ince, tam gelişmemiş, geçirgenlik fazla.</a:t>
            </a:r>
          </a:p>
          <a:p>
            <a:r>
              <a:rPr lang="tr-TR" dirty="0" err="1" smtClean="0"/>
              <a:t>Gastrik</a:t>
            </a:r>
            <a:r>
              <a:rPr lang="tr-TR" dirty="0" smtClean="0"/>
              <a:t> asit ve </a:t>
            </a:r>
            <a:r>
              <a:rPr lang="tr-TR" dirty="0" err="1" smtClean="0"/>
              <a:t>proteolitik</a:t>
            </a:r>
            <a:r>
              <a:rPr lang="tr-TR" dirty="0" smtClean="0"/>
              <a:t> enzim </a:t>
            </a:r>
            <a:r>
              <a:rPr lang="tr-TR" dirty="0" err="1" smtClean="0"/>
              <a:t>sekresyonu</a:t>
            </a:r>
            <a:r>
              <a:rPr lang="tr-TR" dirty="0" smtClean="0"/>
              <a:t> </a:t>
            </a:r>
            <a:r>
              <a:rPr lang="tr-TR" dirty="0" err="1" smtClean="0"/>
              <a:t>suboptimal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%80 – 85 oranında tolerans gelişir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2005 yılından önceki</a:t>
            </a:r>
            <a:r>
              <a:rPr lang="tr-TR" baseline="0" dirty="0" smtClean="0"/>
              <a:t> çalışmalar </a:t>
            </a:r>
            <a:r>
              <a:rPr lang="tr-TR" baseline="0" dirty="0" err="1" smtClean="0"/>
              <a:t>İSPA’nın</a:t>
            </a:r>
            <a:r>
              <a:rPr lang="tr-TR" baseline="0" dirty="0" smtClean="0"/>
              <a:t> %80-90 oranında okul çağında geçtiğini belirtirken, daha sonraki çalışmalarda bu oran daha düşük olarak saptanmıştır (bunda </a:t>
            </a:r>
            <a:r>
              <a:rPr lang="tr-TR" baseline="0" dirty="0" err="1" smtClean="0"/>
              <a:t>metod</a:t>
            </a:r>
            <a:r>
              <a:rPr lang="tr-TR" baseline="0" dirty="0" smtClean="0"/>
              <a:t> farklılığı rol oynamış olabilir).  Ayrıca </a:t>
            </a:r>
            <a:r>
              <a:rPr lang="tr-TR" baseline="0" dirty="0" err="1" smtClean="0"/>
              <a:t>ispanın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adolesan</a:t>
            </a:r>
            <a:r>
              <a:rPr lang="tr-TR" baseline="0" dirty="0" smtClean="0"/>
              <a:t> dönemde de geçebildiği bildirilmiştir, bu da </a:t>
            </a:r>
            <a:r>
              <a:rPr lang="tr-TR" baseline="0" dirty="0" err="1" smtClean="0"/>
              <a:t>öceden</a:t>
            </a:r>
            <a:r>
              <a:rPr lang="tr-TR" baseline="0" dirty="0" smtClean="0"/>
              <a:t> var olan “eğer </a:t>
            </a:r>
            <a:r>
              <a:rPr lang="tr-TR" baseline="0" dirty="0" err="1" smtClean="0"/>
              <a:t>ispa</a:t>
            </a:r>
            <a:r>
              <a:rPr lang="tr-TR" baseline="0" dirty="0" smtClean="0"/>
              <a:t> okul çağında halen düzelmemiş ise ömür boyu devam eder” düşüncesini ortadan kaldırmıştır. Dolayısı ile </a:t>
            </a:r>
            <a:r>
              <a:rPr lang="tr-TR" baseline="0" dirty="0" err="1" smtClean="0"/>
              <a:t>ispa</a:t>
            </a:r>
            <a:r>
              <a:rPr lang="tr-TR" baseline="0" dirty="0" smtClean="0"/>
              <a:t> her yaşta düzelebilir.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IgE</a:t>
            </a:r>
            <a:r>
              <a:rPr lang="tr-TR" dirty="0" smtClean="0"/>
              <a:t> </a:t>
            </a:r>
            <a:r>
              <a:rPr lang="tr-TR" dirty="0" err="1" smtClean="0"/>
              <a:t>araclı</a:t>
            </a:r>
            <a:r>
              <a:rPr lang="tr-TR" dirty="0" smtClean="0"/>
              <a:t> olanlarda tolerans daha hızlı gelişiyor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İSPA tanısında öykü büyük oranda hasta ya da ebeveyn</a:t>
            </a:r>
            <a:r>
              <a:rPr lang="tr-TR" baseline="0" dirty="0" smtClean="0"/>
              <a:t> ifadesine dayanmaktadır. Sadece öyküye dayalı hareket ettiğimizde İSPA sıklığı %5-15 arasında değişmekte iken gerçek sıklık bundan çok daha düşük olup %2-4 arasındadır. Bu nedenle İSPA tanısının doğru şekilde konulması çok önemlidir. Bu amaçla öyküsü uyumlu olan hastalarda ek tanısal yöntemlere ihtiyaç vardır.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İSPA eşlik eden astım veya AR varlığında </a:t>
            </a:r>
            <a:r>
              <a:rPr lang="tr-TR" dirty="0" err="1" smtClean="0"/>
              <a:t>persiste</a:t>
            </a:r>
            <a:r>
              <a:rPr lang="tr-TR" dirty="0" smtClean="0"/>
              <a:t> etme ihtimali yüksek.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Çoklu besin </a:t>
            </a:r>
            <a:r>
              <a:rPr lang="tr-TR" dirty="0" err="1" smtClean="0"/>
              <a:t>allerjisi</a:t>
            </a:r>
            <a:r>
              <a:rPr lang="tr-TR" dirty="0" smtClean="0"/>
              <a:t> özellikle yumurta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allerjisi</a:t>
            </a:r>
            <a:r>
              <a:rPr lang="tr-TR" baseline="0" dirty="0" smtClean="0"/>
              <a:t> varlığında </a:t>
            </a:r>
            <a:r>
              <a:rPr lang="tr-TR" baseline="0" dirty="0" err="1" smtClean="0"/>
              <a:t>perisite</a:t>
            </a:r>
            <a:r>
              <a:rPr lang="tr-TR" baseline="0" dirty="0" smtClean="0"/>
              <a:t> etme olasılığı yüksek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Ailede </a:t>
            </a:r>
            <a:r>
              <a:rPr lang="tr-TR" dirty="0" err="1" smtClean="0"/>
              <a:t>Allerjik</a:t>
            </a:r>
            <a:r>
              <a:rPr lang="tr-TR" dirty="0" smtClean="0"/>
              <a:t> hastalık olması durumunda tolerans</a:t>
            </a:r>
            <a:r>
              <a:rPr lang="tr-TR" baseline="0" dirty="0" smtClean="0"/>
              <a:t> gelişme olasılığı azalıyor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Başlangıçtaki Deri testi veya serum</a:t>
            </a:r>
            <a:r>
              <a:rPr lang="tr-TR" baseline="0" dirty="0" smtClean="0"/>
              <a:t> spesifik </a:t>
            </a:r>
            <a:r>
              <a:rPr lang="tr-TR" baseline="0" dirty="0" err="1" smtClean="0"/>
              <a:t>IgE</a:t>
            </a:r>
            <a:r>
              <a:rPr lang="tr-TR" baseline="0" dirty="0" smtClean="0"/>
              <a:t> düzeylerinin toleransı öngörmede kullanılabileceği belirtilmiş.  Ancak net bir </a:t>
            </a:r>
            <a:r>
              <a:rPr lang="tr-TR" baseline="0" dirty="0" err="1" smtClean="0"/>
              <a:t>cut</a:t>
            </a:r>
            <a:r>
              <a:rPr lang="tr-TR" baseline="0" dirty="0" smtClean="0"/>
              <a:t>-</a:t>
            </a:r>
            <a:r>
              <a:rPr lang="tr-TR" baseline="0" dirty="0" err="1" smtClean="0"/>
              <a:t>off</a:t>
            </a:r>
            <a:r>
              <a:rPr lang="tr-TR" baseline="0" dirty="0" smtClean="0"/>
              <a:t> tanımlanmamış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aseline="0" dirty="0" err="1" smtClean="0"/>
              <a:t>Vanto</a:t>
            </a:r>
            <a:r>
              <a:rPr lang="tr-TR" baseline="0" dirty="0" smtClean="0"/>
              <a:t> t et al J Pediatr 2004;144:218-22 </a:t>
            </a:r>
            <a:r>
              <a:rPr lang="tr-TR" baseline="0" dirty="0" err="1" smtClean="0"/>
              <a:t>Sánchez</a:t>
            </a:r>
            <a:r>
              <a:rPr lang="tr-TR" baseline="0" dirty="0" smtClean="0"/>
              <a:t>-</a:t>
            </a:r>
            <a:r>
              <a:rPr lang="tr-TR" baseline="0" dirty="0" err="1" smtClean="0"/>
              <a:t>García</a:t>
            </a:r>
            <a:r>
              <a:rPr lang="tr-TR" baseline="0" dirty="0" smtClean="0"/>
              <a:t> S</a:t>
            </a:r>
            <a:endParaRPr lang="tr-TR" u="sng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sIgE’nin</a:t>
            </a:r>
            <a:r>
              <a:rPr lang="tr-TR" dirty="0" smtClean="0"/>
              <a:t> düşüş hızının yavaş olması tolerans gelişimi ihtimalini azaltıyor.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Özellikle düşük İSP </a:t>
            </a:r>
            <a:r>
              <a:rPr lang="tr-TR" dirty="0" err="1" smtClean="0"/>
              <a:t>spIgE</a:t>
            </a:r>
            <a:r>
              <a:rPr lang="tr-TR" dirty="0" smtClean="0"/>
              <a:t> ile birlikte  yüksek Kazein </a:t>
            </a:r>
            <a:r>
              <a:rPr lang="tr-TR" dirty="0" err="1" smtClean="0"/>
              <a:t>spIgE</a:t>
            </a:r>
            <a:r>
              <a:rPr lang="tr-TR" dirty="0" smtClean="0"/>
              <a:t> tolerans gelişimi daha az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Özellikle </a:t>
            </a:r>
            <a:r>
              <a:rPr lang="tr-TR" dirty="0" err="1" smtClean="0"/>
              <a:t>casein</a:t>
            </a:r>
            <a:r>
              <a:rPr lang="tr-TR" dirty="0" smtClean="0"/>
              <a:t> proteinindeki belirli </a:t>
            </a:r>
            <a:r>
              <a:rPr lang="tr-TR" dirty="0" err="1" smtClean="0"/>
              <a:t>epitoplara</a:t>
            </a:r>
            <a:r>
              <a:rPr lang="tr-TR" dirty="0" smtClean="0"/>
              <a:t> karşı spesifik </a:t>
            </a:r>
            <a:r>
              <a:rPr lang="tr-TR" dirty="0" err="1" smtClean="0"/>
              <a:t>IgE</a:t>
            </a:r>
            <a:r>
              <a:rPr lang="tr-TR" dirty="0" smtClean="0"/>
              <a:t> varlığının </a:t>
            </a:r>
            <a:r>
              <a:rPr lang="tr-TR" dirty="0" err="1" smtClean="0"/>
              <a:t>perisitan</a:t>
            </a:r>
            <a:r>
              <a:rPr lang="tr-TR" baseline="0" dirty="0" smtClean="0"/>
              <a:t> </a:t>
            </a:r>
            <a:r>
              <a:rPr lang="tr-TR" baseline="0" dirty="0" err="1" smtClean="0"/>
              <a:t>allerji</a:t>
            </a:r>
            <a:r>
              <a:rPr lang="tr-TR" baseline="0" dirty="0" smtClean="0"/>
              <a:t> ile ilişkili olduğu gösterilmiştir.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Fırınlamış</a:t>
            </a:r>
            <a:r>
              <a:rPr lang="tr-TR" baseline="0" dirty="0" smtClean="0"/>
              <a:t> süt ürünleri ile kazara karşılaşma veya yükleme sonrası reaksiyon gelişmesi İSPA </a:t>
            </a:r>
            <a:r>
              <a:rPr lang="tr-TR" baseline="0" dirty="0" err="1" smtClean="0"/>
              <a:t>nın</a:t>
            </a:r>
            <a:r>
              <a:rPr lang="tr-TR" baseline="0" dirty="0" smtClean="0"/>
              <a:t> daha uzun süre </a:t>
            </a:r>
            <a:r>
              <a:rPr lang="tr-TR" baseline="0" dirty="0" err="1" smtClean="0"/>
              <a:t>persiste</a:t>
            </a:r>
            <a:r>
              <a:rPr lang="tr-TR" baseline="0" dirty="0" smtClean="0"/>
              <a:t> edeceğini düşündürür.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IgE</a:t>
            </a:r>
            <a:r>
              <a:rPr lang="tr-TR" baseline="0" dirty="0" smtClean="0"/>
              <a:t> ilişkili erken tip </a:t>
            </a:r>
            <a:r>
              <a:rPr lang="tr-TR" baseline="0" dirty="0" err="1" smtClean="0"/>
              <a:t>hipersensitivite</a:t>
            </a:r>
            <a:r>
              <a:rPr lang="tr-TR" baseline="0" dirty="0" smtClean="0"/>
              <a:t> reaksiyonu düşünülen vakalarda ilk kullanılacak tanısal yöntemler spesifik </a:t>
            </a:r>
            <a:r>
              <a:rPr lang="tr-TR" baseline="0" dirty="0" err="1" smtClean="0"/>
              <a:t>IgE</a:t>
            </a:r>
            <a:r>
              <a:rPr lang="tr-TR" baseline="0" dirty="0" smtClean="0"/>
              <a:t> tayini ve </a:t>
            </a:r>
            <a:r>
              <a:rPr lang="tr-TR" baseline="0" dirty="0" err="1" smtClean="0"/>
              <a:t>epidermal</a:t>
            </a:r>
            <a:r>
              <a:rPr lang="tr-TR" baseline="0" dirty="0" smtClean="0"/>
              <a:t> deri testleridir. Bu testlerde </a:t>
            </a:r>
            <a:r>
              <a:rPr lang="tr-TR" baseline="0" dirty="0" err="1" smtClean="0"/>
              <a:t>sensitizasyon</a:t>
            </a:r>
            <a:r>
              <a:rPr lang="tr-TR" baseline="0" dirty="0" smtClean="0"/>
              <a:t> ve klinik </a:t>
            </a:r>
            <a:r>
              <a:rPr lang="tr-TR" baseline="0" dirty="0" err="1" smtClean="0"/>
              <a:t>alkerji</a:t>
            </a:r>
            <a:r>
              <a:rPr lang="tr-TR" baseline="0" dirty="0" smtClean="0"/>
              <a:t> arasındaki ayırım özellikle düşük pozitif değerlerde tam olarak yapılamayacağından mutlaka öykü ile birlikte değerlendirilmelidir. </a:t>
            </a:r>
          </a:p>
          <a:p>
            <a:r>
              <a:rPr lang="tr-TR" baseline="0" dirty="0" smtClean="0"/>
              <a:t>Geleneksel olarak </a:t>
            </a:r>
            <a:r>
              <a:rPr lang="tr-TR" baseline="0" dirty="0" err="1" smtClean="0"/>
              <a:t>epidermal</a:t>
            </a:r>
            <a:r>
              <a:rPr lang="tr-TR" baseline="0" dirty="0" smtClean="0"/>
              <a:t> deri testinde negatif kontrole göre ≥ 3mm ve/veya spesifik </a:t>
            </a:r>
            <a:r>
              <a:rPr lang="tr-TR" baseline="0" dirty="0" err="1" smtClean="0"/>
              <a:t>Ig</a:t>
            </a:r>
            <a:r>
              <a:rPr lang="tr-TR" baseline="0" dirty="0" smtClean="0"/>
              <a:t>&gt;0,35 </a:t>
            </a:r>
            <a:r>
              <a:rPr lang="tr-TR" baseline="0" dirty="0" err="1" smtClean="0"/>
              <a:t>kU</a:t>
            </a:r>
            <a:r>
              <a:rPr lang="tr-TR" baseline="0" dirty="0" smtClean="0"/>
              <a:t>/L değerleri klinik öykü ile uyumlu olması durumunda pozitif kabul edilmektedir.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baseline="0" dirty="0" smtClean="0"/>
              <a:t>Fakat klinik öykü zayıfsa, deri testinde 3-5 mm arası değerler ve düşük </a:t>
            </a:r>
            <a:r>
              <a:rPr lang="tr-TR" baseline="0" dirty="0" err="1" smtClean="0"/>
              <a:t>sIgE</a:t>
            </a:r>
            <a:r>
              <a:rPr lang="tr-TR" baseline="0" dirty="0" smtClean="0"/>
              <a:t> değerleri </a:t>
            </a:r>
            <a:r>
              <a:rPr lang="tr-TR" baseline="0" dirty="0" err="1" smtClean="0"/>
              <a:t>İSPA’yı</a:t>
            </a:r>
            <a:r>
              <a:rPr lang="tr-TR" baseline="0" dirty="0" smtClean="0"/>
              <a:t> göstermeyebilir. Bu durumda yaşa göre değişmekle birlikte daha yüksek eşik değerlerinin kullanılması testin </a:t>
            </a:r>
            <a:r>
              <a:rPr lang="tr-TR" baseline="0" dirty="0" err="1" smtClean="0"/>
              <a:t>spesifisitesi</a:t>
            </a:r>
            <a:r>
              <a:rPr lang="tr-TR" baseline="0" dirty="0" smtClean="0"/>
              <a:t> ve pozitif </a:t>
            </a:r>
            <a:r>
              <a:rPr lang="tr-TR" baseline="0" dirty="0" err="1" smtClean="0"/>
              <a:t>prediktif</a:t>
            </a:r>
            <a:r>
              <a:rPr lang="tr-TR" baseline="0" dirty="0" smtClean="0"/>
              <a:t> değerini artırır.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nedenle tanıda rutin olarak önerilmez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smtClean="0"/>
              <a:t>Daha öncede ifade ettiğim gibi DPT ve </a:t>
            </a:r>
            <a:r>
              <a:rPr lang="tr-TR" dirty="0" err="1" smtClean="0"/>
              <a:t>sIgE</a:t>
            </a:r>
            <a:r>
              <a:rPr lang="tr-TR" dirty="0" smtClean="0"/>
              <a:t> </a:t>
            </a:r>
            <a:r>
              <a:rPr lang="tr-TR" dirty="0" err="1" smtClean="0"/>
              <a:t>duyarlanma</a:t>
            </a:r>
            <a:r>
              <a:rPr lang="tr-TR" dirty="0" smtClean="0"/>
              <a:t> ile klinik </a:t>
            </a:r>
            <a:r>
              <a:rPr lang="tr-TR" dirty="0" err="1" smtClean="0"/>
              <a:t>allerjiyi</a:t>
            </a:r>
            <a:r>
              <a:rPr lang="tr-TR" dirty="0" smtClean="0"/>
              <a:t> ayırt etmeyebilir. Bu nedenle bu değerlerin düşük</a:t>
            </a:r>
            <a:r>
              <a:rPr lang="tr-TR" baseline="0" dirty="0" smtClean="0"/>
              <a:t> veya klinik öykünün şüpheli olduğu durumlarda besin yükleme testlerine ihtiyaç duyulur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Geç tip klinik reaksiyon AD veya GIS bulguları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 typical history</a:t>
            </a:r>
            <a:r>
              <a:rPr lang="en-US" dirty="0" smtClean="0"/>
              <a:t> is the</a:t>
            </a:r>
            <a:r>
              <a:rPr lang="tr-TR" baseline="0" dirty="0" smtClean="0"/>
              <a:t> </a:t>
            </a:r>
            <a:r>
              <a:rPr lang="en-US" dirty="0" smtClean="0"/>
              <a:t>immediate onset of symptoms, for example </a:t>
            </a:r>
            <a:r>
              <a:rPr lang="en-US" dirty="0" err="1" smtClean="0"/>
              <a:t>urticaria</a:t>
            </a:r>
            <a:r>
              <a:rPr lang="en-US" dirty="0" smtClean="0"/>
              <a:t>, </a:t>
            </a:r>
            <a:r>
              <a:rPr lang="en-US" dirty="0" err="1" smtClean="0"/>
              <a:t>angio-oedema</a:t>
            </a:r>
            <a:r>
              <a:rPr lang="en-US" dirty="0" smtClean="0"/>
              <a:t>, vomiting, abdominal pain, wheezing, or breathlessness.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Eğer</a:t>
            </a:r>
            <a:r>
              <a:rPr lang="tr-TR" baseline="0" dirty="0" smtClean="0"/>
              <a:t> şiddetli reaksiyon varsa (</a:t>
            </a:r>
            <a:r>
              <a:rPr lang="tr-TR" baseline="0" dirty="0" err="1" smtClean="0"/>
              <a:t>Anaflaksi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enterokolit</a:t>
            </a:r>
            <a:r>
              <a:rPr lang="tr-TR" baseline="0" dirty="0" smtClean="0"/>
              <a:t>, </a:t>
            </a:r>
            <a:r>
              <a:rPr lang="tr-TR" baseline="0" dirty="0" err="1" smtClean="0"/>
              <a:t>eozinofilik</a:t>
            </a:r>
            <a:r>
              <a:rPr lang="tr-TR" baseline="0" dirty="0" smtClean="0"/>
              <a:t> </a:t>
            </a:r>
            <a:r>
              <a:rPr lang="tr-TR" baseline="0" dirty="0" err="1" smtClean="0"/>
              <a:t>özefajit</a:t>
            </a:r>
            <a:r>
              <a:rPr lang="tr-TR" baseline="0" dirty="0" smtClean="0"/>
              <a:t> gibi) o zaman direk olarak </a:t>
            </a:r>
            <a:r>
              <a:rPr lang="tr-TR" baseline="0" dirty="0" err="1" smtClean="0"/>
              <a:t>aa</a:t>
            </a:r>
            <a:r>
              <a:rPr lang="tr-TR" baseline="0" dirty="0" smtClean="0"/>
              <a:t> bazlı </a:t>
            </a:r>
            <a:r>
              <a:rPr lang="tr-TR" baseline="0" dirty="0" err="1" smtClean="0"/>
              <a:t>formüla</a:t>
            </a:r>
            <a:r>
              <a:rPr lang="tr-TR" baseline="0" dirty="0" smtClean="0"/>
              <a:t> ile başlanabilir.</a:t>
            </a:r>
          </a:p>
          <a:p>
            <a:r>
              <a:rPr lang="tr-TR" baseline="0" dirty="0" smtClean="0"/>
              <a:t>Eğer eliminasyon sonrası semptomlarda düzelme olursa şüpheli alerjen ve önceki </a:t>
            </a:r>
            <a:r>
              <a:rPr lang="tr-TR" baseline="0" dirty="0" err="1" smtClean="0"/>
              <a:t>formülayı</a:t>
            </a:r>
            <a:r>
              <a:rPr lang="tr-TR" baseline="0" dirty="0" smtClean="0"/>
              <a:t> tekrar ver</a:t>
            </a:r>
          </a:p>
          <a:p>
            <a:r>
              <a:rPr lang="tr-TR" baseline="0" dirty="0" smtClean="0"/>
              <a:t>Kansu A et al. </a:t>
            </a:r>
            <a:r>
              <a:rPr lang="en-US" baseline="0" dirty="0" smtClean="0"/>
              <a:t>The Turkish Journal of Pediatrics 2016;58:1-11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C3A56C-6EE9-4685-9A0E-D6EABEFD2870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7B64B-A03F-4698-83D4-21E3BADFAC69}" type="datetimeFigureOut">
              <a:rPr lang="tr-TR" smtClean="0"/>
              <a:pPr/>
              <a:t>23.04.2017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40FDB-A2F9-4605-A24C-42108E1784B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387603"/>
            <a:ext cx="7772400" cy="1470025"/>
          </a:xfrm>
        </p:spPr>
        <p:txBody>
          <a:bodyPr/>
          <a:lstStyle/>
          <a:p>
            <a:r>
              <a:rPr lang="tr-TR" dirty="0" err="1" smtClean="0"/>
              <a:t>İSPA’da</a:t>
            </a:r>
            <a:r>
              <a:rPr lang="tr-TR" dirty="0" smtClean="0"/>
              <a:t> Tanı, </a:t>
            </a:r>
            <a:r>
              <a:rPr lang="tr-TR" dirty="0" err="1" smtClean="0"/>
              <a:t>Prognoz</a:t>
            </a:r>
            <a:r>
              <a:rPr lang="tr-TR" dirty="0" smtClean="0"/>
              <a:t> ve </a:t>
            </a:r>
            <a:br>
              <a:rPr lang="tr-TR" dirty="0" smtClean="0"/>
            </a:br>
            <a:r>
              <a:rPr lang="tr-TR" dirty="0" smtClean="0"/>
              <a:t>Tolerans  Mekanizmaları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57290" y="4643446"/>
            <a:ext cx="6400800" cy="1042998"/>
          </a:xfrm>
        </p:spPr>
        <p:txBody>
          <a:bodyPr/>
          <a:lstStyle/>
          <a:p>
            <a:r>
              <a:rPr lang="tr-TR" sz="2800" dirty="0" smtClean="0"/>
              <a:t>Doç. Dr. Mustafa </a:t>
            </a:r>
            <a:r>
              <a:rPr lang="tr-TR" sz="2800" dirty="0" err="1" smtClean="0"/>
              <a:t>Erkoçoğlu</a:t>
            </a:r>
            <a:endParaRPr lang="tr-TR" sz="2800" dirty="0" smtClean="0"/>
          </a:p>
          <a:p>
            <a:r>
              <a:rPr lang="tr-TR" sz="2400" dirty="0" smtClean="0"/>
              <a:t>Abant İzzet Baysal Üniversitesi Tıp Fakültesi</a:t>
            </a:r>
            <a:endParaRPr lang="tr-TR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52"/>
            <a:ext cx="738187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91153"/>
              </p:ext>
            </p:extLst>
          </p:nvPr>
        </p:nvGraphicFramePr>
        <p:xfrm>
          <a:off x="571471" y="2214554"/>
          <a:ext cx="7786743" cy="1981645"/>
        </p:xfrm>
        <a:graphic>
          <a:graphicData uri="http://schemas.openxmlformats.org/drawingml/2006/table">
            <a:tbl>
              <a:tblPr/>
              <a:tblGrid>
                <a:gridCol w="3458521"/>
                <a:gridCol w="2253109"/>
                <a:gridCol w="2075113"/>
              </a:tblGrid>
              <a:tr h="50006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                                                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Calibri"/>
                        </a:rPr>
                        <a:t>≥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%95 Pozitif </a:t>
                      </a:r>
                      <a:r>
                        <a:rPr lang="tr-TR" sz="2400" dirty="0" err="1">
                          <a:latin typeface="Calibri"/>
                          <a:ea typeface="Calibri"/>
                          <a:cs typeface="Times New Roman"/>
                        </a:rPr>
                        <a:t>Prediktif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 Değer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49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latin typeface="Calibri"/>
                          <a:ea typeface="Calibri"/>
                          <a:cs typeface="Calibri"/>
                        </a:rPr>
                        <a:t>≤</a:t>
                      </a:r>
                      <a:r>
                        <a:rPr lang="tr-TR" sz="2400" b="1">
                          <a:latin typeface="Calibri"/>
                          <a:ea typeface="Calibri"/>
                          <a:cs typeface="Times New Roman"/>
                        </a:rPr>
                        <a:t> 2 yaş</a:t>
                      </a:r>
                      <a:endParaRPr lang="tr-T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latin typeface="Calibri"/>
                          <a:ea typeface="Calibri"/>
                          <a:cs typeface="Times New Roman"/>
                        </a:rPr>
                        <a:t>&gt; 2 yaş</a:t>
                      </a:r>
                      <a:endParaRPr lang="tr-T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Spesifik IgE (kU/L)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Deri </a:t>
                      </a:r>
                      <a:r>
                        <a:rPr lang="tr-TR" sz="2400" dirty="0" err="1" smtClean="0">
                          <a:latin typeface="Calibri"/>
                          <a:ea typeface="Calibri"/>
                          <a:cs typeface="Times New Roman"/>
                        </a:rPr>
                        <a:t>Prik</a:t>
                      </a:r>
                      <a:r>
                        <a:rPr lang="tr-TR" sz="2400" dirty="0" smtClean="0">
                          <a:latin typeface="Calibri"/>
                          <a:ea typeface="Calibri"/>
                          <a:cs typeface="Times New Roman"/>
                        </a:rPr>
                        <a:t> Testi (mm</a:t>
                      </a: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4 Dikdörtgen"/>
          <p:cNvSpPr/>
          <p:nvPr/>
        </p:nvSpPr>
        <p:spPr>
          <a:xfrm>
            <a:off x="5643570" y="4500570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err="1" smtClean="0"/>
              <a:t>Sampson</a:t>
            </a:r>
            <a:r>
              <a:rPr lang="tr-TR" sz="1200" dirty="0" smtClean="0"/>
              <a:t> HA </a:t>
            </a:r>
            <a:r>
              <a:rPr lang="de-DE" sz="1200" dirty="0" smtClean="0"/>
              <a:t>J</a:t>
            </a:r>
            <a:r>
              <a:rPr lang="tr-TR" sz="1200" dirty="0" smtClean="0"/>
              <a:t>ACI</a:t>
            </a:r>
            <a:r>
              <a:rPr lang="de-DE" sz="1200" dirty="0" smtClean="0"/>
              <a:t> 2001;107:891-6.</a:t>
            </a:r>
            <a:endParaRPr lang="tr-TR" sz="1200" dirty="0" smtClean="0"/>
          </a:p>
          <a:p>
            <a:r>
              <a:rPr lang="tr-TR" sz="1200" dirty="0" err="1" smtClean="0"/>
              <a:t>Perry</a:t>
            </a:r>
            <a:r>
              <a:rPr lang="tr-TR" sz="1200" dirty="0" smtClean="0"/>
              <a:t> TT et al. JACI;2004;114:144-149</a:t>
            </a:r>
          </a:p>
          <a:p>
            <a:r>
              <a:rPr lang="tr-TR" sz="1200" dirty="0" err="1" smtClean="0"/>
              <a:t>Luyt</a:t>
            </a:r>
            <a:r>
              <a:rPr lang="tr-TR" sz="1200" dirty="0" smtClean="0"/>
              <a:t> D et al. </a:t>
            </a:r>
            <a:r>
              <a:rPr lang="tr-TR" sz="1200" dirty="0" err="1" smtClean="0"/>
              <a:t>Clin</a:t>
            </a:r>
            <a:r>
              <a:rPr lang="tr-TR" sz="1200" dirty="0" smtClean="0"/>
              <a:t> </a:t>
            </a:r>
            <a:r>
              <a:rPr lang="tr-TR" sz="1200" dirty="0" err="1" smtClean="0"/>
              <a:t>Exp</a:t>
            </a:r>
            <a:r>
              <a:rPr lang="tr-TR" sz="1200" dirty="0" smtClean="0"/>
              <a:t> </a:t>
            </a:r>
            <a:r>
              <a:rPr lang="tr-TR" sz="1200" dirty="0" err="1" smtClean="0"/>
              <a:t>Allergy</a:t>
            </a:r>
            <a:r>
              <a:rPr lang="tr-TR" sz="1200" dirty="0" smtClean="0"/>
              <a:t> 2014;44:642-672 </a:t>
            </a:r>
            <a:endParaRPr lang="tr-TR" sz="1200" dirty="0"/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Tanı – Spesifik </a:t>
            </a:r>
            <a:r>
              <a:rPr lang="tr-TR" dirty="0" err="1" smtClean="0"/>
              <a:t>IgE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00100" y="214290"/>
            <a:ext cx="7543800" cy="78581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Tanı: Bazofil Aktivasyon Testi</a:t>
            </a:r>
            <a:endParaRPr lang="tr-TR" dirty="0"/>
          </a:p>
        </p:txBody>
      </p:sp>
      <p:pic>
        <p:nvPicPr>
          <p:cNvPr id="5124" name="Picture 4" descr="basophil activation tes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78" y="1491301"/>
            <a:ext cx="8452153" cy="3830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781040" y="5669344"/>
            <a:ext cx="7564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600" b="1" dirty="0" err="1" smtClean="0"/>
              <a:t>Sensitivite</a:t>
            </a:r>
            <a:r>
              <a:rPr lang="tr-TR" sz="3600" b="1" dirty="0" smtClean="0"/>
              <a:t>: %77-98, </a:t>
            </a:r>
            <a:r>
              <a:rPr lang="tr-TR" sz="3600" b="1" dirty="0" err="1" smtClean="0"/>
              <a:t>Spesifite</a:t>
            </a:r>
            <a:r>
              <a:rPr lang="tr-TR" sz="3600" b="1" dirty="0" smtClean="0"/>
              <a:t>: %75-100</a:t>
            </a: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9570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Tanı – Yama Testi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42910" y="3000372"/>
            <a:ext cx="8229600" cy="3186122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spcAft>
                <a:spcPts val="1800"/>
              </a:spcAft>
            </a:pPr>
            <a:r>
              <a:rPr lang="tr-TR" dirty="0" err="1" smtClean="0"/>
              <a:t>Non</a:t>
            </a:r>
            <a:r>
              <a:rPr lang="tr-TR" dirty="0" smtClean="0"/>
              <a:t>-</a:t>
            </a:r>
            <a:r>
              <a:rPr lang="tr-TR" dirty="0" err="1" smtClean="0"/>
              <a:t>IgE</a:t>
            </a:r>
            <a:r>
              <a:rPr lang="tr-TR" dirty="0" smtClean="0"/>
              <a:t> aracılı geç tip reaksiyonlarda</a:t>
            </a:r>
          </a:p>
          <a:p>
            <a:pPr algn="just">
              <a:spcAft>
                <a:spcPts val="1800"/>
              </a:spcAft>
            </a:pPr>
            <a:r>
              <a:rPr lang="tr-TR" dirty="0" err="1" smtClean="0"/>
              <a:t>Metod</a:t>
            </a:r>
            <a:r>
              <a:rPr lang="tr-TR" dirty="0" smtClean="0"/>
              <a:t> ve materyal standardizasyonu yok</a:t>
            </a:r>
          </a:p>
          <a:p>
            <a:pPr algn="just">
              <a:spcAft>
                <a:spcPts val="1800"/>
              </a:spcAft>
            </a:pPr>
            <a:r>
              <a:rPr lang="tr-TR" dirty="0" smtClean="0"/>
              <a:t>Yorumu zor</a:t>
            </a:r>
          </a:p>
          <a:p>
            <a:pPr algn="just">
              <a:spcAft>
                <a:spcPts val="1800"/>
              </a:spcAft>
            </a:pPr>
            <a:r>
              <a:rPr lang="tr-TR" dirty="0" smtClean="0"/>
              <a:t>Duyarlılık %20 - %80 arasında </a:t>
            </a:r>
            <a:endParaRPr lang="tr-TR" dirty="0"/>
          </a:p>
        </p:txBody>
      </p:sp>
      <p:pic>
        <p:nvPicPr>
          <p:cNvPr id="1026" name="Picture 2" descr="patch test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85860"/>
            <a:ext cx="4643430" cy="15168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Tanı - </a:t>
            </a:r>
            <a:r>
              <a:rPr lang="tr-TR" dirty="0" err="1" smtClean="0"/>
              <a:t>Laboratuvar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2357422" y="2285992"/>
            <a:ext cx="4786346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chemeClr val="tx1"/>
                </a:solidFill>
              </a:rPr>
              <a:t>Besin Yükleme Testi</a:t>
            </a:r>
            <a:endParaRPr lang="tr-TR" sz="40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2357422" y="3571876"/>
            <a:ext cx="4786346" cy="9286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chemeClr val="tx1"/>
                </a:solidFill>
              </a:rPr>
              <a:t>Eliminasyon Testi</a:t>
            </a:r>
            <a:endParaRPr lang="tr-T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Açık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Tek kör </a:t>
            </a:r>
            <a:r>
              <a:rPr lang="tr-TR" dirty="0" err="1" smtClean="0"/>
              <a:t>plasebo</a:t>
            </a:r>
            <a:r>
              <a:rPr lang="tr-TR" dirty="0" smtClean="0"/>
              <a:t> kontrollü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Çift kör </a:t>
            </a:r>
            <a:r>
              <a:rPr lang="tr-TR" dirty="0" err="1" smtClean="0"/>
              <a:t>plasebo</a:t>
            </a:r>
            <a:r>
              <a:rPr lang="tr-TR" dirty="0" smtClean="0"/>
              <a:t> kontrollü</a:t>
            </a:r>
          </a:p>
          <a:p>
            <a:pPr marL="0" indent="0">
              <a:lnSpc>
                <a:spcPct val="150000"/>
              </a:lnSpc>
              <a:buNone/>
            </a:pPr>
            <a:endParaRPr lang="tr-TR" dirty="0" smtClean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055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</a:t>
            </a:r>
            <a:r>
              <a:rPr lang="tr-TR" dirty="0" smtClean="0"/>
              <a:t>– Besin Yükleme Testi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48 Düz Ok Bağlayıcısı"/>
          <p:cNvCxnSpPr>
            <a:stCxn id="24" idx="2"/>
            <a:endCxn id="19" idx="3"/>
          </p:cNvCxnSpPr>
          <p:nvPr/>
        </p:nvCxnSpPr>
        <p:spPr>
          <a:xfrm rot="5400000">
            <a:off x="3029110" y="2614437"/>
            <a:ext cx="1178726" cy="423661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Dikdörtgen"/>
          <p:cNvSpPr/>
          <p:nvPr/>
        </p:nvSpPr>
        <p:spPr>
          <a:xfrm>
            <a:off x="785786" y="857232"/>
            <a:ext cx="2286016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Erken Tip 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objektif klinik bulgular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286380" y="857232"/>
            <a:ext cx="2786082" cy="8572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Geç tip klinik reaksiyon veya </a:t>
            </a:r>
            <a:r>
              <a:rPr lang="tr-TR" dirty="0" err="1" smtClean="0">
                <a:solidFill>
                  <a:schemeClr val="tx1"/>
                </a:solidFill>
              </a:rPr>
              <a:t>subjektif</a:t>
            </a:r>
            <a:r>
              <a:rPr lang="tr-TR" dirty="0" smtClean="0">
                <a:solidFill>
                  <a:schemeClr val="tx1"/>
                </a:solidFill>
              </a:rPr>
              <a:t> bulgular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142976" y="2428868"/>
            <a:ext cx="1571636" cy="6429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Açık Yükleme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1" name="10 Düz Ok Bağlayıcısı"/>
          <p:cNvCxnSpPr>
            <a:stCxn id="7" idx="2"/>
          </p:cNvCxnSpPr>
          <p:nvPr/>
        </p:nvCxnSpPr>
        <p:spPr>
          <a:xfrm rot="5400000">
            <a:off x="1142976" y="2857496"/>
            <a:ext cx="571504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rot="16200000" flipH="1">
            <a:off x="2093442" y="2928934"/>
            <a:ext cx="571504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>
            <a:stCxn id="4" idx="2"/>
          </p:cNvCxnSpPr>
          <p:nvPr/>
        </p:nvCxnSpPr>
        <p:spPr>
          <a:xfrm rot="5400000">
            <a:off x="1607323" y="2035959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Dikdörtgen"/>
          <p:cNvSpPr/>
          <p:nvPr/>
        </p:nvSpPr>
        <p:spPr>
          <a:xfrm>
            <a:off x="285720" y="3714752"/>
            <a:ext cx="114300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Negatif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7" name="16 Dikdörtgen"/>
          <p:cNvSpPr/>
          <p:nvPr/>
        </p:nvSpPr>
        <p:spPr>
          <a:xfrm>
            <a:off x="2357422" y="3714752"/>
            <a:ext cx="114300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Pozitif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8" name="17 Düz Ok Bağlayıcısı"/>
          <p:cNvCxnSpPr/>
          <p:nvPr/>
        </p:nvCxnSpPr>
        <p:spPr>
          <a:xfrm rot="5400000">
            <a:off x="536547" y="4606933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Dikdörtgen"/>
          <p:cNvSpPr/>
          <p:nvPr/>
        </p:nvSpPr>
        <p:spPr>
          <a:xfrm>
            <a:off x="285720" y="5000636"/>
            <a:ext cx="1214446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Diyete gerek yok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0" name="19 Düz Ok Bağlayıcısı"/>
          <p:cNvCxnSpPr/>
          <p:nvPr/>
        </p:nvCxnSpPr>
        <p:spPr>
          <a:xfrm rot="5400000">
            <a:off x="6394463" y="2035165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Dikdörtgen"/>
          <p:cNvSpPr/>
          <p:nvPr/>
        </p:nvSpPr>
        <p:spPr>
          <a:xfrm>
            <a:off x="5643570" y="2428868"/>
            <a:ext cx="2428892" cy="5715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Çift Kör Yükleme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2" name="21 Düz Ok Bağlayıcısı"/>
          <p:cNvCxnSpPr/>
          <p:nvPr/>
        </p:nvCxnSpPr>
        <p:spPr>
          <a:xfrm rot="5400000">
            <a:off x="6022532" y="2786059"/>
            <a:ext cx="571504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Düz Ok Bağlayıcısı"/>
          <p:cNvCxnSpPr/>
          <p:nvPr/>
        </p:nvCxnSpPr>
        <p:spPr>
          <a:xfrm rot="16200000" flipH="1">
            <a:off x="6972998" y="2857497"/>
            <a:ext cx="571504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Dikdörtgen"/>
          <p:cNvSpPr/>
          <p:nvPr/>
        </p:nvSpPr>
        <p:spPr>
          <a:xfrm>
            <a:off x="5165276" y="3643315"/>
            <a:ext cx="114300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Negatif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7236978" y="3643315"/>
            <a:ext cx="1143008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Pozitif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26" name="25 Düz Ok Bağlayıcısı"/>
          <p:cNvCxnSpPr/>
          <p:nvPr/>
        </p:nvCxnSpPr>
        <p:spPr>
          <a:xfrm rot="5400000">
            <a:off x="7358876" y="4571214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Dikdörtgen"/>
          <p:cNvSpPr/>
          <p:nvPr/>
        </p:nvSpPr>
        <p:spPr>
          <a:xfrm>
            <a:off x="5429256" y="5028530"/>
            <a:ext cx="3071834" cy="5715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Diyet Önerilir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30" name="29 Düz Ok Bağlayıcısı"/>
          <p:cNvCxnSpPr/>
          <p:nvPr/>
        </p:nvCxnSpPr>
        <p:spPr>
          <a:xfrm rot="5400000">
            <a:off x="2608249" y="4606933"/>
            <a:ext cx="642942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Düz Ok Bağlayıcısı"/>
          <p:cNvCxnSpPr/>
          <p:nvPr/>
        </p:nvCxnSpPr>
        <p:spPr>
          <a:xfrm>
            <a:off x="3654192" y="5325168"/>
            <a:ext cx="1764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Dikdörtgen"/>
          <p:cNvSpPr/>
          <p:nvPr/>
        </p:nvSpPr>
        <p:spPr>
          <a:xfrm>
            <a:off x="3571868" y="2357430"/>
            <a:ext cx="1428760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Subjektif</a:t>
            </a:r>
            <a:r>
              <a:rPr lang="tr-TR" dirty="0" smtClean="0">
                <a:solidFill>
                  <a:schemeClr val="tx1"/>
                </a:solidFill>
              </a:rPr>
              <a:t> semptomlar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42" name="41 Düz Bağlayıcı"/>
          <p:cNvCxnSpPr/>
          <p:nvPr/>
        </p:nvCxnSpPr>
        <p:spPr>
          <a:xfrm>
            <a:off x="3500430" y="4000504"/>
            <a:ext cx="71438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Düz Ok Bağlayıcısı"/>
          <p:cNvCxnSpPr/>
          <p:nvPr/>
        </p:nvCxnSpPr>
        <p:spPr>
          <a:xfrm rot="5400000" flipH="1" flipV="1">
            <a:off x="3750463" y="3536157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>
            <a:off x="5000628" y="2714620"/>
            <a:ext cx="540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Dikdörtgen"/>
          <p:cNvSpPr/>
          <p:nvPr/>
        </p:nvSpPr>
        <p:spPr>
          <a:xfrm>
            <a:off x="2214546" y="5000636"/>
            <a:ext cx="1428760" cy="6429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Objektif  Semptomlar</a:t>
            </a:r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6" grpId="0" animBg="1"/>
      <p:bldP spid="17" grpId="0" animBg="1"/>
      <p:bldP spid="19" grpId="0" animBg="1"/>
      <p:bldP spid="21" grpId="0" animBg="1"/>
      <p:bldP spid="24" grpId="0" animBg="1"/>
      <p:bldP spid="25" grpId="0" animBg="1"/>
      <p:bldP spid="28" grpId="0" animBg="1"/>
      <p:bldP spid="36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33361"/>
            <a:ext cx="8229600" cy="86834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– Eliminasyon Testi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Süt ve süt ürünlerini diyetten çıkarılır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Erken reaksiyonlar: 	3-5 gün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Geç reaksiyonlar:	1-2 hafta</a:t>
            </a:r>
          </a:p>
          <a:p>
            <a:pPr>
              <a:lnSpc>
                <a:spcPct val="150000"/>
              </a:lnSpc>
            </a:pPr>
            <a:r>
              <a:rPr lang="tr-TR" dirty="0" smtClean="0"/>
              <a:t>GIS semptomları:	2-4 hafta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 - </a:t>
            </a:r>
            <a:r>
              <a:rPr lang="tr-TR" dirty="0" err="1" smtClean="0"/>
              <a:t>IgE</a:t>
            </a:r>
            <a:r>
              <a:rPr lang="tr-TR" dirty="0" smtClean="0"/>
              <a:t> Aracılı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77594" y="1285860"/>
            <a:ext cx="200026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dirty="0" err="1" smtClean="0"/>
              <a:t>IgE</a:t>
            </a:r>
            <a:r>
              <a:rPr lang="tr-TR" dirty="0" smtClean="0"/>
              <a:t> aracılı İSPA için </a:t>
            </a:r>
          </a:p>
          <a:p>
            <a:pPr algn="ctr"/>
            <a:r>
              <a:rPr lang="tr-TR" dirty="0" smtClean="0"/>
              <a:t>tipik öykü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1027994" y="2362296"/>
            <a:ext cx="10715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DPT</a:t>
            </a:r>
            <a:endParaRPr lang="tr-TR" dirty="0"/>
          </a:p>
        </p:txBody>
      </p:sp>
      <p:cxnSp>
        <p:nvCxnSpPr>
          <p:cNvPr id="6" name="5 Düz Ok Bağlayıcısı"/>
          <p:cNvCxnSpPr/>
          <p:nvPr/>
        </p:nvCxnSpPr>
        <p:spPr>
          <a:xfrm rot="5400000">
            <a:off x="1382123" y="290942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 rot="5400000">
            <a:off x="1361145" y="514101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8 Metin kutusu"/>
          <p:cNvSpPr txBox="1"/>
          <p:nvPr/>
        </p:nvSpPr>
        <p:spPr>
          <a:xfrm>
            <a:off x="1545068" y="492919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&lt;3mm</a:t>
            </a:r>
            <a:endParaRPr lang="tr-TR" dirty="0"/>
          </a:p>
        </p:txBody>
      </p:sp>
      <p:sp>
        <p:nvSpPr>
          <p:cNvPr id="10" name="9 Metin kutusu"/>
          <p:cNvSpPr txBox="1"/>
          <p:nvPr/>
        </p:nvSpPr>
        <p:spPr>
          <a:xfrm>
            <a:off x="610252" y="5407492"/>
            <a:ext cx="18573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tr-TR" dirty="0" smtClean="0"/>
              <a:t>Tekrar et ve serum </a:t>
            </a:r>
            <a:r>
              <a:rPr lang="tr-TR" dirty="0" err="1" smtClean="0"/>
              <a:t>sIgE</a:t>
            </a:r>
            <a:r>
              <a:rPr lang="tr-TR" dirty="0" smtClean="0"/>
              <a:t> bak</a:t>
            </a:r>
            <a:endParaRPr lang="tr-TR" dirty="0"/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2571736" y="4022276"/>
            <a:ext cx="720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11 Metin kutusu"/>
          <p:cNvSpPr txBox="1"/>
          <p:nvPr/>
        </p:nvSpPr>
        <p:spPr>
          <a:xfrm>
            <a:off x="2500298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≥3 mm</a:t>
            </a:r>
            <a:endParaRPr lang="tr-TR" dirty="0"/>
          </a:p>
        </p:txBody>
      </p:sp>
      <p:cxnSp>
        <p:nvCxnSpPr>
          <p:cNvPr id="14" name="13 Düz Ok Bağlayıcısı"/>
          <p:cNvCxnSpPr/>
          <p:nvPr/>
        </p:nvCxnSpPr>
        <p:spPr>
          <a:xfrm rot="5400000">
            <a:off x="1381329" y="2134497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>
            <a:off x="2478526" y="573043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16 Metin kutusu"/>
          <p:cNvSpPr txBox="1"/>
          <p:nvPr/>
        </p:nvSpPr>
        <p:spPr>
          <a:xfrm>
            <a:off x="4714876" y="364807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≥5 mm</a:t>
            </a:r>
            <a:endParaRPr lang="tr-TR" dirty="0"/>
          </a:p>
        </p:txBody>
      </p:sp>
      <p:sp>
        <p:nvSpPr>
          <p:cNvPr id="18" name="17 Metin kutusu"/>
          <p:cNvSpPr txBox="1"/>
          <p:nvPr/>
        </p:nvSpPr>
        <p:spPr>
          <a:xfrm>
            <a:off x="5148268" y="1214422"/>
            <a:ext cx="257176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Hiç İSP tüketmemiş veya </a:t>
            </a:r>
            <a:r>
              <a:rPr lang="tr-TR" dirty="0" err="1" smtClean="0"/>
              <a:t>Atipik</a:t>
            </a:r>
            <a:r>
              <a:rPr lang="tr-TR" dirty="0" smtClean="0"/>
              <a:t> öykü var</a:t>
            </a:r>
            <a:endParaRPr lang="tr-TR" dirty="0"/>
          </a:p>
        </p:txBody>
      </p:sp>
      <p:cxnSp>
        <p:nvCxnSpPr>
          <p:cNvPr id="19" name="18 Düz Ok Bağlayıcısı"/>
          <p:cNvCxnSpPr/>
          <p:nvPr/>
        </p:nvCxnSpPr>
        <p:spPr>
          <a:xfrm rot="5400000">
            <a:off x="6251587" y="2106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19 Metin kutusu"/>
          <p:cNvSpPr txBox="1"/>
          <p:nvPr/>
        </p:nvSpPr>
        <p:spPr>
          <a:xfrm>
            <a:off x="5929322" y="2285992"/>
            <a:ext cx="9286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DPT</a:t>
            </a:r>
            <a:endParaRPr lang="tr-TR" dirty="0"/>
          </a:p>
        </p:txBody>
      </p:sp>
      <p:cxnSp>
        <p:nvCxnSpPr>
          <p:cNvPr id="21" name="20 Düz Ok Bağlayıcısı"/>
          <p:cNvCxnSpPr/>
          <p:nvPr/>
        </p:nvCxnSpPr>
        <p:spPr>
          <a:xfrm rot="5400000">
            <a:off x="6251587" y="289242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23 Metin kutusu"/>
          <p:cNvSpPr txBox="1"/>
          <p:nvPr/>
        </p:nvSpPr>
        <p:spPr>
          <a:xfrm>
            <a:off x="7786710" y="3675972"/>
            <a:ext cx="1214446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İSPA dışlandı</a:t>
            </a:r>
            <a:endParaRPr lang="tr-TR" b="1" dirty="0"/>
          </a:p>
        </p:txBody>
      </p:sp>
      <p:cxnSp>
        <p:nvCxnSpPr>
          <p:cNvPr id="25" name="24 Düz Bağlayıcı"/>
          <p:cNvCxnSpPr/>
          <p:nvPr/>
        </p:nvCxnSpPr>
        <p:spPr>
          <a:xfrm rot="5400000">
            <a:off x="5995005" y="5375261"/>
            <a:ext cx="792000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26 Metin kutusu"/>
          <p:cNvSpPr txBox="1"/>
          <p:nvPr/>
        </p:nvSpPr>
        <p:spPr>
          <a:xfrm>
            <a:off x="3357554" y="5390484"/>
            <a:ext cx="1714512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İSP ile besin provokasyonu</a:t>
            </a:r>
            <a:endParaRPr lang="tr-TR" b="1" dirty="0"/>
          </a:p>
        </p:txBody>
      </p:sp>
      <p:sp>
        <p:nvSpPr>
          <p:cNvPr id="28" name="27 Metin kutusu"/>
          <p:cNvSpPr txBox="1"/>
          <p:nvPr/>
        </p:nvSpPr>
        <p:spPr>
          <a:xfrm>
            <a:off x="5342168" y="539048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2-4 mm</a:t>
            </a:r>
            <a:endParaRPr lang="tr-TR" dirty="0"/>
          </a:p>
        </p:txBody>
      </p:sp>
      <p:sp>
        <p:nvSpPr>
          <p:cNvPr id="29" name="28 Metin kutusu"/>
          <p:cNvSpPr txBox="1"/>
          <p:nvPr/>
        </p:nvSpPr>
        <p:spPr>
          <a:xfrm>
            <a:off x="5786446" y="6286520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i="1" dirty="0" smtClean="0"/>
              <a:t>D. </a:t>
            </a:r>
            <a:r>
              <a:rPr lang="tr-TR" sz="1200" i="1" dirty="0" err="1" smtClean="0"/>
              <a:t>Luyt</a:t>
            </a:r>
            <a:r>
              <a:rPr lang="tr-TR" sz="1200" i="1" dirty="0" smtClean="0"/>
              <a:t> et al., BSACI </a:t>
            </a:r>
            <a:r>
              <a:rPr lang="tr-TR" sz="1200" i="1" dirty="0" err="1" smtClean="0"/>
              <a:t>milk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allergy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guideline</a:t>
            </a:r>
            <a:r>
              <a:rPr lang="tr-TR" sz="1200" i="1" dirty="0" smtClean="0"/>
              <a:t>, 2014</a:t>
            </a:r>
            <a:endParaRPr lang="tr-TR" sz="1200" i="1" dirty="0"/>
          </a:p>
        </p:txBody>
      </p:sp>
      <p:grpSp>
        <p:nvGrpSpPr>
          <p:cNvPr id="43" name="42 Grup"/>
          <p:cNvGrpSpPr/>
          <p:nvPr/>
        </p:nvGrpSpPr>
        <p:grpSpPr>
          <a:xfrm>
            <a:off x="924910" y="3408281"/>
            <a:ext cx="1281527" cy="1260000"/>
            <a:chOff x="1139224" y="3408281"/>
            <a:chExt cx="1281527" cy="1260000"/>
          </a:xfrm>
        </p:grpSpPr>
        <p:sp>
          <p:nvSpPr>
            <p:cNvPr id="33" name="32 Dikdörtgen"/>
            <p:cNvSpPr/>
            <p:nvPr/>
          </p:nvSpPr>
          <p:spPr>
            <a:xfrm>
              <a:off x="1141618" y="3786190"/>
              <a:ext cx="12791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dirty="0" err="1" smtClean="0"/>
                <a:t>Endürasyon</a:t>
              </a:r>
              <a:endParaRPr lang="tr-TR" dirty="0" smtClean="0"/>
            </a:p>
            <a:p>
              <a:pPr algn="ctr"/>
              <a:r>
                <a:rPr lang="tr-TR" dirty="0" smtClean="0"/>
                <a:t> çapı</a:t>
              </a:r>
              <a:r>
                <a:rPr lang="en-US" dirty="0" smtClean="0"/>
                <a:t> </a:t>
              </a:r>
              <a:endParaRPr lang="tr-TR" dirty="0"/>
            </a:p>
          </p:txBody>
        </p:sp>
        <p:sp>
          <p:nvSpPr>
            <p:cNvPr id="34" name="33 Dikdörtgen"/>
            <p:cNvSpPr/>
            <p:nvPr/>
          </p:nvSpPr>
          <p:spPr>
            <a:xfrm rot="2731849">
              <a:off x="1139224" y="3408281"/>
              <a:ext cx="1260000" cy="12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35" name="34 Dikdörtgen"/>
          <p:cNvSpPr/>
          <p:nvPr/>
        </p:nvSpPr>
        <p:spPr>
          <a:xfrm>
            <a:off x="3428992" y="3571876"/>
            <a:ext cx="1285884" cy="8572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Olası İSPA</a:t>
            </a:r>
            <a:endParaRPr lang="tr-TR" sz="2000" b="1" dirty="0">
              <a:solidFill>
                <a:schemeClr val="tx1"/>
              </a:solidFill>
            </a:endParaRPr>
          </a:p>
        </p:txBody>
      </p:sp>
      <p:cxnSp>
        <p:nvCxnSpPr>
          <p:cNvPr id="42" name="41 Düz Ok Bağlayıcısı"/>
          <p:cNvCxnSpPr/>
          <p:nvPr/>
        </p:nvCxnSpPr>
        <p:spPr>
          <a:xfrm rot="10800000">
            <a:off x="4714876" y="4000504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43 Grup"/>
          <p:cNvGrpSpPr/>
          <p:nvPr/>
        </p:nvGrpSpPr>
        <p:grpSpPr>
          <a:xfrm>
            <a:off x="5773795" y="3379334"/>
            <a:ext cx="1281527" cy="1260000"/>
            <a:chOff x="1139224" y="3408281"/>
            <a:chExt cx="1281527" cy="1260000"/>
          </a:xfrm>
        </p:grpSpPr>
        <p:sp>
          <p:nvSpPr>
            <p:cNvPr id="45" name="44 Dikdörtgen"/>
            <p:cNvSpPr/>
            <p:nvPr/>
          </p:nvSpPr>
          <p:spPr>
            <a:xfrm>
              <a:off x="1141618" y="3786190"/>
              <a:ext cx="1279133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dirty="0" err="1" smtClean="0"/>
                <a:t>Endürasyon</a:t>
              </a:r>
              <a:endParaRPr lang="tr-TR" dirty="0" smtClean="0"/>
            </a:p>
            <a:p>
              <a:pPr algn="ctr"/>
              <a:r>
                <a:rPr lang="tr-TR" dirty="0" smtClean="0"/>
                <a:t> çapı</a:t>
              </a:r>
              <a:r>
                <a:rPr lang="en-US" dirty="0" smtClean="0"/>
                <a:t> </a:t>
              </a:r>
              <a:endParaRPr lang="tr-TR" dirty="0"/>
            </a:p>
          </p:txBody>
        </p:sp>
        <p:sp>
          <p:nvSpPr>
            <p:cNvPr id="46" name="45 Dikdörtgen"/>
            <p:cNvSpPr/>
            <p:nvPr/>
          </p:nvSpPr>
          <p:spPr>
            <a:xfrm rot="2731849">
              <a:off x="1139224" y="3408281"/>
              <a:ext cx="1260000" cy="1260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cxnSp>
        <p:nvCxnSpPr>
          <p:cNvPr id="47" name="46 Düz Ok Bağlayıcısı"/>
          <p:cNvCxnSpPr/>
          <p:nvPr/>
        </p:nvCxnSpPr>
        <p:spPr>
          <a:xfrm>
            <a:off x="7358082" y="4000504"/>
            <a:ext cx="396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47 Düz Ok Bağlayıcısı"/>
          <p:cNvCxnSpPr/>
          <p:nvPr/>
        </p:nvCxnSpPr>
        <p:spPr>
          <a:xfrm rot="10800000">
            <a:off x="5155722" y="5763324"/>
            <a:ext cx="122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Metin kutusu"/>
          <p:cNvSpPr txBox="1"/>
          <p:nvPr/>
        </p:nvSpPr>
        <p:spPr>
          <a:xfrm>
            <a:off x="7143768" y="3723505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0-1 mm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2" grpId="0"/>
      <p:bldP spid="17" grpId="0"/>
      <p:bldP spid="18" grpId="0" animBg="1"/>
      <p:bldP spid="20" grpId="0" animBg="1"/>
      <p:bldP spid="24" grpId="0" animBg="1"/>
      <p:bldP spid="27" grpId="0" animBg="1"/>
      <p:bldP spid="28" grpId="0"/>
      <p:bldP spid="29" grpId="0"/>
      <p:bldP spid="35" grpId="0" animBg="1"/>
      <p:bldP spid="4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2547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IgE</a:t>
            </a:r>
            <a:r>
              <a:rPr lang="tr-TR" dirty="0" smtClean="0"/>
              <a:t> Aracılı</a:t>
            </a:r>
            <a:endParaRPr lang="tr-TR" dirty="0"/>
          </a:p>
        </p:txBody>
      </p:sp>
      <p:sp>
        <p:nvSpPr>
          <p:cNvPr id="5" name="Yuvarlatılmış Dikdörtgen 1"/>
          <p:cNvSpPr/>
          <p:nvPr/>
        </p:nvSpPr>
        <p:spPr>
          <a:xfrm>
            <a:off x="3450010" y="1296950"/>
            <a:ext cx="1944216" cy="8388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İSPA semptom ve bulguları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2"/>
          <p:cNvSpPr/>
          <p:nvPr/>
        </p:nvSpPr>
        <p:spPr>
          <a:xfrm>
            <a:off x="3115854" y="2802799"/>
            <a:ext cx="2640002" cy="85160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Öykü, FM, ayırıcı tanı, TKS, Gaitada lökosit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7" name="Yuvarlatılmış Dikdörtgen 3"/>
          <p:cNvSpPr/>
          <p:nvPr/>
        </p:nvSpPr>
        <p:spPr>
          <a:xfrm>
            <a:off x="3316723" y="4297346"/>
            <a:ext cx="2214578" cy="55282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Şüpheli İSPA?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9" name="Yuvarlatılmış Dikdörtgen 5"/>
          <p:cNvSpPr/>
          <p:nvPr/>
        </p:nvSpPr>
        <p:spPr>
          <a:xfrm>
            <a:off x="3264707" y="5511792"/>
            <a:ext cx="2321024" cy="7858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Anne sütü veya mama?</a:t>
            </a:r>
            <a:endParaRPr lang="tr-TR" sz="2000" b="1" dirty="0">
              <a:solidFill>
                <a:schemeClr val="tx1"/>
              </a:solidFill>
            </a:endParaRPr>
          </a:p>
        </p:txBody>
      </p:sp>
      <p:sp>
        <p:nvSpPr>
          <p:cNvPr id="15" name="Metin kutusu 11"/>
          <p:cNvSpPr txBox="1"/>
          <p:nvPr/>
        </p:nvSpPr>
        <p:spPr>
          <a:xfrm>
            <a:off x="4568591" y="5011726"/>
            <a:ext cx="638765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tr-TR" sz="2000" b="1" dirty="0" smtClean="0"/>
              <a:t>Evet</a:t>
            </a:r>
            <a:endParaRPr lang="tr-TR" sz="2000" b="1" dirty="0"/>
          </a:p>
        </p:txBody>
      </p:sp>
      <p:cxnSp>
        <p:nvCxnSpPr>
          <p:cNvPr id="17" name="16 Düz Ok Bağlayıcısı"/>
          <p:cNvCxnSpPr>
            <a:stCxn id="5" idx="2"/>
          </p:cNvCxnSpPr>
          <p:nvPr/>
        </p:nvCxnSpPr>
        <p:spPr>
          <a:xfrm rot="16200000" flipH="1">
            <a:off x="4128968" y="2428964"/>
            <a:ext cx="589896" cy="35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/>
          <p:nvPr/>
        </p:nvCxnSpPr>
        <p:spPr>
          <a:xfrm rot="16200000" flipH="1">
            <a:off x="4132565" y="3953676"/>
            <a:ext cx="589896" cy="35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/>
          <p:nvPr/>
        </p:nvCxnSpPr>
        <p:spPr>
          <a:xfrm rot="16200000" flipH="1">
            <a:off x="4132565" y="5162000"/>
            <a:ext cx="589896" cy="35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uvarlatılmış Dikdörtgen 5"/>
          <p:cNvSpPr/>
          <p:nvPr/>
        </p:nvSpPr>
        <p:spPr>
          <a:xfrm>
            <a:off x="3264707" y="5511792"/>
            <a:ext cx="2321024" cy="7858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Anne sütü veya mama?</a:t>
            </a:r>
            <a:endParaRPr lang="tr-T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7037E-7 L 0.01597 -0.780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-3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85404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r-TR" sz="6600" dirty="0" smtClean="0"/>
              <a:t>İSPA - Tanı</a:t>
            </a:r>
            <a:endParaRPr lang="tr-TR" sz="6600" dirty="0"/>
          </a:p>
        </p:txBody>
      </p:sp>
      <p:sp>
        <p:nvSpPr>
          <p:cNvPr id="4" name="3 Dikdörtgen"/>
          <p:cNvSpPr/>
          <p:nvPr/>
        </p:nvSpPr>
        <p:spPr>
          <a:xfrm>
            <a:off x="2865388" y="1500174"/>
            <a:ext cx="3564000" cy="79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ÖYKÜ</a:t>
            </a:r>
            <a:endParaRPr lang="tr-TR" sz="4000" dirty="0"/>
          </a:p>
        </p:txBody>
      </p:sp>
      <p:sp>
        <p:nvSpPr>
          <p:cNvPr id="5" name="4 Dikdörtgen"/>
          <p:cNvSpPr/>
          <p:nvPr/>
        </p:nvSpPr>
        <p:spPr>
          <a:xfrm>
            <a:off x="2865388" y="2500306"/>
            <a:ext cx="3564000" cy="79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LABORATUAR</a:t>
            </a:r>
            <a:endParaRPr lang="tr-TR" sz="4000" dirty="0"/>
          </a:p>
        </p:txBody>
      </p:sp>
      <p:sp>
        <p:nvSpPr>
          <p:cNvPr id="6" name="5 Dikdörtgen"/>
          <p:cNvSpPr/>
          <p:nvPr/>
        </p:nvSpPr>
        <p:spPr>
          <a:xfrm>
            <a:off x="2865388" y="3500438"/>
            <a:ext cx="3564000" cy="79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ELİMİNASYON</a:t>
            </a:r>
            <a:endParaRPr lang="tr-TR" sz="4000" dirty="0"/>
          </a:p>
        </p:txBody>
      </p:sp>
      <p:sp>
        <p:nvSpPr>
          <p:cNvPr id="7" name="6 Dikdörtgen"/>
          <p:cNvSpPr/>
          <p:nvPr/>
        </p:nvSpPr>
        <p:spPr>
          <a:xfrm>
            <a:off x="2865388" y="4786322"/>
            <a:ext cx="3564000" cy="7920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/>
              <a:t>YÜKLEME TESTİ</a:t>
            </a:r>
            <a:endParaRPr lang="tr-TR" sz="4000" dirty="0"/>
          </a:p>
        </p:txBody>
      </p:sp>
      <p:sp>
        <p:nvSpPr>
          <p:cNvPr id="9" name="8 Yukarı Aşağı Ok"/>
          <p:cNvSpPr/>
          <p:nvPr/>
        </p:nvSpPr>
        <p:spPr>
          <a:xfrm>
            <a:off x="4500562" y="4329800"/>
            <a:ext cx="285752" cy="428628"/>
          </a:xfrm>
          <a:prstGeom prst="upDownArrow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Yuvarlatılmış Dikdörtgen 5"/>
          <p:cNvSpPr/>
          <p:nvPr/>
        </p:nvSpPr>
        <p:spPr>
          <a:xfrm>
            <a:off x="3400602" y="153738"/>
            <a:ext cx="2321024" cy="78581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b="1" dirty="0" smtClean="0">
                <a:solidFill>
                  <a:schemeClr val="tx1"/>
                </a:solidFill>
              </a:rPr>
              <a:t>Anne sütü veya mama?</a:t>
            </a:r>
            <a:endParaRPr lang="tr-TR" sz="2000" b="1" dirty="0">
              <a:solidFill>
                <a:schemeClr val="tx1"/>
              </a:solidFill>
            </a:endParaRPr>
          </a:p>
        </p:txBody>
      </p:sp>
      <p:cxnSp>
        <p:nvCxnSpPr>
          <p:cNvPr id="5" name="4 Düz Ok Bağlayıcısı"/>
          <p:cNvCxnSpPr/>
          <p:nvPr/>
        </p:nvCxnSpPr>
        <p:spPr>
          <a:xfrm rot="10800000" flipV="1">
            <a:off x="2714612" y="950442"/>
            <a:ext cx="1285884" cy="57150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5 Düz Ok Bağlayıcısı"/>
          <p:cNvCxnSpPr/>
          <p:nvPr/>
        </p:nvCxnSpPr>
        <p:spPr>
          <a:xfrm>
            <a:off x="5072066" y="950442"/>
            <a:ext cx="1357322" cy="42862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6 Metin kutusu"/>
          <p:cNvSpPr txBox="1"/>
          <p:nvPr/>
        </p:nvSpPr>
        <p:spPr>
          <a:xfrm>
            <a:off x="2357422" y="84634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Anne sütü</a:t>
            </a:r>
            <a:endParaRPr lang="tr-TR" b="1" dirty="0"/>
          </a:p>
        </p:txBody>
      </p:sp>
      <p:sp>
        <p:nvSpPr>
          <p:cNvPr id="8" name="7 Metin kutusu"/>
          <p:cNvSpPr txBox="1"/>
          <p:nvPr/>
        </p:nvSpPr>
        <p:spPr>
          <a:xfrm>
            <a:off x="5774202" y="85723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Mama</a:t>
            </a:r>
            <a:endParaRPr lang="tr-TR" b="1" dirty="0"/>
          </a:p>
        </p:txBody>
      </p:sp>
      <p:sp>
        <p:nvSpPr>
          <p:cNvPr id="10" name="9 Metin kutusu"/>
          <p:cNvSpPr txBox="1"/>
          <p:nvPr/>
        </p:nvSpPr>
        <p:spPr>
          <a:xfrm>
            <a:off x="928662" y="1900907"/>
            <a:ext cx="3571900" cy="82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Anneye eliminasyon ve kalsiyum</a:t>
            </a:r>
          </a:p>
          <a:p>
            <a:r>
              <a:rPr lang="tr-TR" dirty="0" smtClean="0"/>
              <a:t>desteği</a:t>
            </a:r>
            <a:endParaRPr lang="tr-TR" dirty="0"/>
          </a:p>
        </p:txBody>
      </p:sp>
      <p:sp>
        <p:nvSpPr>
          <p:cNvPr id="11" name="10 Metin kutusu"/>
          <p:cNvSpPr txBox="1"/>
          <p:nvPr/>
        </p:nvSpPr>
        <p:spPr>
          <a:xfrm>
            <a:off x="1285852" y="15098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Eliminasyon</a:t>
            </a:r>
            <a:endParaRPr lang="tr-TR" b="1" dirty="0"/>
          </a:p>
        </p:txBody>
      </p:sp>
      <p:sp>
        <p:nvSpPr>
          <p:cNvPr id="12" name="11 Metin kutusu"/>
          <p:cNvSpPr txBox="1"/>
          <p:nvPr/>
        </p:nvSpPr>
        <p:spPr>
          <a:xfrm>
            <a:off x="5429256" y="1893253"/>
            <a:ext cx="2857520" cy="82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5" name="14 Metin kutusu"/>
          <p:cNvSpPr txBox="1"/>
          <p:nvPr/>
        </p:nvSpPr>
        <p:spPr>
          <a:xfrm>
            <a:off x="5572132" y="2000240"/>
            <a:ext cx="1214446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İlk tercih </a:t>
            </a:r>
            <a:r>
              <a:rPr lang="tr-TR" dirty="0" err="1" smtClean="0"/>
              <a:t>eHF</a:t>
            </a:r>
            <a:endParaRPr lang="tr-TR" dirty="0"/>
          </a:p>
        </p:txBody>
      </p:sp>
      <p:sp>
        <p:nvSpPr>
          <p:cNvPr id="16" name="15 Metin kutusu"/>
          <p:cNvSpPr txBox="1"/>
          <p:nvPr/>
        </p:nvSpPr>
        <p:spPr>
          <a:xfrm>
            <a:off x="7143768" y="2000240"/>
            <a:ext cx="114300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Alternatif AAF</a:t>
            </a:r>
            <a:endParaRPr lang="tr-TR" dirty="0"/>
          </a:p>
        </p:txBody>
      </p:sp>
      <p:cxnSp>
        <p:nvCxnSpPr>
          <p:cNvPr id="18" name="17 Düz Ok Bağlayıcısı"/>
          <p:cNvCxnSpPr/>
          <p:nvPr/>
        </p:nvCxnSpPr>
        <p:spPr>
          <a:xfrm>
            <a:off x="6786578" y="235743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18 Metin kutusu"/>
          <p:cNvSpPr txBox="1"/>
          <p:nvPr/>
        </p:nvSpPr>
        <p:spPr>
          <a:xfrm>
            <a:off x="5500694" y="1452483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Önerilen formül mama</a:t>
            </a:r>
            <a:endParaRPr lang="tr-TR" dirty="0"/>
          </a:p>
        </p:txBody>
      </p:sp>
      <p:sp>
        <p:nvSpPr>
          <p:cNvPr id="36" name="35 Metin kutusu"/>
          <p:cNvSpPr txBox="1"/>
          <p:nvPr/>
        </p:nvSpPr>
        <p:spPr>
          <a:xfrm>
            <a:off x="2983356" y="3287499"/>
            <a:ext cx="2758188" cy="369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Semptomlarda düzelme?</a:t>
            </a:r>
            <a:endParaRPr lang="tr-TR" dirty="0"/>
          </a:p>
        </p:txBody>
      </p:sp>
      <p:cxnSp>
        <p:nvCxnSpPr>
          <p:cNvPr id="37" name="36 Düz Ok Bağlayıcısı"/>
          <p:cNvCxnSpPr/>
          <p:nvPr/>
        </p:nvCxnSpPr>
        <p:spPr>
          <a:xfrm>
            <a:off x="5752398" y="3480041"/>
            <a:ext cx="936000" cy="158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37 Metin kutusu"/>
          <p:cNvSpPr txBox="1"/>
          <p:nvPr/>
        </p:nvSpPr>
        <p:spPr>
          <a:xfrm>
            <a:off x="6764774" y="3150745"/>
            <a:ext cx="1928858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Uzman </a:t>
            </a:r>
          </a:p>
          <a:p>
            <a:r>
              <a:rPr lang="tr-TR" dirty="0" smtClean="0"/>
              <a:t>konsültasyonu iste</a:t>
            </a:r>
            <a:endParaRPr lang="tr-TR" dirty="0"/>
          </a:p>
        </p:txBody>
      </p:sp>
      <p:sp>
        <p:nvSpPr>
          <p:cNvPr id="39" name="38 Metin kutusu"/>
          <p:cNvSpPr txBox="1"/>
          <p:nvPr/>
        </p:nvSpPr>
        <p:spPr>
          <a:xfrm>
            <a:off x="5817714" y="3149387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Hayır</a:t>
            </a:r>
            <a:endParaRPr lang="tr-TR" b="1" dirty="0"/>
          </a:p>
        </p:txBody>
      </p:sp>
      <p:cxnSp>
        <p:nvCxnSpPr>
          <p:cNvPr id="40" name="39 Düz Ok Bağlayıcısı"/>
          <p:cNvCxnSpPr/>
          <p:nvPr/>
        </p:nvCxnSpPr>
        <p:spPr>
          <a:xfrm rot="5400000">
            <a:off x="4143769" y="3857231"/>
            <a:ext cx="428628" cy="794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40 Metin kutusu"/>
          <p:cNvSpPr txBox="1"/>
          <p:nvPr/>
        </p:nvSpPr>
        <p:spPr>
          <a:xfrm>
            <a:off x="2928926" y="4071942"/>
            <a:ext cx="2857520" cy="369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Şüpheli alerjeni tekrar ver</a:t>
            </a:r>
            <a:endParaRPr lang="tr-TR" dirty="0"/>
          </a:p>
        </p:txBody>
      </p:sp>
      <p:cxnSp>
        <p:nvCxnSpPr>
          <p:cNvPr id="42" name="41 Düz Ok Bağlayıcısı"/>
          <p:cNvCxnSpPr/>
          <p:nvPr/>
        </p:nvCxnSpPr>
        <p:spPr>
          <a:xfrm rot="5400000">
            <a:off x="4108447" y="4678371"/>
            <a:ext cx="500066" cy="158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42 Metin kutusu"/>
          <p:cNvSpPr txBox="1"/>
          <p:nvPr/>
        </p:nvSpPr>
        <p:spPr>
          <a:xfrm>
            <a:off x="3669842" y="3639925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Evet</a:t>
            </a:r>
            <a:endParaRPr lang="tr-TR" b="1" dirty="0"/>
          </a:p>
        </p:txBody>
      </p:sp>
      <p:sp>
        <p:nvSpPr>
          <p:cNvPr id="44" name="43 Metin kutusu"/>
          <p:cNvSpPr txBox="1"/>
          <p:nvPr/>
        </p:nvSpPr>
        <p:spPr>
          <a:xfrm>
            <a:off x="2928926" y="4929198"/>
            <a:ext cx="2857520" cy="36933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Semptomlar tekrarladı mı?</a:t>
            </a:r>
            <a:endParaRPr lang="tr-TR" dirty="0"/>
          </a:p>
        </p:txBody>
      </p:sp>
      <p:cxnSp>
        <p:nvCxnSpPr>
          <p:cNvPr id="45" name="44 Düz Ok Bağlayıcısı"/>
          <p:cNvCxnSpPr/>
          <p:nvPr/>
        </p:nvCxnSpPr>
        <p:spPr>
          <a:xfrm>
            <a:off x="5786446" y="5110854"/>
            <a:ext cx="928694" cy="158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45 Dikdörtgen"/>
          <p:cNvSpPr/>
          <p:nvPr/>
        </p:nvSpPr>
        <p:spPr>
          <a:xfrm>
            <a:off x="5857884" y="4792444"/>
            <a:ext cx="687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Hayır</a:t>
            </a:r>
            <a:endParaRPr lang="tr-TR" b="1" dirty="0"/>
          </a:p>
        </p:txBody>
      </p:sp>
      <p:cxnSp>
        <p:nvCxnSpPr>
          <p:cNvPr id="47" name="46 Düz Ok Bağlayıcısı"/>
          <p:cNvCxnSpPr/>
          <p:nvPr/>
        </p:nvCxnSpPr>
        <p:spPr>
          <a:xfrm rot="5400000">
            <a:off x="4108447" y="5535627"/>
            <a:ext cx="500066" cy="1588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47 Dikdörtgen"/>
          <p:cNvSpPr/>
          <p:nvPr/>
        </p:nvSpPr>
        <p:spPr>
          <a:xfrm>
            <a:off x="3696014" y="5286388"/>
            <a:ext cx="644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/>
              <a:t>Evet </a:t>
            </a:r>
            <a:endParaRPr lang="tr-TR" b="1" dirty="0"/>
          </a:p>
        </p:txBody>
      </p:sp>
      <p:sp>
        <p:nvSpPr>
          <p:cNvPr id="49" name="48 Metin kutusu"/>
          <p:cNvSpPr txBox="1"/>
          <p:nvPr/>
        </p:nvSpPr>
        <p:spPr>
          <a:xfrm>
            <a:off x="3643306" y="5786454"/>
            <a:ext cx="142876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Eliminasyon</a:t>
            </a:r>
          </a:p>
        </p:txBody>
      </p:sp>
      <p:sp>
        <p:nvSpPr>
          <p:cNvPr id="50" name="49 Metin kutusu"/>
          <p:cNvSpPr txBox="1"/>
          <p:nvPr/>
        </p:nvSpPr>
        <p:spPr>
          <a:xfrm>
            <a:off x="6786578" y="4809452"/>
            <a:ext cx="1571636" cy="64633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 smtClean="0"/>
              <a:t>İSPA tanısı </a:t>
            </a:r>
          </a:p>
          <a:p>
            <a:r>
              <a:rPr lang="tr-TR" dirty="0" smtClean="0"/>
              <a:t>doğrulanmadı</a:t>
            </a:r>
            <a:endParaRPr lang="tr-TR" dirty="0"/>
          </a:p>
        </p:txBody>
      </p:sp>
      <p:cxnSp>
        <p:nvCxnSpPr>
          <p:cNvPr id="51" name="50 Düz Ok Bağlayıcısı"/>
          <p:cNvCxnSpPr/>
          <p:nvPr/>
        </p:nvCxnSpPr>
        <p:spPr>
          <a:xfrm>
            <a:off x="2643968" y="2747278"/>
            <a:ext cx="1080000" cy="54000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53 Düz Ok Bağlayıcısı"/>
          <p:cNvCxnSpPr/>
          <p:nvPr/>
        </p:nvCxnSpPr>
        <p:spPr>
          <a:xfrm rot="10800000" flipV="1">
            <a:off x="5238016" y="2746124"/>
            <a:ext cx="1620000" cy="540000"/>
          </a:xfrm>
          <a:prstGeom prst="straightConnector1">
            <a:avLst/>
          </a:prstGeom>
          <a:ln w="190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30 Dikdörtgen"/>
          <p:cNvSpPr/>
          <p:nvPr/>
        </p:nvSpPr>
        <p:spPr>
          <a:xfrm>
            <a:off x="5143472" y="6286520"/>
            <a:ext cx="40005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dirty="0" smtClean="0"/>
              <a:t>Kansu A et al. </a:t>
            </a:r>
            <a:r>
              <a:rPr lang="en-US" sz="1200" dirty="0" smtClean="0"/>
              <a:t>The Turkish Journal of Pediatrics 2016;58:1-11 </a:t>
            </a:r>
            <a:endParaRPr lang="tr-TR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/>
      <p:bldP spid="12" grpId="0" animBg="1"/>
      <p:bldP spid="15" grpId="0" animBg="1"/>
      <p:bldP spid="16" grpId="0" animBg="1"/>
      <p:bldP spid="19" grpId="0"/>
      <p:bldP spid="36" grpId="0" animBg="1"/>
      <p:bldP spid="38" grpId="0" animBg="1"/>
      <p:bldP spid="39" grpId="0"/>
      <p:bldP spid="41" grpId="0" animBg="1"/>
      <p:bldP spid="43" grpId="0"/>
      <p:bldP spid="44" grpId="0" animBg="1"/>
      <p:bldP spid="46" grpId="0"/>
      <p:bldP spid="48" grpId="0"/>
      <p:bldP spid="49" grpId="0" animBg="1"/>
      <p:bldP spid="50" grpId="0" animBg="1"/>
      <p:bldP spid="3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84187" y="252369"/>
            <a:ext cx="7772400" cy="76677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r-TR" dirty="0" smtClean="0"/>
              <a:t>Oral Tolerans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375" y="2114550"/>
            <a:ext cx="4238625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intolerance ile ilgili görsel sonuc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46669" y="1566837"/>
            <a:ext cx="3028950" cy="3990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strointestinal sistem ile ilgili görsel sonuc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7674" y="2151045"/>
            <a:ext cx="2811501" cy="2811501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flipV="1">
            <a:off x="2892402" y="2443149"/>
            <a:ext cx="1679598" cy="12414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" name="59 Grup"/>
          <p:cNvGrpSpPr/>
          <p:nvPr/>
        </p:nvGrpSpPr>
        <p:grpSpPr>
          <a:xfrm>
            <a:off x="4691541" y="1931634"/>
            <a:ext cx="1852161" cy="1095723"/>
            <a:chOff x="4691541" y="1931634"/>
            <a:chExt cx="1852161" cy="1095723"/>
          </a:xfrm>
        </p:grpSpPr>
        <p:sp>
          <p:nvSpPr>
            <p:cNvPr id="7" name="6 7-Noktalı Yıldız"/>
            <p:cNvSpPr/>
            <p:nvPr/>
          </p:nvSpPr>
          <p:spPr>
            <a:xfrm>
              <a:off x="5257756" y="2104102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8" name="7 Serbest Form"/>
            <p:cNvSpPr/>
            <p:nvPr/>
          </p:nvSpPr>
          <p:spPr>
            <a:xfrm>
              <a:off x="4999961" y="1967634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9" name="8 Oval"/>
            <p:cNvSpPr/>
            <p:nvPr/>
          </p:nvSpPr>
          <p:spPr>
            <a:xfrm>
              <a:off x="4927961" y="2104102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0" name="9 7-Noktalı Yıldız"/>
            <p:cNvSpPr/>
            <p:nvPr/>
          </p:nvSpPr>
          <p:spPr>
            <a:xfrm>
              <a:off x="4747601" y="2031076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1" name="10 7-Noktalı Yıldız"/>
            <p:cNvSpPr/>
            <p:nvPr/>
          </p:nvSpPr>
          <p:spPr>
            <a:xfrm>
              <a:off x="5449338" y="2031076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2" name="11 Oval"/>
            <p:cNvSpPr/>
            <p:nvPr/>
          </p:nvSpPr>
          <p:spPr>
            <a:xfrm>
              <a:off x="5080361" y="2256502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3" name="12 Oval"/>
            <p:cNvSpPr/>
            <p:nvPr/>
          </p:nvSpPr>
          <p:spPr>
            <a:xfrm>
              <a:off x="5202467" y="1931634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4" name="13 Serbest Form"/>
            <p:cNvSpPr/>
            <p:nvPr/>
          </p:nvSpPr>
          <p:spPr>
            <a:xfrm>
              <a:off x="4691541" y="2152465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5" name="14 Serbest Form"/>
            <p:cNvSpPr/>
            <p:nvPr/>
          </p:nvSpPr>
          <p:spPr>
            <a:xfrm>
              <a:off x="5304761" y="2272434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6" name="15 7-Noktalı Yıldız"/>
            <p:cNvSpPr/>
            <p:nvPr/>
          </p:nvSpPr>
          <p:spPr>
            <a:xfrm>
              <a:off x="5257756" y="2578771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7" name="16 Serbest Form"/>
            <p:cNvSpPr/>
            <p:nvPr/>
          </p:nvSpPr>
          <p:spPr>
            <a:xfrm>
              <a:off x="4999961" y="2442303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8" name="17 Oval"/>
            <p:cNvSpPr/>
            <p:nvPr/>
          </p:nvSpPr>
          <p:spPr>
            <a:xfrm>
              <a:off x="4927961" y="2578771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19" name="18 7-Noktalı Yıldız"/>
            <p:cNvSpPr/>
            <p:nvPr/>
          </p:nvSpPr>
          <p:spPr>
            <a:xfrm>
              <a:off x="4747601" y="2505745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0" name="19 7-Noktalı Yıldız"/>
            <p:cNvSpPr/>
            <p:nvPr/>
          </p:nvSpPr>
          <p:spPr>
            <a:xfrm>
              <a:off x="5449338" y="2505745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1" name="20 Oval"/>
            <p:cNvSpPr/>
            <p:nvPr/>
          </p:nvSpPr>
          <p:spPr>
            <a:xfrm>
              <a:off x="5080361" y="2731171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2" name="21 Oval"/>
            <p:cNvSpPr/>
            <p:nvPr/>
          </p:nvSpPr>
          <p:spPr>
            <a:xfrm>
              <a:off x="5202467" y="2406303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3" name="22 Serbest Form"/>
            <p:cNvSpPr/>
            <p:nvPr/>
          </p:nvSpPr>
          <p:spPr>
            <a:xfrm>
              <a:off x="4691541" y="2627134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4" name="23 Serbest Form"/>
            <p:cNvSpPr/>
            <p:nvPr/>
          </p:nvSpPr>
          <p:spPr>
            <a:xfrm>
              <a:off x="5304761" y="2747103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5" name="24 7-Noktalı Yıldız"/>
            <p:cNvSpPr/>
            <p:nvPr/>
          </p:nvSpPr>
          <p:spPr>
            <a:xfrm>
              <a:off x="6160579" y="2213641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6" name="25 Serbest Form"/>
            <p:cNvSpPr/>
            <p:nvPr/>
          </p:nvSpPr>
          <p:spPr>
            <a:xfrm>
              <a:off x="5902784" y="2077173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7" name="26 Oval"/>
            <p:cNvSpPr/>
            <p:nvPr/>
          </p:nvSpPr>
          <p:spPr>
            <a:xfrm>
              <a:off x="5830784" y="2213641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8" name="27 7-Noktalı Yıldız"/>
            <p:cNvSpPr/>
            <p:nvPr/>
          </p:nvSpPr>
          <p:spPr>
            <a:xfrm>
              <a:off x="5650424" y="2140615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29" name="28 7-Noktalı Yıldız"/>
            <p:cNvSpPr/>
            <p:nvPr/>
          </p:nvSpPr>
          <p:spPr>
            <a:xfrm>
              <a:off x="6352161" y="2140615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0" name="29 Oval"/>
            <p:cNvSpPr/>
            <p:nvPr/>
          </p:nvSpPr>
          <p:spPr>
            <a:xfrm>
              <a:off x="5983184" y="2366041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1" name="30 Oval"/>
            <p:cNvSpPr/>
            <p:nvPr/>
          </p:nvSpPr>
          <p:spPr>
            <a:xfrm>
              <a:off x="6105290" y="2041173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2" name="31 Serbest Form"/>
            <p:cNvSpPr/>
            <p:nvPr/>
          </p:nvSpPr>
          <p:spPr>
            <a:xfrm>
              <a:off x="5594364" y="2262004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3" name="32 Serbest Form"/>
            <p:cNvSpPr/>
            <p:nvPr/>
          </p:nvSpPr>
          <p:spPr>
            <a:xfrm>
              <a:off x="6207584" y="2381973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4" name="33 7-Noktalı Yıldız"/>
            <p:cNvSpPr/>
            <p:nvPr/>
          </p:nvSpPr>
          <p:spPr>
            <a:xfrm>
              <a:off x="6280120" y="2688310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5" name="34 Serbest Form"/>
            <p:cNvSpPr/>
            <p:nvPr/>
          </p:nvSpPr>
          <p:spPr>
            <a:xfrm>
              <a:off x="6022325" y="2551842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6" name="35 Oval"/>
            <p:cNvSpPr/>
            <p:nvPr/>
          </p:nvSpPr>
          <p:spPr>
            <a:xfrm>
              <a:off x="5950325" y="2688310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7" name="36 7-Noktalı Yıldız"/>
            <p:cNvSpPr/>
            <p:nvPr/>
          </p:nvSpPr>
          <p:spPr>
            <a:xfrm>
              <a:off x="5769965" y="2615284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8" name="37 7-Noktalı Yıldız"/>
            <p:cNvSpPr/>
            <p:nvPr/>
          </p:nvSpPr>
          <p:spPr>
            <a:xfrm>
              <a:off x="6471702" y="2615284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38 Oval"/>
            <p:cNvSpPr/>
            <p:nvPr/>
          </p:nvSpPr>
          <p:spPr>
            <a:xfrm>
              <a:off x="6102725" y="2840710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0" name="39 Oval"/>
            <p:cNvSpPr/>
            <p:nvPr/>
          </p:nvSpPr>
          <p:spPr>
            <a:xfrm>
              <a:off x="6224831" y="2515842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1" name="40 Serbest Form"/>
            <p:cNvSpPr/>
            <p:nvPr/>
          </p:nvSpPr>
          <p:spPr>
            <a:xfrm>
              <a:off x="5713905" y="2736673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2" name="41 Serbest Form"/>
            <p:cNvSpPr/>
            <p:nvPr/>
          </p:nvSpPr>
          <p:spPr>
            <a:xfrm>
              <a:off x="6327125" y="2856642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3" name="42 7-Noktalı Yıldız"/>
            <p:cNvSpPr/>
            <p:nvPr/>
          </p:nvSpPr>
          <p:spPr>
            <a:xfrm>
              <a:off x="5257756" y="2834362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4" name="43 Serbest Form"/>
            <p:cNvSpPr/>
            <p:nvPr/>
          </p:nvSpPr>
          <p:spPr>
            <a:xfrm>
              <a:off x="4999961" y="2697894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5" name="44 Oval"/>
            <p:cNvSpPr/>
            <p:nvPr/>
          </p:nvSpPr>
          <p:spPr>
            <a:xfrm>
              <a:off x="4927961" y="2834362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6" name="45 7-Noktalı Yıldız"/>
            <p:cNvSpPr/>
            <p:nvPr/>
          </p:nvSpPr>
          <p:spPr>
            <a:xfrm>
              <a:off x="4747601" y="2761336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7" name="46 7-Noktalı Yıldız"/>
            <p:cNvSpPr/>
            <p:nvPr/>
          </p:nvSpPr>
          <p:spPr>
            <a:xfrm>
              <a:off x="5449338" y="2761336"/>
              <a:ext cx="72000" cy="73026"/>
            </a:xfrm>
            <a:prstGeom prst="star7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8" name="47 Oval"/>
            <p:cNvSpPr/>
            <p:nvPr/>
          </p:nvSpPr>
          <p:spPr>
            <a:xfrm>
              <a:off x="5080361" y="2986762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9" name="48 Oval"/>
            <p:cNvSpPr/>
            <p:nvPr/>
          </p:nvSpPr>
          <p:spPr>
            <a:xfrm>
              <a:off x="5202467" y="2661894"/>
              <a:ext cx="72000" cy="360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0" name="49 Serbest Form"/>
            <p:cNvSpPr/>
            <p:nvPr/>
          </p:nvSpPr>
          <p:spPr>
            <a:xfrm>
              <a:off x="4691541" y="2882725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51" name="50 Serbest Form"/>
            <p:cNvSpPr/>
            <p:nvPr/>
          </p:nvSpPr>
          <p:spPr>
            <a:xfrm>
              <a:off x="5304761" y="3002694"/>
              <a:ext cx="112119" cy="24663"/>
            </a:xfrm>
            <a:custGeom>
              <a:avLst/>
              <a:gdLst>
                <a:gd name="connsiteX0" fmla="*/ 0 w 112119"/>
                <a:gd name="connsiteY0" fmla="*/ 24663 h 24663"/>
                <a:gd name="connsiteX1" fmla="*/ 14630 w 112119"/>
                <a:gd name="connsiteY1" fmla="*/ 2717 h 24663"/>
                <a:gd name="connsiteX2" fmla="*/ 73152 w 112119"/>
                <a:gd name="connsiteY2" fmla="*/ 17348 h 24663"/>
                <a:gd name="connsiteX3" fmla="*/ 109728 w 112119"/>
                <a:gd name="connsiteY3" fmla="*/ 2717 h 24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2119" h="24663">
                  <a:moveTo>
                    <a:pt x="0" y="24663"/>
                  </a:moveTo>
                  <a:cubicBezTo>
                    <a:pt x="4877" y="17348"/>
                    <a:pt x="6176" y="5132"/>
                    <a:pt x="14630" y="2717"/>
                  </a:cubicBezTo>
                  <a:cubicBezTo>
                    <a:pt x="24138" y="0"/>
                    <a:pt x="60887" y="13259"/>
                    <a:pt x="73152" y="17348"/>
                  </a:cubicBezTo>
                  <a:cubicBezTo>
                    <a:pt x="112119" y="9554"/>
                    <a:pt x="109728" y="22466"/>
                    <a:pt x="109728" y="2717"/>
                  </a:cubicBezTo>
                </a:path>
              </a:pathLst>
            </a:cu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sp>
        <p:nvSpPr>
          <p:cNvPr id="52" name="51 Dikdörtgen"/>
          <p:cNvSpPr/>
          <p:nvPr/>
        </p:nvSpPr>
        <p:spPr>
          <a:xfrm>
            <a:off x="4990961" y="3059668"/>
            <a:ext cx="1305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Mikrobiyata</a:t>
            </a:r>
            <a:endParaRPr lang="tr-TR" dirty="0"/>
          </a:p>
        </p:txBody>
      </p:sp>
      <p:sp>
        <p:nvSpPr>
          <p:cNvPr id="53" name="52 Dikdörtgen"/>
          <p:cNvSpPr/>
          <p:nvPr/>
        </p:nvSpPr>
        <p:spPr>
          <a:xfrm>
            <a:off x="6799293" y="2221970"/>
            <a:ext cx="857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&gt;10</a:t>
            </a:r>
            <a:r>
              <a:rPr lang="tr-TR" sz="2400" baseline="30000" dirty="0" smtClean="0"/>
              <a:t>12</a:t>
            </a:r>
            <a:endParaRPr lang="tr-TR" sz="2400" dirty="0"/>
          </a:p>
        </p:txBody>
      </p:sp>
      <p:cxnSp>
        <p:nvCxnSpPr>
          <p:cNvPr id="54" name="53 Düz Ok Bağlayıcısı"/>
          <p:cNvCxnSpPr/>
          <p:nvPr/>
        </p:nvCxnSpPr>
        <p:spPr>
          <a:xfrm>
            <a:off x="2895576" y="3684591"/>
            <a:ext cx="1676424" cy="112555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food protein ile ilgili görsel sonuc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1933" y="3709655"/>
            <a:ext cx="2200982" cy="2200982"/>
          </a:xfrm>
          <a:prstGeom prst="rect">
            <a:avLst/>
          </a:prstGeom>
          <a:noFill/>
        </p:spPr>
      </p:pic>
      <p:sp>
        <p:nvSpPr>
          <p:cNvPr id="58" name="57 Dikdörtgen"/>
          <p:cNvSpPr/>
          <p:nvPr/>
        </p:nvSpPr>
        <p:spPr>
          <a:xfrm>
            <a:off x="6951693" y="4500881"/>
            <a:ext cx="1018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&gt;100 g</a:t>
            </a:r>
            <a:endParaRPr lang="tr-TR" sz="2400" dirty="0"/>
          </a:p>
        </p:txBody>
      </p:sp>
      <p:sp>
        <p:nvSpPr>
          <p:cNvPr id="59" name="58 Dikdörtgen"/>
          <p:cNvSpPr/>
          <p:nvPr/>
        </p:nvSpPr>
        <p:spPr>
          <a:xfrm>
            <a:off x="5202898" y="5910637"/>
            <a:ext cx="86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Protein</a:t>
            </a:r>
            <a:endParaRPr lang="tr-TR" dirty="0"/>
          </a:p>
        </p:txBody>
      </p:sp>
      <p:sp>
        <p:nvSpPr>
          <p:cNvPr id="61" name="1 Başlık"/>
          <p:cNvSpPr txBox="1">
            <a:spLocks/>
          </p:cNvSpPr>
          <p:nvPr/>
        </p:nvSpPr>
        <p:spPr>
          <a:xfrm>
            <a:off x="884187" y="252369"/>
            <a:ext cx="7772400" cy="693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Oral Tolerans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8" grpId="0"/>
      <p:bldP spid="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62 Dikdörtgen"/>
          <p:cNvSpPr/>
          <p:nvPr/>
        </p:nvSpPr>
        <p:spPr>
          <a:xfrm>
            <a:off x="1323790" y="3236336"/>
            <a:ext cx="1935188" cy="703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</a:rPr>
              <a:t>Tolerans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64" name="63 Dikdörtgen"/>
          <p:cNvSpPr/>
          <p:nvPr/>
        </p:nvSpPr>
        <p:spPr>
          <a:xfrm>
            <a:off x="5650423" y="3236336"/>
            <a:ext cx="2499851" cy="703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err="1" smtClean="0">
                <a:solidFill>
                  <a:schemeClr val="tx1"/>
                </a:solidFill>
              </a:rPr>
              <a:t>Duyarlanma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66" name="65 Sol Sağ Ok"/>
          <p:cNvSpPr/>
          <p:nvPr/>
        </p:nvSpPr>
        <p:spPr>
          <a:xfrm>
            <a:off x="3618607" y="3333115"/>
            <a:ext cx="1830731" cy="448255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1 Başlık"/>
          <p:cNvSpPr txBox="1">
            <a:spLocks/>
          </p:cNvSpPr>
          <p:nvPr/>
        </p:nvSpPr>
        <p:spPr>
          <a:xfrm>
            <a:off x="884187" y="252369"/>
            <a:ext cx="7772400" cy="693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Oral Tolerans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ntestinal mucosal tolerance ile ilgili görsel sonucu"/>
          <p:cNvPicPr>
            <a:picLocks noChangeAspect="1" noChangeArrowheads="1"/>
          </p:cNvPicPr>
          <p:nvPr/>
        </p:nvPicPr>
        <p:blipFill>
          <a:blip r:embed="rId3"/>
          <a:srcRect t="16586" b="50080"/>
          <a:stretch>
            <a:fillRect/>
          </a:stretch>
        </p:blipFill>
        <p:spPr bwMode="auto">
          <a:xfrm>
            <a:off x="1431882" y="1130591"/>
            <a:ext cx="7024072" cy="2227293"/>
          </a:xfrm>
          <a:prstGeom prst="rect">
            <a:avLst/>
          </a:prstGeom>
          <a:noFill/>
        </p:spPr>
      </p:pic>
      <p:sp>
        <p:nvSpPr>
          <p:cNvPr id="28" name="27 Yuvarlatılmış Dikdörtgen"/>
          <p:cNvSpPr/>
          <p:nvPr/>
        </p:nvSpPr>
        <p:spPr>
          <a:xfrm>
            <a:off x="2673324" y="1639863"/>
            <a:ext cx="1095390" cy="149703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9" name="28 Yuvarlatılmış Dikdörtgen"/>
          <p:cNvSpPr/>
          <p:nvPr/>
        </p:nvSpPr>
        <p:spPr>
          <a:xfrm>
            <a:off x="3907735" y="1311247"/>
            <a:ext cx="1368000" cy="1900586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30" name="29 Yuvarlatılmış Dikdörtgen"/>
          <p:cNvSpPr/>
          <p:nvPr/>
        </p:nvSpPr>
        <p:spPr>
          <a:xfrm>
            <a:off x="5557850" y="1792263"/>
            <a:ext cx="1497033" cy="1565621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2673324" y="4743468"/>
            <a:ext cx="4016430" cy="547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rgbClr val="FF0000"/>
                </a:solidFill>
              </a:rPr>
              <a:t>Antijen Geçişi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8" name="1 Başlık"/>
          <p:cNvSpPr txBox="1">
            <a:spLocks/>
          </p:cNvSpPr>
          <p:nvPr/>
        </p:nvSpPr>
        <p:spPr>
          <a:xfrm>
            <a:off x="884187" y="252369"/>
            <a:ext cx="7772400" cy="6937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Oral Tolerans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29" grpId="0" animBg="1"/>
      <p:bldP spid="29" grpId="1" animBg="1"/>
      <p:bldP spid="3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intestinal mucosal tolerance ile ilgili görsel sonucu"/>
          <p:cNvPicPr>
            <a:picLocks noChangeAspect="1" noChangeArrowheads="1"/>
          </p:cNvPicPr>
          <p:nvPr/>
        </p:nvPicPr>
        <p:blipFill>
          <a:blip r:embed="rId3"/>
          <a:srcRect t="16586" b="50080"/>
          <a:stretch>
            <a:fillRect/>
          </a:stretch>
        </p:blipFill>
        <p:spPr bwMode="auto">
          <a:xfrm>
            <a:off x="1212804" y="851183"/>
            <a:ext cx="7024072" cy="2227293"/>
          </a:xfrm>
          <a:prstGeom prst="rect">
            <a:avLst/>
          </a:prstGeom>
          <a:noFill/>
        </p:spPr>
      </p:pic>
      <p:cxnSp>
        <p:nvCxnSpPr>
          <p:cNvPr id="6" name="5 Düz Ok Bağlayıcısı"/>
          <p:cNvCxnSpPr/>
          <p:nvPr/>
        </p:nvCxnSpPr>
        <p:spPr>
          <a:xfrm rot="16200000" flipH="1">
            <a:off x="2234517" y="3137278"/>
            <a:ext cx="1439529" cy="665434"/>
          </a:xfrm>
          <a:prstGeom prst="straightConnector1">
            <a:avLst/>
          </a:prstGeom>
          <a:ln w="127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Dikdörtgen"/>
          <p:cNvSpPr/>
          <p:nvPr/>
        </p:nvSpPr>
        <p:spPr>
          <a:xfrm>
            <a:off x="3440405" y="5632476"/>
            <a:ext cx="15206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err="1" smtClean="0"/>
              <a:t>Mezenterik</a:t>
            </a:r>
            <a:r>
              <a:rPr lang="tr-TR" sz="1200" dirty="0" smtClean="0"/>
              <a:t> lenf </a:t>
            </a:r>
            <a:r>
              <a:rPr lang="tr-TR" sz="1200" dirty="0" err="1" smtClean="0"/>
              <a:t>nodu</a:t>
            </a:r>
            <a:endParaRPr lang="tr-TR" sz="1200" dirty="0" smtClean="0"/>
          </a:p>
        </p:txBody>
      </p:sp>
      <p:pic>
        <p:nvPicPr>
          <p:cNvPr id="10" name="Picture 2" descr="intestinal mucosal tolerance ile ilgili görsel sonucu"/>
          <p:cNvPicPr>
            <a:picLocks noChangeAspect="1" noChangeArrowheads="1"/>
          </p:cNvPicPr>
          <p:nvPr/>
        </p:nvPicPr>
        <p:blipFill>
          <a:blip r:embed="rId3"/>
          <a:srcRect l="7322" t="38809" r="75061" b="50821"/>
          <a:stretch>
            <a:fillRect/>
          </a:stretch>
        </p:blipFill>
        <p:spPr bwMode="auto">
          <a:xfrm>
            <a:off x="2788387" y="4106720"/>
            <a:ext cx="1304036" cy="730260"/>
          </a:xfrm>
          <a:prstGeom prst="rect">
            <a:avLst/>
          </a:prstGeom>
          <a:noFill/>
        </p:spPr>
      </p:pic>
      <p:sp>
        <p:nvSpPr>
          <p:cNvPr id="7" name="6 Oval"/>
          <p:cNvSpPr/>
          <p:nvPr/>
        </p:nvSpPr>
        <p:spPr>
          <a:xfrm>
            <a:off x="2344708" y="3790184"/>
            <a:ext cx="3904009" cy="2360811"/>
          </a:xfrm>
          <a:prstGeom prst="ellipse">
            <a:avLst/>
          </a:prstGeom>
          <a:solidFill>
            <a:schemeClr val="tx1">
              <a:alpha val="17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3" name="13 Grup"/>
          <p:cNvGrpSpPr/>
          <p:nvPr/>
        </p:nvGrpSpPr>
        <p:grpSpPr>
          <a:xfrm>
            <a:off x="4076066" y="4189760"/>
            <a:ext cx="730260" cy="700384"/>
            <a:chOff x="3612230" y="3007496"/>
            <a:chExt cx="886744" cy="876312"/>
          </a:xfrm>
        </p:grpSpPr>
        <p:sp>
          <p:nvSpPr>
            <p:cNvPr id="12" name="11 Oval"/>
            <p:cNvSpPr/>
            <p:nvPr/>
          </p:nvSpPr>
          <p:spPr>
            <a:xfrm>
              <a:off x="3612230" y="3007496"/>
              <a:ext cx="886744" cy="87631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 err="1" smtClean="0">
                  <a:solidFill>
                    <a:schemeClr val="tx1"/>
                  </a:solidFill>
                </a:rPr>
                <a:t>Naive</a:t>
              </a:r>
              <a:r>
                <a:rPr lang="tr-TR" sz="1050" dirty="0" smtClean="0">
                  <a:solidFill>
                    <a:schemeClr val="tx1"/>
                  </a:solidFill>
                </a:rPr>
                <a:t> T h.</a:t>
              </a:r>
              <a:endParaRPr lang="tr-TR" sz="1050" dirty="0">
                <a:solidFill>
                  <a:schemeClr val="tx1"/>
                </a:solidFill>
              </a:endParaRPr>
            </a:p>
          </p:txBody>
        </p:sp>
        <p:sp>
          <p:nvSpPr>
            <p:cNvPr id="13" name="12 Oval"/>
            <p:cNvSpPr/>
            <p:nvPr/>
          </p:nvSpPr>
          <p:spPr>
            <a:xfrm>
              <a:off x="3778973" y="3110541"/>
              <a:ext cx="719999" cy="730260"/>
            </a:xfrm>
            <a:prstGeom prst="ellipse">
              <a:avLst/>
            </a:prstGeom>
            <a:solidFill>
              <a:schemeClr val="accent1">
                <a:lumMod val="50000"/>
                <a:alpha val="39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cxnSp>
        <p:nvCxnSpPr>
          <p:cNvPr id="14" name="13 Düz Ok Bağlayıcısı"/>
          <p:cNvCxnSpPr/>
          <p:nvPr/>
        </p:nvCxnSpPr>
        <p:spPr>
          <a:xfrm>
            <a:off x="4806325" y="4836981"/>
            <a:ext cx="568961" cy="2055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18 Grup"/>
          <p:cNvGrpSpPr/>
          <p:nvPr/>
        </p:nvGrpSpPr>
        <p:grpSpPr>
          <a:xfrm>
            <a:off x="5384716" y="4889376"/>
            <a:ext cx="648001" cy="553417"/>
            <a:chOff x="3661496" y="3007496"/>
            <a:chExt cx="874288" cy="876312"/>
          </a:xfrm>
        </p:grpSpPr>
        <p:sp>
          <p:nvSpPr>
            <p:cNvPr id="16" name="15 Oval"/>
            <p:cNvSpPr/>
            <p:nvPr/>
          </p:nvSpPr>
          <p:spPr>
            <a:xfrm>
              <a:off x="3661496" y="3007496"/>
              <a:ext cx="874286" cy="8763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1050" dirty="0" err="1" smtClean="0">
                  <a:solidFill>
                    <a:schemeClr val="tx1"/>
                  </a:solidFill>
                </a:rPr>
                <a:t>iTreg</a:t>
              </a:r>
              <a:endParaRPr lang="tr-TR" sz="1050" dirty="0">
                <a:solidFill>
                  <a:schemeClr val="tx1"/>
                </a:solidFill>
              </a:endParaRPr>
            </a:p>
          </p:txBody>
        </p:sp>
        <p:sp>
          <p:nvSpPr>
            <p:cNvPr id="17" name="16 Oval"/>
            <p:cNvSpPr/>
            <p:nvPr/>
          </p:nvSpPr>
          <p:spPr>
            <a:xfrm>
              <a:off x="3815783" y="3136095"/>
              <a:ext cx="720001" cy="730260"/>
            </a:xfrm>
            <a:prstGeom prst="ellipse">
              <a:avLst/>
            </a:prstGeom>
            <a:solidFill>
              <a:schemeClr val="accent4">
                <a:lumMod val="50000"/>
                <a:alpha val="39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1400"/>
            </a:p>
          </p:txBody>
        </p:sp>
      </p:grpSp>
      <p:cxnSp>
        <p:nvCxnSpPr>
          <p:cNvPr id="18" name="17 Düz Ok Bağlayıcısı"/>
          <p:cNvCxnSpPr/>
          <p:nvPr/>
        </p:nvCxnSpPr>
        <p:spPr>
          <a:xfrm rot="16200000" flipV="1">
            <a:off x="4683563" y="3745252"/>
            <a:ext cx="1631013" cy="6572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18 Grup"/>
          <p:cNvGrpSpPr/>
          <p:nvPr/>
        </p:nvGrpSpPr>
        <p:grpSpPr>
          <a:xfrm>
            <a:off x="5816717" y="2829818"/>
            <a:ext cx="432000" cy="432000"/>
            <a:chOff x="3661496" y="3007496"/>
            <a:chExt cx="874288" cy="876312"/>
          </a:xfrm>
        </p:grpSpPr>
        <p:sp>
          <p:nvSpPr>
            <p:cNvPr id="20" name="19 Oval"/>
            <p:cNvSpPr/>
            <p:nvPr/>
          </p:nvSpPr>
          <p:spPr>
            <a:xfrm>
              <a:off x="3661496" y="3007496"/>
              <a:ext cx="874286" cy="8763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" dirty="0" err="1" smtClean="0">
                  <a:solidFill>
                    <a:schemeClr val="tx1"/>
                  </a:solidFill>
                </a:rPr>
                <a:t>iTreg</a:t>
              </a:r>
              <a:endParaRPr lang="tr-TR" sz="400" dirty="0">
                <a:solidFill>
                  <a:schemeClr val="tx1"/>
                </a:solidFill>
              </a:endParaRPr>
            </a:p>
          </p:txBody>
        </p:sp>
        <p:sp>
          <p:nvSpPr>
            <p:cNvPr id="21" name="20 Oval"/>
            <p:cNvSpPr/>
            <p:nvPr/>
          </p:nvSpPr>
          <p:spPr>
            <a:xfrm>
              <a:off x="3815783" y="3136095"/>
              <a:ext cx="720001" cy="730260"/>
            </a:xfrm>
            <a:prstGeom prst="ellipse">
              <a:avLst/>
            </a:prstGeom>
            <a:solidFill>
              <a:schemeClr val="accent4">
                <a:lumMod val="50000"/>
                <a:alpha val="39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700"/>
            </a:p>
          </p:txBody>
        </p:sp>
      </p:grpSp>
      <p:grpSp>
        <p:nvGrpSpPr>
          <p:cNvPr id="9" name="18 Grup"/>
          <p:cNvGrpSpPr/>
          <p:nvPr/>
        </p:nvGrpSpPr>
        <p:grpSpPr>
          <a:xfrm>
            <a:off x="4421077" y="2818796"/>
            <a:ext cx="432000" cy="432000"/>
            <a:chOff x="3661496" y="3007496"/>
            <a:chExt cx="874288" cy="876312"/>
          </a:xfrm>
        </p:grpSpPr>
        <p:sp>
          <p:nvSpPr>
            <p:cNvPr id="23" name="22 Oval"/>
            <p:cNvSpPr/>
            <p:nvPr/>
          </p:nvSpPr>
          <p:spPr>
            <a:xfrm>
              <a:off x="3661496" y="3007496"/>
              <a:ext cx="874286" cy="8763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" dirty="0" err="1" smtClean="0">
                  <a:solidFill>
                    <a:schemeClr val="tx1"/>
                  </a:solidFill>
                </a:rPr>
                <a:t>iTreg</a:t>
              </a:r>
              <a:endParaRPr lang="tr-TR" sz="400" dirty="0">
                <a:solidFill>
                  <a:schemeClr val="tx1"/>
                </a:solidFill>
              </a:endParaRPr>
            </a:p>
          </p:txBody>
        </p:sp>
        <p:sp>
          <p:nvSpPr>
            <p:cNvPr id="24" name="23 Oval"/>
            <p:cNvSpPr/>
            <p:nvPr/>
          </p:nvSpPr>
          <p:spPr>
            <a:xfrm>
              <a:off x="3815783" y="3136095"/>
              <a:ext cx="720001" cy="730260"/>
            </a:xfrm>
            <a:prstGeom prst="ellipse">
              <a:avLst/>
            </a:prstGeom>
            <a:solidFill>
              <a:schemeClr val="accent4">
                <a:lumMod val="50000"/>
                <a:alpha val="39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700"/>
            </a:p>
          </p:txBody>
        </p:sp>
      </p:grpSp>
      <p:grpSp>
        <p:nvGrpSpPr>
          <p:cNvPr id="11" name="18 Grup"/>
          <p:cNvGrpSpPr/>
          <p:nvPr/>
        </p:nvGrpSpPr>
        <p:grpSpPr>
          <a:xfrm>
            <a:off x="4954452" y="2751027"/>
            <a:ext cx="432000" cy="432000"/>
            <a:chOff x="3661496" y="3007496"/>
            <a:chExt cx="874288" cy="876312"/>
          </a:xfrm>
        </p:grpSpPr>
        <p:sp>
          <p:nvSpPr>
            <p:cNvPr id="26" name="25 Oval"/>
            <p:cNvSpPr/>
            <p:nvPr/>
          </p:nvSpPr>
          <p:spPr>
            <a:xfrm>
              <a:off x="3661496" y="3007496"/>
              <a:ext cx="874286" cy="876312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sz="400" dirty="0" err="1" smtClean="0">
                  <a:solidFill>
                    <a:schemeClr val="tx1"/>
                  </a:solidFill>
                </a:rPr>
                <a:t>iTreg</a:t>
              </a:r>
              <a:endParaRPr lang="tr-TR" sz="400" dirty="0">
                <a:solidFill>
                  <a:schemeClr val="tx1"/>
                </a:solidFill>
              </a:endParaRPr>
            </a:p>
          </p:txBody>
        </p:sp>
        <p:sp>
          <p:nvSpPr>
            <p:cNvPr id="27" name="26 Oval"/>
            <p:cNvSpPr/>
            <p:nvPr/>
          </p:nvSpPr>
          <p:spPr>
            <a:xfrm>
              <a:off x="3815783" y="3136095"/>
              <a:ext cx="720001" cy="730260"/>
            </a:xfrm>
            <a:prstGeom prst="ellipse">
              <a:avLst/>
            </a:prstGeom>
            <a:solidFill>
              <a:schemeClr val="accent4">
                <a:lumMod val="50000"/>
                <a:alpha val="39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 sz="700"/>
            </a:p>
          </p:txBody>
        </p:sp>
      </p:grpSp>
      <p:sp>
        <p:nvSpPr>
          <p:cNvPr id="28" name="27 Dikdörtgen"/>
          <p:cNvSpPr/>
          <p:nvPr/>
        </p:nvSpPr>
        <p:spPr>
          <a:xfrm>
            <a:off x="1197557" y="1433481"/>
            <a:ext cx="1424007" cy="10250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1" name="30 Düz Ok Bağlayıcısı"/>
          <p:cNvCxnSpPr/>
          <p:nvPr/>
        </p:nvCxnSpPr>
        <p:spPr>
          <a:xfrm rot="5400000">
            <a:off x="1012376" y="2473708"/>
            <a:ext cx="619934" cy="2190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Dikdörtgen"/>
          <p:cNvSpPr/>
          <p:nvPr/>
        </p:nvSpPr>
        <p:spPr>
          <a:xfrm>
            <a:off x="803186" y="2967027"/>
            <a:ext cx="788742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tr-TR" dirty="0" smtClean="0"/>
              <a:t>TSLP</a:t>
            </a:r>
          </a:p>
          <a:p>
            <a:r>
              <a:rPr lang="en-US" dirty="0" smtClean="0"/>
              <a:t>TGF-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 smtClean="0"/>
              <a:t>RA</a:t>
            </a:r>
          </a:p>
        </p:txBody>
      </p:sp>
      <p:cxnSp>
        <p:nvCxnSpPr>
          <p:cNvPr id="37" name="36 Düz Ok Bağlayıcısı"/>
          <p:cNvCxnSpPr>
            <a:stCxn id="33" idx="3"/>
          </p:cNvCxnSpPr>
          <p:nvPr/>
        </p:nvCxnSpPr>
        <p:spPr>
          <a:xfrm flipV="1">
            <a:off x="1591928" y="2967027"/>
            <a:ext cx="533701" cy="4616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Dikdörtgen"/>
          <p:cNvSpPr/>
          <p:nvPr/>
        </p:nvSpPr>
        <p:spPr>
          <a:xfrm>
            <a:off x="2886361" y="3242192"/>
            <a:ext cx="6190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/>
              <a:t>CCR7</a:t>
            </a:r>
            <a:endParaRPr lang="tr-TR" sz="1600" dirty="0"/>
          </a:p>
        </p:txBody>
      </p:sp>
      <p:sp>
        <p:nvSpPr>
          <p:cNvPr id="35" name="34 Dikdörtgen"/>
          <p:cNvSpPr/>
          <p:nvPr/>
        </p:nvSpPr>
        <p:spPr>
          <a:xfrm>
            <a:off x="5659713" y="6150995"/>
            <a:ext cx="531075" cy="4622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dirty="0" smtClean="0">
                <a:solidFill>
                  <a:schemeClr val="tx1"/>
                </a:solidFill>
              </a:rPr>
              <a:t>RA</a:t>
            </a:r>
          </a:p>
        </p:txBody>
      </p:sp>
      <p:cxnSp>
        <p:nvCxnSpPr>
          <p:cNvPr id="38" name="37 Düz Ok Bağlayıcısı"/>
          <p:cNvCxnSpPr/>
          <p:nvPr/>
        </p:nvCxnSpPr>
        <p:spPr>
          <a:xfrm>
            <a:off x="5283070" y="5909475"/>
            <a:ext cx="376643" cy="2415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>
            <a:stCxn id="35" idx="0"/>
          </p:cNvCxnSpPr>
          <p:nvPr/>
        </p:nvCxnSpPr>
        <p:spPr>
          <a:xfrm rot="16200000" flipV="1">
            <a:off x="5555003" y="5780747"/>
            <a:ext cx="708201" cy="322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Dikdörtgen"/>
          <p:cNvSpPr/>
          <p:nvPr/>
        </p:nvSpPr>
        <p:spPr>
          <a:xfrm>
            <a:off x="5283070" y="5431771"/>
            <a:ext cx="8583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Foxp3+</a:t>
            </a:r>
            <a:endParaRPr lang="tr-TR" dirty="0"/>
          </a:p>
        </p:txBody>
      </p:sp>
      <p:sp>
        <p:nvSpPr>
          <p:cNvPr id="42" name="41 Metin kutusu"/>
          <p:cNvSpPr txBox="1"/>
          <p:nvPr/>
        </p:nvSpPr>
        <p:spPr>
          <a:xfrm rot="20209152">
            <a:off x="5473139" y="3745257"/>
            <a:ext cx="430887" cy="7412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tr-TR" sz="1600" dirty="0" err="1" smtClean="0"/>
              <a:t>Homing</a:t>
            </a:r>
            <a:endParaRPr lang="tr-TR" sz="1600" dirty="0"/>
          </a:p>
        </p:txBody>
      </p:sp>
      <p:sp>
        <p:nvSpPr>
          <p:cNvPr id="43" name="42 Dikdörtgen"/>
          <p:cNvSpPr/>
          <p:nvPr/>
        </p:nvSpPr>
        <p:spPr>
          <a:xfrm rot="14903585">
            <a:off x="4825496" y="3988251"/>
            <a:ext cx="10311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 smtClean="0"/>
              <a:t>CCR9 ve </a:t>
            </a:r>
            <a:r>
              <a:rPr lang="el-GR" sz="1200" dirty="0" smtClean="0"/>
              <a:t>α</a:t>
            </a:r>
            <a:r>
              <a:rPr lang="tr-TR" sz="1200" baseline="-25000" dirty="0" smtClean="0"/>
              <a:t>4</a:t>
            </a:r>
            <a:r>
              <a:rPr lang="el-GR" sz="1200" dirty="0" smtClean="0"/>
              <a:t>β</a:t>
            </a:r>
            <a:r>
              <a:rPr lang="tr-TR" sz="1200" baseline="-25000" dirty="0" smtClean="0"/>
              <a:t>7</a:t>
            </a:r>
            <a:r>
              <a:rPr lang="tr-TR" sz="1200" dirty="0" smtClean="0"/>
              <a:t> </a:t>
            </a:r>
            <a:endParaRPr lang="tr-TR" sz="1200" dirty="0"/>
          </a:p>
        </p:txBody>
      </p:sp>
      <p:sp>
        <p:nvSpPr>
          <p:cNvPr id="44" name="43 Satır Belirtme Çizgisi 2"/>
          <p:cNvSpPr/>
          <p:nvPr/>
        </p:nvSpPr>
        <p:spPr>
          <a:xfrm>
            <a:off x="6835806" y="4272118"/>
            <a:ext cx="1825650" cy="1397131"/>
          </a:xfrm>
          <a:prstGeom prst="borderCallout2">
            <a:avLst>
              <a:gd name="adj1" fmla="val 47091"/>
              <a:gd name="adj2" fmla="val 1385"/>
              <a:gd name="adj3" fmla="val -1751"/>
              <a:gd name="adj4" fmla="val -22647"/>
              <a:gd name="adj5" fmla="val -11206"/>
              <a:gd name="adj6" fmla="val -6236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DC (TGF-</a:t>
            </a:r>
            <a:r>
              <a:rPr lang="el-GR" dirty="0" smtClean="0">
                <a:solidFill>
                  <a:schemeClr val="tx1"/>
                </a:solidFill>
              </a:rPr>
              <a:t>β</a:t>
            </a:r>
            <a:r>
              <a:rPr lang="tr-TR" dirty="0" smtClean="0">
                <a:solidFill>
                  <a:schemeClr val="tx1"/>
                </a:solidFill>
              </a:rPr>
              <a:t>, RA)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CCR9 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β</a:t>
            </a:r>
            <a:r>
              <a:rPr lang="tr-TR" dirty="0" smtClean="0">
                <a:solidFill>
                  <a:schemeClr val="tx1"/>
                </a:solidFill>
              </a:rPr>
              <a:t>7 </a:t>
            </a:r>
            <a:r>
              <a:rPr lang="tr-TR" dirty="0" err="1" smtClean="0">
                <a:solidFill>
                  <a:schemeClr val="tx1"/>
                </a:solidFill>
              </a:rPr>
              <a:t>integrin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MadCAM</a:t>
            </a:r>
            <a:r>
              <a:rPr lang="tr-TR" dirty="0" smtClean="0">
                <a:solidFill>
                  <a:schemeClr val="tx1"/>
                </a:solidFill>
              </a:rPr>
              <a:t>-1</a:t>
            </a:r>
          </a:p>
        </p:txBody>
      </p:sp>
      <p:sp>
        <p:nvSpPr>
          <p:cNvPr id="46" name="45 Satır Belirtme Çizgisi 2"/>
          <p:cNvSpPr/>
          <p:nvPr/>
        </p:nvSpPr>
        <p:spPr>
          <a:xfrm>
            <a:off x="6835806" y="2630117"/>
            <a:ext cx="1825650" cy="1067170"/>
          </a:xfrm>
          <a:prstGeom prst="borderCallout2">
            <a:avLst>
              <a:gd name="adj1" fmla="val 47091"/>
              <a:gd name="adj2" fmla="val 1385"/>
              <a:gd name="adj3" fmla="val 68582"/>
              <a:gd name="adj4" fmla="val -18909"/>
              <a:gd name="adj5" fmla="val 58292"/>
              <a:gd name="adj6" fmla="val -4068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CXCR1 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IL-10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Antijen devamlılığı</a:t>
            </a:r>
          </a:p>
        </p:txBody>
      </p:sp>
      <p:sp>
        <p:nvSpPr>
          <p:cNvPr id="47" name="46 Oval"/>
          <p:cNvSpPr/>
          <p:nvPr/>
        </p:nvSpPr>
        <p:spPr>
          <a:xfrm>
            <a:off x="2034426" y="836577"/>
            <a:ext cx="2041640" cy="92552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grpSp>
        <p:nvGrpSpPr>
          <p:cNvPr id="48" name="47 Grup"/>
          <p:cNvGrpSpPr/>
          <p:nvPr/>
        </p:nvGrpSpPr>
        <p:grpSpPr>
          <a:xfrm>
            <a:off x="2034426" y="836577"/>
            <a:ext cx="1820877" cy="733025"/>
            <a:chOff x="2253504" y="568290"/>
            <a:chExt cx="1820877" cy="733025"/>
          </a:xfrm>
        </p:grpSpPr>
        <p:grpSp>
          <p:nvGrpSpPr>
            <p:cNvPr id="49" name="75 Grup"/>
            <p:cNvGrpSpPr/>
            <p:nvPr/>
          </p:nvGrpSpPr>
          <p:grpSpPr>
            <a:xfrm>
              <a:off x="2253504" y="832495"/>
              <a:ext cx="829797" cy="365463"/>
              <a:chOff x="1528165" y="4422641"/>
              <a:chExt cx="829797" cy="365463"/>
            </a:xfrm>
          </p:grpSpPr>
          <p:sp>
            <p:nvSpPr>
              <p:cNvPr id="80" name="79 7-Noktalı Yıldız"/>
              <p:cNvSpPr/>
              <p:nvPr/>
            </p:nvSpPr>
            <p:spPr>
              <a:xfrm>
                <a:off x="2094380" y="4595109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1" name="80 Serbest Form"/>
              <p:cNvSpPr/>
              <p:nvPr/>
            </p:nvSpPr>
            <p:spPr>
              <a:xfrm>
                <a:off x="1836585" y="44586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2" name="81 Oval"/>
              <p:cNvSpPr/>
              <p:nvPr/>
            </p:nvSpPr>
            <p:spPr>
              <a:xfrm>
                <a:off x="1764585" y="45951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3" name="82 7-Noktalı Yıldız"/>
              <p:cNvSpPr/>
              <p:nvPr/>
            </p:nvSpPr>
            <p:spPr>
              <a:xfrm>
                <a:off x="1584225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4" name="83 7-Noktalı Yıldız"/>
              <p:cNvSpPr/>
              <p:nvPr/>
            </p:nvSpPr>
            <p:spPr>
              <a:xfrm>
                <a:off x="2285962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5" name="84 Oval"/>
              <p:cNvSpPr/>
              <p:nvPr/>
            </p:nvSpPr>
            <p:spPr>
              <a:xfrm>
                <a:off x="1916985" y="47475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6" name="85 Oval"/>
              <p:cNvSpPr/>
              <p:nvPr/>
            </p:nvSpPr>
            <p:spPr>
              <a:xfrm>
                <a:off x="2039091" y="4422641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7" name="86 Serbest Form"/>
              <p:cNvSpPr/>
              <p:nvPr/>
            </p:nvSpPr>
            <p:spPr>
              <a:xfrm>
                <a:off x="1528165" y="4643472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88" name="87 Serbest Form"/>
              <p:cNvSpPr/>
              <p:nvPr/>
            </p:nvSpPr>
            <p:spPr>
              <a:xfrm>
                <a:off x="2141385" y="47634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grpSp>
          <p:nvGrpSpPr>
            <p:cNvPr id="50" name="76 Grup"/>
            <p:cNvGrpSpPr/>
            <p:nvPr/>
          </p:nvGrpSpPr>
          <p:grpSpPr>
            <a:xfrm>
              <a:off x="3244584" y="873090"/>
              <a:ext cx="829797" cy="365463"/>
              <a:chOff x="1528165" y="4422641"/>
              <a:chExt cx="829797" cy="365463"/>
            </a:xfrm>
          </p:grpSpPr>
          <p:sp>
            <p:nvSpPr>
              <p:cNvPr id="71" name="70 7-Noktalı Yıldız"/>
              <p:cNvSpPr/>
              <p:nvPr/>
            </p:nvSpPr>
            <p:spPr>
              <a:xfrm>
                <a:off x="2094380" y="4595109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2" name="71 Serbest Form"/>
              <p:cNvSpPr/>
              <p:nvPr/>
            </p:nvSpPr>
            <p:spPr>
              <a:xfrm>
                <a:off x="1836585" y="44586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3" name="72 Oval"/>
              <p:cNvSpPr/>
              <p:nvPr/>
            </p:nvSpPr>
            <p:spPr>
              <a:xfrm>
                <a:off x="1764585" y="45951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4" name="73 7-Noktalı Yıldız"/>
              <p:cNvSpPr/>
              <p:nvPr/>
            </p:nvSpPr>
            <p:spPr>
              <a:xfrm>
                <a:off x="1584225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5" name="74 7-Noktalı Yıldız"/>
              <p:cNvSpPr/>
              <p:nvPr/>
            </p:nvSpPr>
            <p:spPr>
              <a:xfrm>
                <a:off x="2285962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6" name="75 Oval"/>
              <p:cNvSpPr/>
              <p:nvPr/>
            </p:nvSpPr>
            <p:spPr>
              <a:xfrm>
                <a:off x="1916985" y="47475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7" name="76 Oval"/>
              <p:cNvSpPr/>
              <p:nvPr/>
            </p:nvSpPr>
            <p:spPr>
              <a:xfrm>
                <a:off x="2039091" y="4422641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8" name="77 Serbest Form"/>
              <p:cNvSpPr/>
              <p:nvPr/>
            </p:nvSpPr>
            <p:spPr>
              <a:xfrm>
                <a:off x="1528165" y="4643472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9" name="78 Serbest Form"/>
              <p:cNvSpPr/>
              <p:nvPr/>
            </p:nvSpPr>
            <p:spPr>
              <a:xfrm>
                <a:off x="2141385" y="47634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grpSp>
          <p:nvGrpSpPr>
            <p:cNvPr id="51" name="86 Grup"/>
            <p:cNvGrpSpPr/>
            <p:nvPr/>
          </p:nvGrpSpPr>
          <p:grpSpPr>
            <a:xfrm>
              <a:off x="3016351" y="568290"/>
              <a:ext cx="829797" cy="365463"/>
              <a:chOff x="1528165" y="4422641"/>
              <a:chExt cx="829797" cy="365463"/>
            </a:xfrm>
          </p:grpSpPr>
          <p:sp>
            <p:nvSpPr>
              <p:cNvPr id="62" name="61 7-Noktalı Yıldız"/>
              <p:cNvSpPr/>
              <p:nvPr/>
            </p:nvSpPr>
            <p:spPr>
              <a:xfrm>
                <a:off x="2094380" y="4595109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3" name="62 Serbest Form"/>
              <p:cNvSpPr/>
              <p:nvPr/>
            </p:nvSpPr>
            <p:spPr>
              <a:xfrm>
                <a:off x="1836585" y="44586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4" name="63 Oval"/>
              <p:cNvSpPr/>
              <p:nvPr/>
            </p:nvSpPr>
            <p:spPr>
              <a:xfrm>
                <a:off x="1764585" y="45951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5" name="64 7-Noktalı Yıldız"/>
              <p:cNvSpPr/>
              <p:nvPr/>
            </p:nvSpPr>
            <p:spPr>
              <a:xfrm>
                <a:off x="1584225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6" name="65 7-Noktalı Yıldız"/>
              <p:cNvSpPr/>
              <p:nvPr/>
            </p:nvSpPr>
            <p:spPr>
              <a:xfrm>
                <a:off x="2285962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7" name="66 Oval"/>
              <p:cNvSpPr/>
              <p:nvPr/>
            </p:nvSpPr>
            <p:spPr>
              <a:xfrm>
                <a:off x="1916985" y="47475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8" name="67 Oval"/>
              <p:cNvSpPr/>
              <p:nvPr/>
            </p:nvSpPr>
            <p:spPr>
              <a:xfrm>
                <a:off x="2039091" y="4422641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9" name="68 Serbest Form"/>
              <p:cNvSpPr/>
              <p:nvPr/>
            </p:nvSpPr>
            <p:spPr>
              <a:xfrm>
                <a:off x="1528165" y="4643472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70" name="69 Serbest Form"/>
              <p:cNvSpPr/>
              <p:nvPr/>
            </p:nvSpPr>
            <p:spPr>
              <a:xfrm>
                <a:off x="2141385" y="47634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  <p:grpSp>
          <p:nvGrpSpPr>
            <p:cNvPr id="52" name="96 Grup"/>
            <p:cNvGrpSpPr/>
            <p:nvPr/>
          </p:nvGrpSpPr>
          <p:grpSpPr>
            <a:xfrm>
              <a:off x="2911893" y="935852"/>
              <a:ext cx="829797" cy="365463"/>
              <a:chOff x="1528165" y="4422641"/>
              <a:chExt cx="829797" cy="365463"/>
            </a:xfrm>
          </p:grpSpPr>
          <p:sp>
            <p:nvSpPr>
              <p:cNvPr id="53" name="52 7-Noktalı Yıldız"/>
              <p:cNvSpPr/>
              <p:nvPr/>
            </p:nvSpPr>
            <p:spPr>
              <a:xfrm>
                <a:off x="2094380" y="4595109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4" name="53 Serbest Form"/>
              <p:cNvSpPr/>
              <p:nvPr/>
            </p:nvSpPr>
            <p:spPr>
              <a:xfrm>
                <a:off x="1836585" y="44586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5" name="54 Oval"/>
              <p:cNvSpPr/>
              <p:nvPr/>
            </p:nvSpPr>
            <p:spPr>
              <a:xfrm>
                <a:off x="1764585" y="45951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6" name="55 7-Noktalı Yıldız"/>
              <p:cNvSpPr/>
              <p:nvPr/>
            </p:nvSpPr>
            <p:spPr>
              <a:xfrm>
                <a:off x="1584225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7" name="56 7-Noktalı Yıldız"/>
              <p:cNvSpPr/>
              <p:nvPr/>
            </p:nvSpPr>
            <p:spPr>
              <a:xfrm>
                <a:off x="2285962" y="4522083"/>
                <a:ext cx="72000" cy="73026"/>
              </a:xfrm>
              <a:prstGeom prst="star7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8" name="57 Oval"/>
              <p:cNvSpPr/>
              <p:nvPr/>
            </p:nvSpPr>
            <p:spPr>
              <a:xfrm>
                <a:off x="1916985" y="4747509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59" name="58 Oval"/>
              <p:cNvSpPr/>
              <p:nvPr/>
            </p:nvSpPr>
            <p:spPr>
              <a:xfrm>
                <a:off x="2039091" y="4422641"/>
                <a:ext cx="72000" cy="36000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0" name="59 Serbest Form"/>
              <p:cNvSpPr/>
              <p:nvPr/>
            </p:nvSpPr>
            <p:spPr>
              <a:xfrm>
                <a:off x="1528165" y="4643472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  <p:sp>
            <p:nvSpPr>
              <p:cNvPr id="61" name="60 Serbest Form"/>
              <p:cNvSpPr/>
              <p:nvPr/>
            </p:nvSpPr>
            <p:spPr>
              <a:xfrm>
                <a:off x="2141385" y="4763441"/>
                <a:ext cx="112119" cy="24663"/>
              </a:xfrm>
              <a:custGeom>
                <a:avLst/>
                <a:gdLst>
                  <a:gd name="connsiteX0" fmla="*/ 0 w 112119"/>
                  <a:gd name="connsiteY0" fmla="*/ 24663 h 24663"/>
                  <a:gd name="connsiteX1" fmla="*/ 14630 w 112119"/>
                  <a:gd name="connsiteY1" fmla="*/ 2717 h 24663"/>
                  <a:gd name="connsiteX2" fmla="*/ 73152 w 112119"/>
                  <a:gd name="connsiteY2" fmla="*/ 17348 h 24663"/>
                  <a:gd name="connsiteX3" fmla="*/ 109728 w 112119"/>
                  <a:gd name="connsiteY3" fmla="*/ 2717 h 246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2119" h="24663">
                    <a:moveTo>
                      <a:pt x="0" y="24663"/>
                    </a:moveTo>
                    <a:cubicBezTo>
                      <a:pt x="4877" y="17348"/>
                      <a:pt x="6176" y="5132"/>
                      <a:pt x="14630" y="2717"/>
                    </a:cubicBezTo>
                    <a:cubicBezTo>
                      <a:pt x="24138" y="0"/>
                      <a:pt x="60887" y="13259"/>
                      <a:pt x="73152" y="17348"/>
                    </a:cubicBezTo>
                    <a:cubicBezTo>
                      <a:pt x="112119" y="9554"/>
                      <a:pt x="109728" y="22466"/>
                      <a:pt x="109728" y="2717"/>
                    </a:cubicBezTo>
                  </a:path>
                </a:pathLst>
              </a:cu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tr-TR"/>
              </a:p>
            </p:txBody>
          </p:sp>
        </p:grpSp>
      </p:grpSp>
      <p:sp>
        <p:nvSpPr>
          <p:cNvPr id="91" name="1 Başlık"/>
          <p:cNvSpPr txBox="1">
            <a:spLocks/>
          </p:cNvSpPr>
          <p:nvPr/>
        </p:nvSpPr>
        <p:spPr>
          <a:xfrm>
            <a:off x="884187" y="252370"/>
            <a:ext cx="7772400" cy="43815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Oral Tolerans</a:t>
            </a:r>
            <a:endParaRPr kumimoji="0" lang="tr-T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33" grpId="0" animBg="1"/>
      <p:bldP spid="30" grpId="0"/>
      <p:bldP spid="35" grpId="0" animBg="1"/>
      <p:bldP spid="41" grpId="0"/>
      <p:bldP spid="42" grpId="0"/>
      <p:bldP spid="43" grpId="0"/>
      <p:bldP spid="44" grpId="0" animBg="1"/>
      <p:bldP spid="46" grpId="0" animBg="1"/>
      <p:bldP spid="4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7991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Oral Tolerans</a:t>
            </a:r>
            <a:endParaRPr lang="tr-TR" dirty="0"/>
          </a:p>
        </p:txBody>
      </p:sp>
      <p:sp>
        <p:nvSpPr>
          <p:cNvPr id="63" name="62 Dikdörtgen"/>
          <p:cNvSpPr/>
          <p:nvPr/>
        </p:nvSpPr>
        <p:spPr>
          <a:xfrm>
            <a:off x="1323790" y="4696856"/>
            <a:ext cx="1935188" cy="703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</a:rPr>
              <a:t>Tolerans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64" name="63 Dikdörtgen"/>
          <p:cNvSpPr/>
          <p:nvPr/>
        </p:nvSpPr>
        <p:spPr>
          <a:xfrm>
            <a:off x="5650423" y="4696856"/>
            <a:ext cx="2499851" cy="7038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err="1" smtClean="0">
                <a:solidFill>
                  <a:schemeClr val="tx1"/>
                </a:solidFill>
              </a:rPr>
              <a:t>Duyarlanma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454245" y="1420785"/>
            <a:ext cx="4491099" cy="29940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İnce </a:t>
            </a:r>
            <a:r>
              <a:rPr lang="tr-TR" dirty="0" err="1" smtClean="0">
                <a:solidFill>
                  <a:schemeClr val="tx1"/>
                </a:solidFill>
              </a:rPr>
              <a:t>intestinal</a:t>
            </a:r>
            <a:r>
              <a:rPr lang="tr-TR" dirty="0" smtClean="0">
                <a:solidFill>
                  <a:schemeClr val="tx1"/>
                </a:solidFill>
              </a:rPr>
              <a:t> mukoza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Artmış </a:t>
            </a:r>
            <a:r>
              <a:rPr lang="tr-TR" dirty="0" err="1" smtClean="0">
                <a:solidFill>
                  <a:schemeClr val="tx1"/>
                </a:solidFill>
              </a:rPr>
              <a:t>mukozal</a:t>
            </a:r>
            <a:r>
              <a:rPr lang="tr-TR" dirty="0" smtClean="0">
                <a:solidFill>
                  <a:schemeClr val="tx1"/>
                </a:solidFill>
              </a:rPr>
              <a:t> geçirgenlik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Yetersiz </a:t>
            </a:r>
            <a:r>
              <a:rPr lang="tr-TR" dirty="0" err="1" smtClean="0">
                <a:solidFill>
                  <a:schemeClr val="tx1"/>
                </a:solidFill>
              </a:rPr>
              <a:t>gastrik</a:t>
            </a:r>
            <a:r>
              <a:rPr lang="tr-TR" dirty="0" smtClean="0">
                <a:solidFill>
                  <a:schemeClr val="tx1"/>
                </a:solidFill>
              </a:rPr>
              <a:t> asit </a:t>
            </a:r>
            <a:r>
              <a:rPr lang="tr-TR" dirty="0" err="1" smtClean="0">
                <a:solidFill>
                  <a:schemeClr val="tx1"/>
                </a:solidFill>
              </a:rPr>
              <a:t>sekresyonu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Yetersiz </a:t>
            </a:r>
            <a:r>
              <a:rPr lang="tr-TR" dirty="0" err="1" smtClean="0">
                <a:solidFill>
                  <a:schemeClr val="tx1"/>
                </a:solidFill>
              </a:rPr>
              <a:t>proteolitik</a:t>
            </a:r>
            <a:r>
              <a:rPr lang="tr-TR" dirty="0" smtClean="0">
                <a:solidFill>
                  <a:schemeClr val="tx1"/>
                </a:solidFill>
              </a:rPr>
              <a:t> enzim </a:t>
            </a:r>
            <a:r>
              <a:rPr lang="tr-TR" dirty="0" err="1" smtClean="0">
                <a:solidFill>
                  <a:schemeClr val="tx1"/>
                </a:solidFill>
              </a:rPr>
              <a:t>sekresyonu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>
                <a:solidFill>
                  <a:schemeClr val="tx1"/>
                </a:solidFill>
              </a:rPr>
              <a:t>İ</a:t>
            </a:r>
            <a:r>
              <a:rPr lang="tr-TR" smtClean="0">
                <a:solidFill>
                  <a:schemeClr val="tx1"/>
                </a:solidFill>
              </a:rPr>
              <a:t>nfantta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smtClean="0">
                <a:solidFill>
                  <a:schemeClr val="tx1"/>
                </a:solidFill>
              </a:rPr>
              <a:t>Th2’ye eğilim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Çevresel faktörler (</a:t>
            </a:r>
            <a:r>
              <a:rPr lang="tr-TR" dirty="0" err="1" smtClean="0">
                <a:solidFill>
                  <a:schemeClr val="tx1"/>
                </a:solidFill>
              </a:rPr>
              <a:t>staph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enterotoksin</a:t>
            </a:r>
            <a:r>
              <a:rPr lang="tr-TR" dirty="0" smtClean="0">
                <a:solidFill>
                  <a:schemeClr val="tx1"/>
                </a:solidFill>
              </a:rPr>
              <a:t> B)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Mikrobiyata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Doğal – Kazanılmış </a:t>
            </a:r>
            <a:r>
              <a:rPr lang="tr-TR" dirty="0" err="1" smtClean="0">
                <a:solidFill>
                  <a:schemeClr val="tx1"/>
                </a:solidFill>
              </a:rPr>
              <a:t>İmmün</a:t>
            </a:r>
            <a:r>
              <a:rPr lang="tr-TR" dirty="0" smtClean="0">
                <a:solidFill>
                  <a:schemeClr val="tx1"/>
                </a:solidFill>
              </a:rPr>
              <a:t> Sistem </a:t>
            </a:r>
            <a:r>
              <a:rPr lang="tr-TR" dirty="0" err="1" smtClean="0">
                <a:solidFill>
                  <a:schemeClr val="tx1"/>
                </a:solidFill>
              </a:rPr>
              <a:t>defektleri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Genetik yatkınlık</a:t>
            </a:r>
          </a:p>
        </p:txBody>
      </p:sp>
      <p:sp>
        <p:nvSpPr>
          <p:cNvPr id="11" name="10 Sağ Ok"/>
          <p:cNvSpPr/>
          <p:nvPr/>
        </p:nvSpPr>
        <p:spPr>
          <a:xfrm>
            <a:off x="3508337" y="4806040"/>
            <a:ext cx="1825650" cy="47466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04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– Doğal Seyir</a:t>
            </a: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962000" y="5572140"/>
            <a:ext cx="7589917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 flipH="1" flipV="1">
            <a:off x="-853319" y="3750471"/>
            <a:ext cx="364333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5400000">
            <a:off x="1639048" y="5621377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Bağlayıcı"/>
          <p:cNvCxnSpPr/>
          <p:nvPr/>
        </p:nvCxnSpPr>
        <p:spPr>
          <a:xfrm rot="5400000">
            <a:off x="3056686" y="5634077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 rot="5400000">
            <a:off x="4506093" y="5617422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Düz Bağlayıcı"/>
          <p:cNvCxnSpPr/>
          <p:nvPr/>
        </p:nvCxnSpPr>
        <p:spPr>
          <a:xfrm rot="5400000">
            <a:off x="8095479" y="5646777"/>
            <a:ext cx="108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Dikdörtgen"/>
          <p:cNvSpPr/>
          <p:nvPr/>
        </p:nvSpPr>
        <p:spPr>
          <a:xfrm>
            <a:off x="1516550" y="563489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1 </a:t>
            </a:r>
            <a:endParaRPr lang="tr-TR" sz="2400" dirty="0"/>
          </a:p>
        </p:txBody>
      </p:sp>
      <p:sp>
        <p:nvSpPr>
          <p:cNvPr id="16" name="15 Dikdörtgen"/>
          <p:cNvSpPr/>
          <p:nvPr/>
        </p:nvSpPr>
        <p:spPr>
          <a:xfrm>
            <a:off x="4380156" y="563489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5 </a:t>
            </a:r>
            <a:endParaRPr lang="tr-TR" sz="2400" dirty="0"/>
          </a:p>
        </p:txBody>
      </p:sp>
      <p:sp>
        <p:nvSpPr>
          <p:cNvPr id="17" name="16 Dikdörtgen"/>
          <p:cNvSpPr/>
          <p:nvPr/>
        </p:nvSpPr>
        <p:spPr>
          <a:xfrm>
            <a:off x="2905349" y="5622196"/>
            <a:ext cx="4090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3 </a:t>
            </a:r>
            <a:endParaRPr lang="tr-TR" sz="2400" dirty="0"/>
          </a:p>
        </p:txBody>
      </p:sp>
      <p:sp>
        <p:nvSpPr>
          <p:cNvPr id="18" name="17 Dikdörtgen"/>
          <p:cNvSpPr/>
          <p:nvPr/>
        </p:nvSpPr>
        <p:spPr>
          <a:xfrm>
            <a:off x="7893342" y="5634896"/>
            <a:ext cx="5645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10 </a:t>
            </a:r>
            <a:endParaRPr lang="tr-TR" sz="2400" dirty="0"/>
          </a:p>
        </p:txBody>
      </p:sp>
      <p:sp>
        <p:nvSpPr>
          <p:cNvPr id="19" name="18 Dikdörtgen"/>
          <p:cNvSpPr/>
          <p:nvPr/>
        </p:nvSpPr>
        <p:spPr>
          <a:xfrm>
            <a:off x="4280542" y="6083861"/>
            <a:ext cx="582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dirty="0" smtClean="0"/>
              <a:t>Yaş</a:t>
            </a:r>
            <a:endParaRPr lang="tr-TR" sz="2400" dirty="0"/>
          </a:p>
        </p:txBody>
      </p:sp>
      <p:sp>
        <p:nvSpPr>
          <p:cNvPr id="20" name="19 Dikdörtgen"/>
          <p:cNvSpPr/>
          <p:nvPr/>
        </p:nvSpPr>
        <p:spPr>
          <a:xfrm>
            <a:off x="358718" y="2151045"/>
            <a:ext cx="4411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 smtClean="0"/>
              <a:t>%</a:t>
            </a:r>
            <a:endParaRPr lang="tr-TR" sz="2800" dirty="0"/>
          </a:p>
        </p:txBody>
      </p:sp>
      <p:sp>
        <p:nvSpPr>
          <p:cNvPr id="21" name="20 Serbest Form"/>
          <p:cNvSpPr/>
          <p:nvPr/>
        </p:nvSpPr>
        <p:spPr>
          <a:xfrm>
            <a:off x="990600" y="3111500"/>
            <a:ext cx="7188200" cy="2374900"/>
          </a:xfrm>
          <a:custGeom>
            <a:avLst/>
            <a:gdLst>
              <a:gd name="connsiteX0" fmla="*/ 0 w 7188200"/>
              <a:gd name="connsiteY0" fmla="*/ 2374900 h 2374900"/>
              <a:gd name="connsiteX1" fmla="*/ 558800 w 7188200"/>
              <a:gd name="connsiteY1" fmla="*/ 266700 h 2374900"/>
              <a:gd name="connsiteX2" fmla="*/ 1231900 w 7188200"/>
              <a:gd name="connsiteY2" fmla="*/ 774700 h 2374900"/>
              <a:gd name="connsiteX3" fmla="*/ 1866900 w 7188200"/>
              <a:gd name="connsiteY3" fmla="*/ 1536700 h 2374900"/>
              <a:gd name="connsiteX4" fmla="*/ 2413000 w 7188200"/>
              <a:gd name="connsiteY4" fmla="*/ 1930400 h 2374900"/>
              <a:gd name="connsiteX5" fmla="*/ 3048000 w 7188200"/>
              <a:gd name="connsiteY5" fmla="*/ 2070100 h 2374900"/>
              <a:gd name="connsiteX6" fmla="*/ 3606800 w 7188200"/>
              <a:gd name="connsiteY6" fmla="*/ 2197100 h 2374900"/>
              <a:gd name="connsiteX7" fmla="*/ 5549900 w 7188200"/>
              <a:gd name="connsiteY7" fmla="*/ 2324100 h 2374900"/>
              <a:gd name="connsiteX8" fmla="*/ 7188200 w 7188200"/>
              <a:gd name="connsiteY8" fmla="*/ 2362200 h 2374900"/>
              <a:gd name="connsiteX9" fmla="*/ 7188200 w 7188200"/>
              <a:gd name="connsiteY9" fmla="*/ 2362200 h 2374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188200" h="2374900">
                <a:moveTo>
                  <a:pt x="0" y="2374900"/>
                </a:moveTo>
                <a:cubicBezTo>
                  <a:pt x="176741" y="1454150"/>
                  <a:pt x="353483" y="533400"/>
                  <a:pt x="558800" y="266700"/>
                </a:cubicBezTo>
                <a:cubicBezTo>
                  <a:pt x="764117" y="0"/>
                  <a:pt x="1013883" y="563033"/>
                  <a:pt x="1231900" y="774700"/>
                </a:cubicBezTo>
                <a:cubicBezTo>
                  <a:pt x="1449917" y="986367"/>
                  <a:pt x="1670050" y="1344083"/>
                  <a:pt x="1866900" y="1536700"/>
                </a:cubicBezTo>
                <a:cubicBezTo>
                  <a:pt x="2063750" y="1729317"/>
                  <a:pt x="2216150" y="1841500"/>
                  <a:pt x="2413000" y="1930400"/>
                </a:cubicBezTo>
                <a:cubicBezTo>
                  <a:pt x="2609850" y="2019300"/>
                  <a:pt x="3048000" y="2070100"/>
                  <a:pt x="3048000" y="2070100"/>
                </a:cubicBezTo>
                <a:cubicBezTo>
                  <a:pt x="3246967" y="2114550"/>
                  <a:pt x="3189817" y="2154767"/>
                  <a:pt x="3606800" y="2197100"/>
                </a:cubicBezTo>
                <a:cubicBezTo>
                  <a:pt x="4023783" y="2239433"/>
                  <a:pt x="4953000" y="2296583"/>
                  <a:pt x="5549900" y="2324100"/>
                </a:cubicBezTo>
                <a:cubicBezTo>
                  <a:pt x="6146800" y="2351617"/>
                  <a:pt x="7188200" y="2362200"/>
                  <a:pt x="7188200" y="2362200"/>
                </a:cubicBezTo>
                <a:lnTo>
                  <a:pt x="7188200" y="2362200"/>
                </a:lnTo>
              </a:path>
            </a:pathLst>
          </a:cu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3" name="22 Düz Bağlayıcı"/>
          <p:cNvCxnSpPr/>
          <p:nvPr/>
        </p:nvCxnSpPr>
        <p:spPr>
          <a:xfrm>
            <a:off x="857225" y="3282948"/>
            <a:ext cx="108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Dikdörtgen"/>
          <p:cNvSpPr/>
          <p:nvPr/>
        </p:nvSpPr>
        <p:spPr>
          <a:xfrm>
            <a:off x="498178" y="31115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25" name="24 Metin kutusu"/>
          <p:cNvSpPr txBox="1"/>
          <p:nvPr/>
        </p:nvSpPr>
        <p:spPr>
          <a:xfrm>
            <a:off x="5072034" y="6314693"/>
            <a:ext cx="4071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i="1" dirty="0" smtClean="0"/>
              <a:t>D. </a:t>
            </a:r>
            <a:r>
              <a:rPr lang="tr-TR" sz="1200" i="1" dirty="0" err="1" smtClean="0"/>
              <a:t>Luyt</a:t>
            </a:r>
            <a:r>
              <a:rPr lang="tr-TR" sz="1200" i="1" dirty="0" smtClean="0"/>
              <a:t> et al., BSACI </a:t>
            </a:r>
            <a:r>
              <a:rPr lang="tr-TR" sz="1200" i="1" dirty="0" err="1" smtClean="0"/>
              <a:t>milk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allergy</a:t>
            </a:r>
            <a:r>
              <a:rPr lang="tr-TR" sz="1200" i="1" dirty="0" smtClean="0"/>
              <a:t> </a:t>
            </a:r>
            <a:r>
              <a:rPr lang="tr-TR" sz="1200" i="1" dirty="0" err="1" smtClean="0"/>
              <a:t>guideline</a:t>
            </a:r>
            <a:r>
              <a:rPr lang="tr-TR" sz="1200" i="1" dirty="0" smtClean="0"/>
              <a:t>, 2014</a:t>
            </a:r>
          </a:p>
          <a:p>
            <a:r>
              <a:rPr lang="tr-TR" sz="1200" dirty="0" smtClean="0"/>
              <a:t>Kansu A et al. </a:t>
            </a:r>
            <a:r>
              <a:rPr lang="en-US" sz="1200" dirty="0" smtClean="0"/>
              <a:t>The Turkish Journal of Pediatrics 2016;58:1-1</a:t>
            </a:r>
            <a:r>
              <a:rPr lang="tr-TR" sz="1200" dirty="0" smtClean="0"/>
              <a:t>1</a:t>
            </a:r>
            <a:r>
              <a:rPr lang="en-US" sz="1200" dirty="0" smtClean="0"/>
              <a:t> </a:t>
            </a:r>
            <a:endParaRPr lang="tr-TR" sz="1200" dirty="0" smtClean="0"/>
          </a:p>
        </p:txBody>
      </p:sp>
      <p:sp>
        <p:nvSpPr>
          <p:cNvPr id="27" name="26 Serbest Form"/>
          <p:cNvSpPr/>
          <p:nvPr/>
        </p:nvSpPr>
        <p:spPr>
          <a:xfrm>
            <a:off x="990600" y="3289300"/>
            <a:ext cx="7316787" cy="2292350"/>
          </a:xfrm>
          <a:custGeom>
            <a:avLst/>
            <a:gdLst>
              <a:gd name="connsiteX0" fmla="*/ 0 w 7316787"/>
              <a:gd name="connsiteY0" fmla="*/ 2292350 h 2292350"/>
              <a:gd name="connsiteX1" fmla="*/ 304800 w 7316787"/>
              <a:gd name="connsiteY1" fmla="*/ 815975 h 2292350"/>
              <a:gd name="connsiteX2" fmla="*/ 447675 w 7316787"/>
              <a:gd name="connsiteY2" fmla="*/ 330200 h 2292350"/>
              <a:gd name="connsiteX3" fmla="*/ 628650 w 7316787"/>
              <a:gd name="connsiteY3" fmla="*/ 25400 h 2292350"/>
              <a:gd name="connsiteX4" fmla="*/ 1009650 w 7316787"/>
              <a:gd name="connsiteY4" fmla="*/ 177800 h 2292350"/>
              <a:gd name="connsiteX5" fmla="*/ 1695450 w 7316787"/>
              <a:gd name="connsiteY5" fmla="*/ 654050 h 2292350"/>
              <a:gd name="connsiteX6" fmla="*/ 3219450 w 7316787"/>
              <a:gd name="connsiteY6" fmla="*/ 1377950 h 2292350"/>
              <a:gd name="connsiteX7" fmla="*/ 4057650 w 7316787"/>
              <a:gd name="connsiteY7" fmla="*/ 1644650 h 2292350"/>
              <a:gd name="connsiteX8" fmla="*/ 5172075 w 7316787"/>
              <a:gd name="connsiteY8" fmla="*/ 1730375 h 2292350"/>
              <a:gd name="connsiteX9" fmla="*/ 6648450 w 7316787"/>
              <a:gd name="connsiteY9" fmla="*/ 1930400 h 2292350"/>
              <a:gd name="connsiteX10" fmla="*/ 7210425 w 7316787"/>
              <a:gd name="connsiteY10" fmla="*/ 1978025 h 2292350"/>
              <a:gd name="connsiteX11" fmla="*/ 7286625 w 7316787"/>
              <a:gd name="connsiteY11" fmla="*/ 1987550 h 2292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16787" h="2292350">
                <a:moveTo>
                  <a:pt x="0" y="2292350"/>
                </a:moveTo>
                <a:cubicBezTo>
                  <a:pt x="115094" y="1717675"/>
                  <a:pt x="230188" y="1143000"/>
                  <a:pt x="304800" y="815975"/>
                </a:cubicBezTo>
                <a:cubicBezTo>
                  <a:pt x="379412" y="488950"/>
                  <a:pt x="393700" y="461963"/>
                  <a:pt x="447675" y="330200"/>
                </a:cubicBezTo>
                <a:cubicBezTo>
                  <a:pt x="501650" y="198438"/>
                  <a:pt x="534988" y="50800"/>
                  <a:pt x="628650" y="25400"/>
                </a:cubicBezTo>
                <a:cubicBezTo>
                  <a:pt x="722312" y="0"/>
                  <a:pt x="831850" y="73025"/>
                  <a:pt x="1009650" y="177800"/>
                </a:cubicBezTo>
                <a:cubicBezTo>
                  <a:pt x="1187450" y="282575"/>
                  <a:pt x="1327150" y="454025"/>
                  <a:pt x="1695450" y="654050"/>
                </a:cubicBezTo>
                <a:cubicBezTo>
                  <a:pt x="2063750" y="854075"/>
                  <a:pt x="2825750" y="1212850"/>
                  <a:pt x="3219450" y="1377950"/>
                </a:cubicBezTo>
                <a:cubicBezTo>
                  <a:pt x="3613150" y="1543050"/>
                  <a:pt x="3732213" y="1585913"/>
                  <a:pt x="4057650" y="1644650"/>
                </a:cubicBezTo>
                <a:cubicBezTo>
                  <a:pt x="4383088" y="1703388"/>
                  <a:pt x="4740275" y="1682750"/>
                  <a:pt x="5172075" y="1730375"/>
                </a:cubicBezTo>
                <a:cubicBezTo>
                  <a:pt x="5603875" y="1778000"/>
                  <a:pt x="6308725" y="1889125"/>
                  <a:pt x="6648450" y="1930400"/>
                </a:cubicBezTo>
                <a:cubicBezTo>
                  <a:pt x="6988175" y="1971675"/>
                  <a:pt x="7104063" y="1968500"/>
                  <a:pt x="7210425" y="1978025"/>
                </a:cubicBezTo>
                <a:cubicBezTo>
                  <a:pt x="7316787" y="1987550"/>
                  <a:pt x="7301706" y="1987550"/>
                  <a:pt x="7286625" y="198755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29" name="28 Düz Bağlayıcı"/>
          <p:cNvCxnSpPr/>
          <p:nvPr/>
        </p:nvCxnSpPr>
        <p:spPr>
          <a:xfrm>
            <a:off x="6762780" y="1929596"/>
            <a:ext cx="65723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Düz Bağlayıcı"/>
          <p:cNvCxnSpPr/>
          <p:nvPr/>
        </p:nvCxnSpPr>
        <p:spPr>
          <a:xfrm>
            <a:off x="6762780" y="2297097"/>
            <a:ext cx="657234" cy="158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Dikdörtgen"/>
          <p:cNvSpPr/>
          <p:nvPr/>
        </p:nvSpPr>
        <p:spPr>
          <a:xfrm>
            <a:off x="7482329" y="1744930"/>
            <a:ext cx="1069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IgE</a:t>
            </a:r>
            <a:r>
              <a:rPr lang="tr-TR" dirty="0" smtClean="0"/>
              <a:t> aracılı</a:t>
            </a:r>
            <a:endParaRPr lang="tr-TR" dirty="0"/>
          </a:p>
        </p:txBody>
      </p:sp>
      <p:sp>
        <p:nvSpPr>
          <p:cNvPr id="32" name="31 Dikdörtgen"/>
          <p:cNvSpPr/>
          <p:nvPr/>
        </p:nvSpPr>
        <p:spPr>
          <a:xfrm>
            <a:off x="7482329" y="2112431"/>
            <a:ext cx="1515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IgE</a:t>
            </a:r>
            <a:r>
              <a:rPr lang="tr-TR" dirty="0" smtClean="0"/>
              <a:t> aracılı</a:t>
            </a:r>
            <a:endParaRPr lang="tr-TR" dirty="0"/>
          </a:p>
        </p:txBody>
      </p:sp>
      <p:sp>
        <p:nvSpPr>
          <p:cNvPr id="34" name="33 Dikdörtgen"/>
          <p:cNvSpPr/>
          <p:nvPr/>
        </p:nvSpPr>
        <p:spPr>
          <a:xfrm>
            <a:off x="4097331" y="2917818"/>
            <a:ext cx="4454585" cy="8032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rgbClr val="0070C0"/>
                </a:solidFill>
              </a:rPr>
              <a:t>%80 – 85 oranında tolerans gelişir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404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695688" y="2041506"/>
            <a:ext cx="1752624" cy="69374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</a:rPr>
              <a:t>İSPA</a:t>
            </a:r>
            <a:endParaRPr lang="tr-TR" sz="3600" b="1" dirty="0">
              <a:solidFill>
                <a:schemeClr val="tx1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468395" y="4049721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4049721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9" name="8 Düz Ok Bağlayıcısı"/>
          <p:cNvCxnSpPr/>
          <p:nvPr/>
        </p:nvCxnSpPr>
        <p:spPr>
          <a:xfrm rot="5400000">
            <a:off x="2992407" y="2387165"/>
            <a:ext cx="1224000" cy="193518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Düz Ok Bağlayıcısı"/>
          <p:cNvCxnSpPr/>
          <p:nvPr/>
        </p:nvCxnSpPr>
        <p:spPr>
          <a:xfrm rot="16200000" flipH="1">
            <a:off x="4898453" y="2419687"/>
            <a:ext cx="1224000" cy="189867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Sol Sağ Ok"/>
          <p:cNvSpPr/>
          <p:nvPr/>
        </p:nvSpPr>
        <p:spPr>
          <a:xfrm>
            <a:off x="4115589" y="4349535"/>
            <a:ext cx="912825" cy="292104"/>
          </a:xfrm>
          <a:prstGeom prst="leftRightArrow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5"/>
          <p:cNvSpPr>
            <a:spLocks noChangeArrowheads="1"/>
          </p:cNvSpPr>
          <p:nvPr/>
        </p:nvSpPr>
        <p:spPr bwMode="auto">
          <a:xfrm>
            <a:off x="5411799" y="6130962"/>
            <a:ext cx="34687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1400" dirty="0" err="1" smtClean="0"/>
              <a:t>Saarien</a:t>
            </a:r>
            <a:r>
              <a:rPr lang="tr-TR" sz="1400" dirty="0" smtClean="0"/>
              <a:t> KM et al JACI 2005;116:869-75</a:t>
            </a:r>
          </a:p>
          <a:p>
            <a:r>
              <a:rPr lang="tr-TR" sz="1400" dirty="0" err="1" smtClean="0"/>
              <a:t>Schoemaker</a:t>
            </a:r>
            <a:r>
              <a:rPr lang="tr-TR" sz="1400" dirty="0" smtClean="0"/>
              <a:t> AA et al </a:t>
            </a:r>
            <a:r>
              <a:rPr lang="tr-TR" sz="1400" dirty="0" err="1" smtClean="0"/>
              <a:t>Allergy</a:t>
            </a:r>
            <a:r>
              <a:rPr lang="tr-TR" sz="1400" dirty="0" smtClean="0"/>
              <a:t>. 2015;70:963-72</a:t>
            </a:r>
            <a:endParaRPr lang="tr-TR" sz="1400" dirty="0"/>
          </a:p>
        </p:txBody>
      </p:sp>
      <p:sp>
        <p:nvSpPr>
          <p:cNvPr id="14" name="13 Dikdörtgen"/>
          <p:cNvSpPr/>
          <p:nvPr/>
        </p:nvSpPr>
        <p:spPr>
          <a:xfrm>
            <a:off x="2454246" y="2940192"/>
            <a:ext cx="1935189" cy="876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 err="1" smtClean="0">
                <a:solidFill>
                  <a:schemeClr val="tx1"/>
                </a:solidFill>
              </a:rPr>
              <a:t>IgE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5046669" y="2940192"/>
            <a:ext cx="2115382" cy="8763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400" dirty="0" err="1" smtClean="0">
                <a:solidFill>
                  <a:schemeClr val="tx1"/>
                </a:solidFill>
              </a:rPr>
              <a:t>Non</a:t>
            </a:r>
            <a:r>
              <a:rPr lang="tr-TR" sz="4400" dirty="0" smtClean="0">
                <a:solidFill>
                  <a:schemeClr val="tx1"/>
                </a:solidFill>
              </a:rPr>
              <a:t>-</a:t>
            </a:r>
            <a:r>
              <a:rPr lang="tr-TR" sz="4400" dirty="0" err="1" smtClean="0">
                <a:solidFill>
                  <a:schemeClr val="tx1"/>
                </a:solidFill>
              </a:rPr>
              <a:t>IgE</a:t>
            </a:r>
            <a:endParaRPr lang="tr-TR" sz="4400" dirty="0">
              <a:solidFill>
                <a:schemeClr val="tx1"/>
              </a:solidFill>
            </a:endParaRPr>
          </a:p>
        </p:txBody>
      </p:sp>
      <p:sp>
        <p:nvSpPr>
          <p:cNvPr id="16" name="15 Aşağı Ok"/>
          <p:cNvSpPr/>
          <p:nvPr/>
        </p:nvSpPr>
        <p:spPr>
          <a:xfrm>
            <a:off x="3294045" y="3816504"/>
            <a:ext cx="255591" cy="839799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16 Aşağı Ok"/>
          <p:cNvSpPr/>
          <p:nvPr/>
        </p:nvSpPr>
        <p:spPr>
          <a:xfrm>
            <a:off x="5957122" y="3816504"/>
            <a:ext cx="255591" cy="839799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17 Dikdörtgen"/>
          <p:cNvSpPr/>
          <p:nvPr/>
        </p:nvSpPr>
        <p:spPr>
          <a:xfrm>
            <a:off x="5482453" y="4827303"/>
            <a:ext cx="1173823" cy="886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%100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831886" y="4792598"/>
            <a:ext cx="1173823" cy="886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%57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Tanı - Öykü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3456886" y="1931967"/>
            <a:ext cx="2214578" cy="785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dirty="0" smtClean="0">
                <a:solidFill>
                  <a:schemeClr val="bg1"/>
                </a:solidFill>
              </a:rPr>
              <a:t>İSPA</a:t>
            </a:r>
            <a:endParaRPr lang="tr-TR" sz="5400" dirty="0">
              <a:solidFill>
                <a:schemeClr val="bg1"/>
              </a:solidFill>
            </a:endParaRPr>
          </a:p>
        </p:txBody>
      </p:sp>
      <p:cxnSp>
        <p:nvCxnSpPr>
          <p:cNvPr id="6" name="5 Düz Ok Bağlayıcısı"/>
          <p:cNvCxnSpPr/>
          <p:nvPr/>
        </p:nvCxnSpPr>
        <p:spPr>
          <a:xfrm rot="10800000" flipV="1">
            <a:off x="2385316" y="2717785"/>
            <a:ext cx="1071570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Ok Bağlayıcısı"/>
          <p:cNvCxnSpPr/>
          <p:nvPr/>
        </p:nvCxnSpPr>
        <p:spPr>
          <a:xfrm>
            <a:off x="5671464" y="2717785"/>
            <a:ext cx="1000132" cy="8572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Ok Bağlayıcısı"/>
          <p:cNvCxnSpPr>
            <a:stCxn id="4" idx="2"/>
          </p:cNvCxnSpPr>
          <p:nvPr/>
        </p:nvCxnSpPr>
        <p:spPr>
          <a:xfrm rot="16200000" flipH="1">
            <a:off x="4103740" y="3178219"/>
            <a:ext cx="928694" cy="7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Dikdörtgen"/>
          <p:cNvSpPr/>
          <p:nvPr/>
        </p:nvSpPr>
        <p:spPr>
          <a:xfrm>
            <a:off x="1285852" y="3717917"/>
            <a:ext cx="1785950" cy="6429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>
                <a:solidFill>
                  <a:schemeClr val="bg1"/>
                </a:solidFill>
              </a:rPr>
              <a:t>IgE</a:t>
            </a:r>
            <a:r>
              <a:rPr lang="tr-TR" sz="2400" dirty="0" smtClean="0">
                <a:solidFill>
                  <a:schemeClr val="bg1"/>
                </a:solidFill>
              </a:rPr>
              <a:t> aracılı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5929322" y="3717917"/>
            <a:ext cx="2000264" cy="6429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>
                <a:solidFill>
                  <a:schemeClr val="bg1"/>
                </a:solidFill>
              </a:rPr>
              <a:t>Non</a:t>
            </a:r>
            <a:r>
              <a:rPr lang="tr-TR" sz="2400" dirty="0" smtClean="0">
                <a:solidFill>
                  <a:schemeClr val="bg1"/>
                </a:solidFill>
              </a:rPr>
              <a:t>-</a:t>
            </a:r>
            <a:r>
              <a:rPr lang="tr-TR" sz="2400" dirty="0" err="1" smtClean="0">
                <a:solidFill>
                  <a:schemeClr val="bg1"/>
                </a:solidFill>
              </a:rPr>
              <a:t>IgE</a:t>
            </a:r>
            <a:r>
              <a:rPr lang="tr-TR" sz="2400" dirty="0" smtClean="0">
                <a:solidFill>
                  <a:schemeClr val="bg1"/>
                </a:solidFill>
              </a:rPr>
              <a:t> aracılı</a:t>
            </a: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3857620" y="3717917"/>
            <a:ext cx="1428760" cy="64294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>
                <a:solidFill>
                  <a:schemeClr val="bg1"/>
                </a:solidFill>
              </a:rPr>
              <a:t>Miks</a:t>
            </a:r>
            <a:r>
              <a:rPr lang="tr-TR" sz="2400" dirty="0" smtClean="0">
                <a:solidFill>
                  <a:schemeClr val="bg1"/>
                </a:solidFill>
              </a:rPr>
              <a:t> Tip</a:t>
            </a:r>
            <a:endParaRPr lang="tr-T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198656" y="3063871"/>
            <a:ext cx="4783202" cy="7302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Semptomların şiddetli olması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3622662" y="4049721"/>
            <a:ext cx="1825650" cy="5476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 smtClean="0">
                <a:solidFill>
                  <a:srgbClr val="FF0000"/>
                </a:solidFill>
              </a:rPr>
              <a:t>Anaflaksi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3622662" y="4749816"/>
            <a:ext cx="1825650" cy="5476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 smtClean="0">
                <a:solidFill>
                  <a:srgbClr val="FF0000"/>
                </a:solidFill>
              </a:rPr>
              <a:t>Enterokolit</a:t>
            </a:r>
            <a:endParaRPr lang="tr-TR" sz="2800" dirty="0">
              <a:solidFill>
                <a:srgbClr val="FF0000"/>
              </a:solidFill>
            </a:endParaRPr>
          </a:p>
        </p:txBody>
      </p:sp>
      <p:sp>
        <p:nvSpPr>
          <p:cNvPr id="11" name="Dikdörtgen 5"/>
          <p:cNvSpPr>
            <a:spLocks noChangeArrowheads="1"/>
          </p:cNvSpPr>
          <p:nvPr/>
        </p:nvSpPr>
        <p:spPr bwMode="auto">
          <a:xfrm>
            <a:off x="5265747" y="5761630"/>
            <a:ext cx="361478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1400" dirty="0" err="1" smtClean="0"/>
              <a:t>Santos</a:t>
            </a:r>
            <a:r>
              <a:rPr lang="tr-TR" sz="1400" dirty="0" smtClean="0"/>
              <a:t> A et al PAI 2010;21:1127-34</a:t>
            </a:r>
          </a:p>
          <a:p>
            <a:r>
              <a:rPr lang="tr-TR" sz="1400" dirty="0" err="1" smtClean="0"/>
              <a:t>Saarinen</a:t>
            </a:r>
            <a:r>
              <a:rPr lang="tr-TR" sz="1400" dirty="0" smtClean="0"/>
              <a:t> KM et al JACI 2005;116:869-75</a:t>
            </a:r>
          </a:p>
          <a:p>
            <a:r>
              <a:rPr lang="tr-TR" sz="1400" i="1" dirty="0" smtClean="0"/>
              <a:t>D. </a:t>
            </a:r>
            <a:r>
              <a:rPr lang="tr-TR" sz="1400" i="1" dirty="0" err="1" smtClean="0"/>
              <a:t>Luyt</a:t>
            </a:r>
            <a:r>
              <a:rPr lang="tr-TR" sz="1400" i="1" dirty="0" smtClean="0"/>
              <a:t> et al., BSACI </a:t>
            </a:r>
            <a:r>
              <a:rPr lang="tr-TR" sz="1400" i="1" dirty="0" err="1" smtClean="0"/>
              <a:t>milk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allergy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guideline</a:t>
            </a:r>
            <a:r>
              <a:rPr lang="tr-TR" sz="1400" i="1" dirty="0" smtClean="0"/>
              <a:t>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19 Dikdörtgen"/>
          <p:cNvSpPr/>
          <p:nvPr/>
        </p:nvSpPr>
        <p:spPr>
          <a:xfrm>
            <a:off x="2519772" y="3063870"/>
            <a:ext cx="3906891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Astım ve AR birlikteliği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21" name="Dikdörtgen 5"/>
          <p:cNvSpPr>
            <a:spLocks noChangeArrowheads="1"/>
          </p:cNvSpPr>
          <p:nvPr/>
        </p:nvSpPr>
        <p:spPr bwMode="auto">
          <a:xfrm>
            <a:off x="5411799" y="5761630"/>
            <a:ext cx="346873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1400" dirty="0" err="1" smtClean="0"/>
              <a:t>Santos</a:t>
            </a:r>
            <a:r>
              <a:rPr lang="tr-TR" sz="1400" dirty="0" smtClean="0"/>
              <a:t> A et al PAI 2010;21:1127-34</a:t>
            </a:r>
          </a:p>
          <a:p>
            <a:r>
              <a:rPr lang="tr-TR" sz="1400" dirty="0" err="1" smtClean="0"/>
              <a:t>Skripak</a:t>
            </a:r>
            <a:r>
              <a:rPr lang="tr-TR" sz="1400" dirty="0" smtClean="0"/>
              <a:t> JM et al JACI 2007;120:1122-7</a:t>
            </a:r>
          </a:p>
          <a:p>
            <a:r>
              <a:rPr lang="tr-TR" sz="1400" dirty="0" err="1" smtClean="0"/>
              <a:t>Fiocchi</a:t>
            </a:r>
            <a:r>
              <a:rPr lang="tr-TR" sz="1400" dirty="0" smtClean="0"/>
              <a:t> A et al </a:t>
            </a:r>
            <a:r>
              <a:rPr lang="tr-TR" sz="1400" dirty="0" err="1" smtClean="0"/>
              <a:t>Ann</a:t>
            </a:r>
            <a:r>
              <a:rPr lang="tr-TR" sz="1400" dirty="0" smtClean="0"/>
              <a:t> </a:t>
            </a:r>
            <a:r>
              <a:rPr lang="tr-TR" sz="1400" dirty="0" err="1" smtClean="0"/>
              <a:t>All</a:t>
            </a:r>
            <a:r>
              <a:rPr lang="tr-TR" sz="1400" dirty="0" smtClean="0"/>
              <a:t> Ast </a:t>
            </a:r>
            <a:r>
              <a:rPr lang="tr-TR" sz="1400" dirty="0" err="1" smtClean="0"/>
              <a:t>Immunol</a:t>
            </a:r>
            <a:r>
              <a:rPr lang="tr-TR" sz="1400" dirty="0" smtClean="0"/>
              <a:t> 2008;101:166-73</a:t>
            </a:r>
            <a:endParaRPr lang="tr-TR" sz="1400" dirty="0"/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563785" y="3063870"/>
            <a:ext cx="3797352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Çoklu Besin </a:t>
            </a:r>
            <a:r>
              <a:rPr lang="tr-TR" sz="3200" dirty="0" err="1" smtClean="0">
                <a:solidFill>
                  <a:schemeClr val="tx1"/>
                </a:solidFill>
              </a:rPr>
              <a:t>Allerjisi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8" name="Dikdörtgen 5"/>
          <p:cNvSpPr>
            <a:spLocks noChangeArrowheads="1"/>
          </p:cNvSpPr>
          <p:nvPr/>
        </p:nvSpPr>
        <p:spPr bwMode="auto">
          <a:xfrm>
            <a:off x="5265747" y="5761630"/>
            <a:ext cx="3614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1400" dirty="0" smtClean="0"/>
              <a:t>Satha A et al PAI 2016;27:83-91</a:t>
            </a:r>
          </a:p>
          <a:p>
            <a:r>
              <a:rPr lang="tr-TR" sz="1400" dirty="0" err="1" smtClean="0"/>
              <a:t>Santos</a:t>
            </a:r>
            <a:r>
              <a:rPr lang="tr-TR" sz="1400" dirty="0" smtClean="0"/>
              <a:t> A et al PAI 2010;21:1127-34</a:t>
            </a:r>
          </a:p>
          <a:p>
            <a:r>
              <a:rPr lang="tr-TR" sz="1400" dirty="0" err="1" smtClean="0"/>
              <a:t>Saarinen</a:t>
            </a:r>
            <a:r>
              <a:rPr lang="tr-TR" sz="1400" dirty="0" smtClean="0"/>
              <a:t> KM et al JACI 2005;116:869-75</a:t>
            </a:r>
          </a:p>
          <a:p>
            <a:r>
              <a:rPr lang="tr-TR" sz="1400" dirty="0" err="1" smtClean="0"/>
              <a:t>Iacono</a:t>
            </a:r>
            <a:r>
              <a:rPr lang="tr-TR" sz="1400" dirty="0" smtClean="0"/>
              <a:t> G et al </a:t>
            </a:r>
            <a:r>
              <a:rPr lang="tr-TR" sz="1400" dirty="0" err="1" smtClean="0"/>
              <a:t>Clin</a:t>
            </a:r>
            <a:r>
              <a:rPr lang="tr-TR" sz="1400" dirty="0" smtClean="0"/>
              <a:t> </a:t>
            </a:r>
            <a:r>
              <a:rPr lang="tr-TR" sz="1400" dirty="0" err="1" smtClean="0"/>
              <a:t>Exp</a:t>
            </a:r>
            <a:r>
              <a:rPr lang="tr-TR" sz="1400" dirty="0" smtClean="0"/>
              <a:t> </a:t>
            </a:r>
            <a:r>
              <a:rPr lang="tr-TR" sz="1400" dirty="0" err="1" smtClean="0"/>
              <a:t>Allergy</a:t>
            </a:r>
            <a:r>
              <a:rPr lang="tr-TR" sz="1400" dirty="0" smtClean="0"/>
              <a:t> 1998;28:817-23</a:t>
            </a:r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563785" y="3063870"/>
            <a:ext cx="3797352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Ailede Alerjik Hastalık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8" name="Dikdörtgen 5"/>
          <p:cNvSpPr>
            <a:spLocks noChangeArrowheads="1"/>
          </p:cNvSpPr>
          <p:nvPr/>
        </p:nvSpPr>
        <p:spPr bwMode="auto">
          <a:xfrm>
            <a:off x="5265747" y="6069407"/>
            <a:ext cx="3651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1400" dirty="0" smtClean="0"/>
              <a:t>Satha A et al PAI 2016;27:83-91</a:t>
            </a:r>
          </a:p>
          <a:p>
            <a:r>
              <a:rPr lang="tr-TR" sz="1400" i="1" dirty="0" smtClean="0"/>
              <a:t>D. </a:t>
            </a:r>
            <a:r>
              <a:rPr lang="tr-TR" sz="1400" i="1" dirty="0" err="1" smtClean="0"/>
              <a:t>Luyt</a:t>
            </a:r>
            <a:r>
              <a:rPr lang="tr-TR" sz="1400" i="1" dirty="0" smtClean="0"/>
              <a:t> et al., BSACI </a:t>
            </a:r>
            <a:r>
              <a:rPr lang="tr-TR" sz="1400" i="1" dirty="0" err="1" smtClean="0"/>
              <a:t>milk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allergy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guideline</a:t>
            </a:r>
            <a:r>
              <a:rPr lang="tr-TR" sz="1400" i="1" dirty="0" smtClean="0"/>
              <a:t>, 2014</a:t>
            </a:r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563785" y="3063870"/>
            <a:ext cx="3797352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Spesifik </a:t>
            </a:r>
            <a:r>
              <a:rPr lang="tr-TR" sz="3200" dirty="0" err="1" smtClean="0">
                <a:solidFill>
                  <a:schemeClr val="tx1"/>
                </a:solidFill>
              </a:rPr>
              <a:t>IgE</a:t>
            </a:r>
            <a:r>
              <a:rPr lang="tr-TR" sz="3200" dirty="0" smtClean="0">
                <a:solidFill>
                  <a:schemeClr val="tx1"/>
                </a:solidFill>
              </a:rPr>
              <a:t> Yüksekliği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563786" y="4991222"/>
            <a:ext cx="3797351" cy="8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DPT &lt; 5mm ise 4 yaşta tolerans %83</a:t>
            </a:r>
          </a:p>
          <a:p>
            <a:pPr algn="ctr"/>
            <a:r>
              <a:rPr lang="tr-TR" dirty="0" smtClean="0">
                <a:solidFill>
                  <a:schemeClr val="tx1"/>
                </a:solidFill>
              </a:rPr>
              <a:t>DPT ≥ 5 mm ise 4 yaşta tolerans %26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5668410" y="6013019"/>
            <a:ext cx="327916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err="1" smtClean="0"/>
              <a:t>Vanto</a:t>
            </a:r>
            <a:r>
              <a:rPr lang="tr-TR" sz="1400" dirty="0" smtClean="0"/>
              <a:t> t et al J Pediatr 2004;144:218-22</a:t>
            </a:r>
          </a:p>
          <a:p>
            <a:r>
              <a:rPr lang="tr-TR" sz="1400" dirty="0" err="1" smtClean="0"/>
              <a:t>Sánchez</a:t>
            </a:r>
            <a:r>
              <a:rPr lang="tr-TR" sz="1400" dirty="0" smtClean="0"/>
              <a:t>-</a:t>
            </a:r>
            <a:r>
              <a:rPr lang="tr-TR" sz="1400" dirty="0" err="1" smtClean="0"/>
              <a:t>García</a:t>
            </a:r>
            <a:r>
              <a:rPr lang="tr-TR" sz="1400" dirty="0" smtClean="0"/>
              <a:t> S  et al PAI 2015;26:711-20</a:t>
            </a:r>
          </a:p>
          <a:p>
            <a:r>
              <a:rPr lang="tr-TR" sz="1400" dirty="0" err="1" smtClean="0"/>
              <a:t>Sampson</a:t>
            </a:r>
            <a:r>
              <a:rPr lang="tr-TR" sz="1400" dirty="0" smtClean="0"/>
              <a:t> HA </a:t>
            </a:r>
            <a:r>
              <a:rPr lang="de-DE" sz="1400" dirty="0" smtClean="0"/>
              <a:t>J</a:t>
            </a:r>
            <a:r>
              <a:rPr lang="tr-TR" sz="1400" dirty="0" smtClean="0"/>
              <a:t>ACI</a:t>
            </a:r>
            <a:r>
              <a:rPr lang="de-DE" sz="1400" dirty="0" smtClean="0"/>
              <a:t> 2001;107:891-6.</a:t>
            </a:r>
            <a:endParaRPr lang="tr-TR" sz="1400" dirty="0" smtClean="0"/>
          </a:p>
        </p:txBody>
      </p:sp>
      <p:sp>
        <p:nvSpPr>
          <p:cNvPr id="11" name="10 Dikdörtgen"/>
          <p:cNvSpPr/>
          <p:nvPr/>
        </p:nvSpPr>
        <p:spPr>
          <a:xfrm>
            <a:off x="2563785" y="4060318"/>
            <a:ext cx="3797351" cy="876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sIgE</a:t>
            </a:r>
            <a:r>
              <a:rPr lang="tr-TR" dirty="0" smtClean="0">
                <a:solidFill>
                  <a:schemeClr val="tx1"/>
                </a:solidFill>
              </a:rPr>
              <a:t> &gt; 5 ,    &lt; 2 yaş</a:t>
            </a:r>
          </a:p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sIgE</a:t>
            </a:r>
            <a:r>
              <a:rPr lang="tr-TR" dirty="0" smtClean="0">
                <a:solidFill>
                  <a:schemeClr val="tx1"/>
                </a:solidFill>
              </a:rPr>
              <a:t> &gt; 15 ,  &gt;2 yaş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3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563785" y="3063870"/>
            <a:ext cx="3797352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smtClean="0">
                <a:solidFill>
                  <a:schemeClr val="tx1"/>
                </a:solidFill>
              </a:rPr>
              <a:t>Spesifik IgE’de düşüş hızı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2344707" y="4159260"/>
            <a:ext cx="4198995" cy="10223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sIgE’de</a:t>
            </a:r>
            <a:r>
              <a:rPr lang="tr-TR" dirty="0" smtClean="0">
                <a:solidFill>
                  <a:schemeClr val="tx1"/>
                </a:solidFill>
              </a:rPr>
              <a:t> %50 düşüşte tolerans ihtimali 0.31</a:t>
            </a:r>
          </a:p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sIgE’de</a:t>
            </a:r>
            <a:r>
              <a:rPr lang="tr-TR" dirty="0" smtClean="0">
                <a:solidFill>
                  <a:schemeClr val="tx1"/>
                </a:solidFill>
              </a:rPr>
              <a:t> %70 düşüşte tolerans ihtimali 0.66</a:t>
            </a:r>
          </a:p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sIgE’de</a:t>
            </a:r>
            <a:r>
              <a:rPr lang="tr-TR" dirty="0" smtClean="0">
                <a:solidFill>
                  <a:schemeClr val="tx1"/>
                </a:solidFill>
              </a:rPr>
              <a:t> %95 düşüşte tolerans ihtimali 0.94</a:t>
            </a:r>
          </a:p>
        </p:txBody>
      </p:sp>
      <p:sp>
        <p:nvSpPr>
          <p:cNvPr id="9" name="8 Dikdörtgen"/>
          <p:cNvSpPr/>
          <p:nvPr/>
        </p:nvSpPr>
        <p:spPr>
          <a:xfrm>
            <a:off x="5668410" y="5867534"/>
            <a:ext cx="312784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dirty="0" err="1" smtClean="0"/>
              <a:t>Shek</a:t>
            </a:r>
            <a:r>
              <a:rPr lang="tr-TR" sz="1400" dirty="0" smtClean="0"/>
              <a:t> LP et al. et al JACI 2004;114:387-91</a:t>
            </a:r>
            <a:endParaRPr lang="tr-TR" sz="1400" dirty="0"/>
          </a:p>
        </p:txBody>
      </p:sp>
      <p:sp>
        <p:nvSpPr>
          <p:cNvPr id="1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023828" y="3063870"/>
            <a:ext cx="2972688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kern="0" dirty="0" smtClean="0">
                <a:solidFill>
                  <a:sysClr val="windowText" lastClr="000000"/>
                </a:solidFill>
              </a:rPr>
              <a:t>Yüksek Kazein </a:t>
            </a:r>
            <a:r>
              <a:rPr lang="tr-TR" sz="2800" kern="0" dirty="0" err="1" smtClean="0">
                <a:solidFill>
                  <a:sysClr val="windowText" lastClr="000000"/>
                </a:solidFill>
              </a:rPr>
              <a:t>sIgE</a:t>
            </a:r>
            <a:endParaRPr lang="tr-TR" sz="28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5668410" y="6013019"/>
            <a:ext cx="32791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 err="1" smtClean="0"/>
              <a:t>Sánchez</a:t>
            </a:r>
            <a:r>
              <a:rPr lang="tr-TR" sz="1400" dirty="0" smtClean="0"/>
              <a:t>-</a:t>
            </a:r>
            <a:r>
              <a:rPr lang="tr-TR" sz="1400" dirty="0" err="1" smtClean="0"/>
              <a:t>García</a:t>
            </a:r>
            <a:r>
              <a:rPr lang="tr-TR" sz="1400" dirty="0" smtClean="0"/>
              <a:t> S  et al PAI 2015;26:711-20</a:t>
            </a:r>
          </a:p>
          <a:p>
            <a:r>
              <a:rPr lang="tr-TR" sz="1400" dirty="0" err="1" smtClean="0"/>
              <a:t>Wang</a:t>
            </a:r>
            <a:r>
              <a:rPr lang="tr-TR" sz="1400" dirty="0" smtClean="0"/>
              <a:t> J et al.JACI 2010;125:695-702</a:t>
            </a:r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43955" t="2855" b="55330"/>
          <a:stretch>
            <a:fillRect/>
          </a:stretch>
        </p:blipFill>
        <p:spPr bwMode="auto">
          <a:xfrm>
            <a:off x="2928915" y="3976695"/>
            <a:ext cx="3737204" cy="209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Dikdörtgen"/>
          <p:cNvSpPr/>
          <p:nvPr/>
        </p:nvSpPr>
        <p:spPr>
          <a:xfrm>
            <a:off x="3111480" y="3063870"/>
            <a:ext cx="2811501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3200" kern="0" dirty="0" err="1" smtClean="0">
                <a:solidFill>
                  <a:sysClr val="windowText" lastClr="000000"/>
                </a:solidFill>
              </a:rPr>
              <a:t>Epitop</a:t>
            </a:r>
            <a:r>
              <a:rPr lang="tr-TR" sz="3200" kern="0" dirty="0" smtClean="0">
                <a:solidFill>
                  <a:sysClr val="windowText" lastClr="000000"/>
                </a:solidFill>
              </a:rPr>
              <a:t> </a:t>
            </a:r>
            <a:r>
              <a:rPr lang="tr-TR" sz="3200" kern="0" dirty="0" err="1" smtClean="0">
                <a:solidFill>
                  <a:sysClr val="windowText" lastClr="000000"/>
                </a:solidFill>
              </a:rPr>
              <a:t>sIgE</a:t>
            </a:r>
            <a:endParaRPr lang="tr-TR" sz="32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9" name="8 Metin kutusu"/>
          <p:cNvSpPr txBox="1"/>
          <p:nvPr/>
        </p:nvSpPr>
        <p:spPr>
          <a:xfrm>
            <a:off x="5046669" y="6353581"/>
            <a:ext cx="39226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/>
              <a:t>Järvinen</a:t>
            </a:r>
            <a:r>
              <a:rPr lang="tr-TR" sz="1200" dirty="0" smtClean="0"/>
              <a:t> et al .J </a:t>
            </a:r>
            <a:r>
              <a:rPr lang="tr-TR" sz="1200" dirty="0" err="1" smtClean="0"/>
              <a:t>Allergy</a:t>
            </a:r>
            <a:r>
              <a:rPr lang="tr-TR" sz="1200" dirty="0" smtClean="0"/>
              <a:t> </a:t>
            </a:r>
            <a:r>
              <a:rPr lang="tr-TR" sz="1200" dirty="0" err="1" smtClean="0"/>
              <a:t>Clın</a:t>
            </a:r>
            <a:r>
              <a:rPr lang="tr-TR" sz="1200" dirty="0" smtClean="0"/>
              <a:t> </a:t>
            </a:r>
            <a:r>
              <a:rPr lang="tr-TR" sz="1200" dirty="0" err="1" smtClean="0"/>
              <a:t>Immunol</a:t>
            </a:r>
            <a:r>
              <a:rPr lang="tr-TR" sz="1200" dirty="0" smtClean="0"/>
              <a:t> 2002; 110(2)293-97</a:t>
            </a:r>
            <a:endParaRPr lang="tr-TR" sz="1200" dirty="0"/>
          </a:p>
        </p:txBody>
      </p:sp>
      <p:sp>
        <p:nvSpPr>
          <p:cNvPr id="1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468395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solidFill>
                  <a:schemeClr val="tx1"/>
                </a:solidFill>
              </a:rPr>
              <a:t>Tolerans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5265747" y="1676376"/>
            <a:ext cx="2409858" cy="8763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dirty="0" err="1" smtClean="0">
                <a:solidFill>
                  <a:schemeClr val="tx1"/>
                </a:solidFill>
              </a:rPr>
              <a:t>Persistans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10" name="9 Sağ Ok"/>
          <p:cNvSpPr/>
          <p:nvPr/>
        </p:nvSpPr>
        <p:spPr>
          <a:xfrm>
            <a:off x="4060818" y="1822428"/>
            <a:ext cx="985851" cy="620721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235168" y="3063870"/>
            <a:ext cx="4819716" cy="9128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400" kern="0" dirty="0" smtClean="0">
                <a:solidFill>
                  <a:sysClr val="windowText" lastClr="000000"/>
                </a:solidFill>
              </a:rPr>
              <a:t>Fırınlanmış süt ürünlerine reaksiyon</a:t>
            </a:r>
          </a:p>
        </p:txBody>
      </p:sp>
      <p:sp>
        <p:nvSpPr>
          <p:cNvPr id="9" name="Dikdörtgen 5"/>
          <p:cNvSpPr>
            <a:spLocks noChangeArrowheads="1"/>
          </p:cNvSpPr>
          <p:nvPr/>
        </p:nvSpPr>
        <p:spPr bwMode="auto">
          <a:xfrm>
            <a:off x="5265747" y="6069407"/>
            <a:ext cx="3651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tr-TR" sz="1400" dirty="0" smtClean="0"/>
              <a:t>Kim JS et al. JACI 2011;128:125-31</a:t>
            </a:r>
          </a:p>
          <a:p>
            <a:r>
              <a:rPr lang="tr-TR" sz="1400" i="1" dirty="0" smtClean="0"/>
              <a:t>D. </a:t>
            </a:r>
            <a:r>
              <a:rPr lang="tr-TR" sz="1400" i="1" dirty="0" err="1" smtClean="0"/>
              <a:t>Luyt</a:t>
            </a:r>
            <a:r>
              <a:rPr lang="tr-TR" sz="1400" i="1" dirty="0" smtClean="0"/>
              <a:t> et al., BSACI </a:t>
            </a:r>
            <a:r>
              <a:rPr lang="tr-TR" sz="1400" i="1" dirty="0" err="1" smtClean="0"/>
              <a:t>milk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allergy</a:t>
            </a:r>
            <a:r>
              <a:rPr lang="tr-TR" sz="1400" i="1" dirty="0" smtClean="0"/>
              <a:t> </a:t>
            </a:r>
            <a:r>
              <a:rPr lang="tr-TR" sz="1400" i="1" dirty="0" err="1" smtClean="0"/>
              <a:t>guideline</a:t>
            </a:r>
            <a:r>
              <a:rPr lang="tr-TR" sz="1400" i="1" dirty="0" smtClean="0"/>
              <a:t>, 2014</a:t>
            </a:r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kizkenar Üçgen"/>
          <p:cNvSpPr/>
          <p:nvPr/>
        </p:nvSpPr>
        <p:spPr>
          <a:xfrm>
            <a:off x="3586149" y="4597416"/>
            <a:ext cx="1606572" cy="1277955"/>
          </a:xfrm>
          <a:prstGeom prst="triangl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6 Düz Bağlayıcı"/>
          <p:cNvCxnSpPr/>
          <p:nvPr/>
        </p:nvCxnSpPr>
        <p:spPr>
          <a:xfrm>
            <a:off x="1322343" y="4583768"/>
            <a:ext cx="6061158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Dikdörtgen"/>
          <p:cNvSpPr/>
          <p:nvPr/>
        </p:nvSpPr>
        <p:spPr>
          <a:xfrm>
            <a:off x="1322343" y="4013208"/>
            <a:ext cx="2263806" cy="57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TOLERANS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5119695" y="4013208"/>
            <a:ext cx="2263806" cy="5705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PERSİSTANS</a:t>
            </a:r>
            <a:endParaRPr lang="tr-TR" sz="2400" b="1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5119695" y="1238220"/>
            <a:ext cx="2263806" cy="25924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Ağır klinik bulgu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Çoklu besin alerjisi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Aile öyküsü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Astım / AR varlığı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Yüksek </a:t>
            </a:r>
            <a:r>
              <a:rPr lang="tr-TR" dirty="0" err="1" smtClean="0">
                <a:solidFill>
                  <a:schemeClr val="tx1"/>
                </a:solidFill>
              </a:rPr>
              <a:t>sIgE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sIgE’de</a:t>
            </a:r>
            <a:r>
              <a:rPr lang="tr-TR" dirty="0" smtClean="0">
                <a:solidFill>
                  <a:schemeClr val="tx1"/>
                </a:solidFill>
              </a:rPr>
              <a:t> yavaş düşüş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Yüksek kazein </a:t>
            </a:r>
            <a:r>
              <a:rPr lang="tr-TR" dirty="0" err="1" smtClean="0">
                <a:solidFill>
                  <a:schemeClr val="tx1"/>
                </a:solidFill>
              </a:rPr>
              <a:t>sIgE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Epitop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sIgE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Fırınlanmış süte </a:t>
            </a:r>
            <a:r>
              <a:rPr lang="tr-TR" dirty="0" err="1" smtClean="0">
                <a:solidFill>
                  <a:schemeClr val="tx1"/>
                </a:solidFill>
              </a:rPr>
              <a:t>rxn</a:t>
            </a:r>
            <a:endParaRPr lang="tr-TR" dirty="0" smtClean="0">
              <a:solidFill>
                <a:schemeClr val="tx1"/>
              </a:solidFill>
            </a:endParaRPr>
          </a:p>
        </p:txBody>
      </p:sp>
      <p:sp>
        <p:nvSpPr>
          <p:cNvPr id="13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– Doğal Seyri Etkileyen Faktörler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Human body, anaphylaxis ile ilgili görsel sonucu"/>
          <p:cNvSpPr>
            <a:spLocks noChangeAspect="1" noChangeArrowheads="1"/>
          </p:cNvSpPr>
          <p:nvPr/>
        </p:nvSpPr>
        <p:spPr bwMode="auto">
          <a:xfrm>
            <a:off x="155575" y="-1828800"/>
            <a:ext cx="2857500" cy="3810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078" name="Picture 6" descr="Human body, anaphylaxis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071678"/>
            <a:ext cx="2857500" cy="3810000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2071670" y="1214422"/>
            <a:ext cx="4643470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300" dirty="0" smtClean="0">
                <a:solidFill>
                  <a:schemeClr val="bg1"/>
                </a:solidFill>
              </a:rPr>
              <a:t>Gıda alımı sonrası </a:t>
            </a:r>
            <a:r>
              <a:rPr lang="tr-TR" sz="2300" b="1" dirty="0" smtClean="0">
                <a:solidFill>
                  <a:schemeClr val="bg1"/>
                </a:solidFill>
              </a:rPr>
              <a:t>ilk 2 saat içerisinde</a:t>
            </a:r>
            <a:endParaRPr lang="tr-TR" sz="2300" b="1" dirty="0">
              <a:solidFill>
                <a:schemeClr val="bg1"/>
              </a:solidFill>
            </a:endParaRPr>
          </a:p>
        </p:txBody>
      </p:sp>
      <p:sp>
        <p:nvSpPr>
          <p:cNvPr id="6" name="5 Satır Belirtme Çizgisi 1"/>
          <p:cNvSpPr/>
          <p:nvPr/>
        </p:nvSpPr>
        <p:spPr>
          <a:xfrm>
            <a:off x="6072198" y="2214554"/>
            <a:ext cx="1785950" cy="1500198"/>
          </a:xfrm>
          <a:prstGeom prst="borderCallout1">
            <a:avLst>
              <a:gd name="adj1" fmla="val 48424"/>
              <a:gd name="adj2" fmla="val 942"/>
              <a:gd name="adj3" fmla="val 109177"/>
              <a:gd name="adj4" fmla="val -702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Öksürük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Hışıltı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Nefes darlığı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Stridor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Rinit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Satır Belirtme Çizgisi 1"/>
          <p:cNvSpPr/>
          <p:nvPr/>
        </p:nvSpPr>
        <p:spPr>
          <a:xfrm>
            <a:off x="6143636" y="4214818"/>
            <a:ext cx="1714512" cy="1428760"/>
          </a:xfrm>
          <a:prstGeom prst="borderCallout1">
            <a:avLst>
              <a:gd name="adj1" fmla="val 51766"/>
              <a:gd name="adj2" fmla="val -409"/>
              <a:gd name="adj3" fmla="val 1008"/>
              <a:gd name="adj4" fmla="val -9473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Bitkinlik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Senkop</a:t>
            </a:r>
            <a:r>
              <a:rPr lang="tr-TR" dirty="0" smtClean="0">
                <a:solidFill>
                  <a:schemeClr val="tx1"/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Taşikardi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Hipotansiyon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Şok</a:t>
            </a:r>
          </a:p>
        </p:txBody>
      </p:sp>
      <p:sp>
        <p:nvSpPr>
          <p:cNvPr id="8" name="7 Satır Belirtme Çizgisi 1"/>
          <p:cNvSpPr/>
          <p:nvPr/>
        </p:nvSpPr>
        <p:spPr>
          <a:xfrm>
            <a:off x="785786" y="2214554"/>
            <a:ext cx="1643074" cy="1500198"/>
          </a:xfrm>
          <a:prstGeom prst="borderCallout1">
            <a:avLst>
              <a:gd name="adj1" fmla="val 49395"/>
              <a:gd name="adj2" fmla="val 99463"/>
              <a:gd name="adj3" fmla="val 103526"/>
              <a:gd name="adj4" fmla="val 1684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Kaşıntı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Ürtiker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Anjiyoödem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Egzema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9" name="8 Satır Belirtme Çizgisi 1"/>
          <p:cNvSpPr/>
          <p:nvPr/>
        </p:nvSpPr>
        <p:spPr>
          <a:xfrm>
            <a:off x="714348" y="4000504"/>
            <a:ext cx="1714512" cy="1500198"/>
          </a:xfrm>
          <a:prstGeom prst="borderCallout1">
            <a:avLst>
              <a:gd name="adj1" fmla="val 49395"/>
              <a:gd name="adj2" fmla="val 99463"/>
              <a:gd name="adj3" fmla="val 77404"/>
              <a:gd name="adj4" fmla="val 2015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Bulantı-Kusma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Karın ağrısı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İshal</a:t>
            </a:r>
          </a:p>
          <a:p>
            <a:pPr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Oral alerji sendromu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2428860" y="3429000"/>
            <a:ext cx="3643338" cy="121444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5400" dirty="0" smtClean="0"/>
              <a:t>ANAFİLAKSİ</a:t>
            </a:r>
            <a:endParaRPr lang="tr-TR" sz="5400" dirty="0"/>
          </a:p>
        </p:txBody>
      </p:sp>
      <p:sp>
        <p:nvSpPr>
          <p:cNvPr id="1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47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Tanı – Öykü (</a:t>
            </a:r>
            <a:r>
              <a:rPr lang="tr-TR" dirty="0" err="1" smtClean="0"/>
              <a:t>IgE</a:t>
            </a:r>
            <a:r>
              <a:rPr lang="tr-TR" dirty="0" smtClean="0"/>
              <a:t> aracılı)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23 nisan ulusal egemenlik ve çocuk bayramı atatürk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67" y="1055654"/>
            <a:ext cx="8560955" cy="456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uman body, anaphylaxis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011330"/>
            <a:ext cx="2857500" cy="3810000"/>
          </a:xfrm>
          <a:prstGeom prst="rect">
            <a:avLst/>
          </a:prstGeom>
          <a:noFill/>
        </p:spPr>
      </p:pic>
      <p:sp>
        <p:nvSpPr>
          <p:cNvPr id="7" name="6 Satır Belirtme Çizgisi 1"/>
          <p:cNvSpPr/>
          <p:nvPr/>
        </p:nvSpPr>
        <p:spPr>
          <a:xfrm>
            <a:off x="6143636" y="3225776"/>
            <a:ext cx="2500330" cy="1714512"/>
          </a:xfrm>
          <a:prstGeom prst="borderCallout1">
            <a:avLst>
              <a:gd name="adj1" fmla="val 49226"/>
              <a:gd name="adj2" fmla="val 458"/>
              <a:gd name="adj3" fmla="val 147575"/>
              <a:gd name="adj4" fmla="val -737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Kanlı-mukuslu </a:t>
            </a:r>
            <a:r>
              <a:rPr lang="tr-TR" dirty="0" err="1" smtClean="0">
                <a:solidFill>
                  <a:schemeClr val="tx1"/>
                </a:solidFill>
              </a:rPr>
              <a:t>gayta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Kolik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Konstipasyon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tr-TR" dirty="0" err="1" smtClean="0">
                <a:solidFill>
                  <a:schemeClr val="tx1"/>
                </a:solidFill>
              </a:rPr>
              <a:t>Perianal</a:t>
            </a:r>
            <a:r>
              <a:rPr lang="tr-TR" dirty="0" smtClean="0">
                <a:solidFill>
                  <a:schemeClr val="tx1"/>
                </a:solidFill>
              </a:rPr>
              <a:t> dermatit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7 Satır Belirtme Çizgisi 1"/>
          <p:cNvSpPr/>
          <p:nvPr/>
        </p:nvSpPr>
        <p:spPr>
          <a:xfrm>
            <a:off x="571472" y="3082900"/>
            <a:ext cx="1785950" cy="2071702"/>
          </a:xfrm>
          <a:prstGeom prst="borderCallout1">
            <a:avLst>
              <a:gd name="adj1" fmla="val 49998"/>
              <a:gd name="adj2" fmla="val 98255"/>
              <a:gd name="adj3" fmla="val 103129"/>
              <a:gd name="adj4" fmla="val 20450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Besin reddi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Huzursuzluk 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İshal-kusma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Büyüme geriliği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</a:t>
            </a:r>
            <a:r>
              <a:rPr lang="tr-TR" dirty="0" err="1" smtClean="0">
                <a:solidFill>
                  <a:schemeClr val="tx1"/>
                </a:solidFill>
              </a:rPr>
              <a:t>Enterokolit</a:t>
            </a:r>
            <a:endParaRPr lang="tr-TR" dirty="0" smtClean="0">
              <a:solidFill>
                <a:schemeClr val="tx1"/>
              </a:solidFill>
            </a:endParaRP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dirty="0" smtClean="0">
                <a:solidFill>
                  <a:schemeClr val="tx1"/>
                </a:solidFill>
              </a:rPr>
              <a:t> Şok </a:t>
            </a:r>
          </a:p>
        </p:txBody>
      </p:sp>
      <p:sp>
        <p:nvSpPr>
          <p:cNvPr id="9" name="8 Dikdörtgen"/>
          <p:cNvSpPr/>
          <p:nvPr/>
        </p:nvSpPr>
        <p:spPr>
          <a:xfrm>
            <a:off x="2071670" y="1214422"/>
            <a:ext cx="4643470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bg1"/>
                </a:solidFill>
              </a:rPr>
              <a:t>Gıda alımı sonrası </a:t>
            </a:r>
            <a:r>
              <a:rPr lang="tr-TR" sz="2800" b="1" dirty="0" smtClean="0">
                <a:solidFill>
                  <a:schemeClr val="bg1"/>
                </a:solidFill>
              </a:rPr>
              <a:t>&gt; 2 </a:t>
            </a:r>
            <a:r>
              <a:rPr lang="tr-TR" sz="2800" b="1" dirty="0" smtClean="0">
                <a:solidFill>
                  <a:schemeClr val="bg1"/>
                </a:solidFill>
              </a:rPr>
              <a:t>saat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47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Tanı – Öykü (</a:t>
            </a:r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IgE</a:t>
            </a:r>
            <a:r>
              <a:rPr lang="tr-TR" dirty="0" smtClean="0"/>
              <a:t> aracılı)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147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r-TR" dirty="0" smtClean="0"/>
              <a:t>İSPA Tanı – Öykü (</a:t>
            </a:r>
            <a:r>
              <a:rPr lang="tr-TR" dirty="0" err="1" smtClean="0"/>
              <a:t>Miks</a:t>
            </a:r>
            <a:r>
              <a:rPr lang="tr-TR" dirty="0" smtClean="0"/>
              <a:t> Tip)</a:t>
            </a:r>
            <a:endParaRPr lang="tr-TR" dirty="0"/>
          </a:p>
        </p:txBody>
      </p:sp>
      <p:pic>
        <p:nvPicPr>
          <p:cNvPr id="5" name="Picture 6" descr="Human body, anaphylaxis ile ilgili görsel sonuc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33022" y="2011330"/>
            <a:ext cx="2857500" cy="3810000"/>
          </a:xfrm>
          <a:prstGeom prst="rect">
            <a:avLst/>
          </a:prstGeom>
          <a:noFill/>
        </p:spPr>
      </p:pic>
      <p:sp>
        <p:nvSpPr>
          <p:cNvPr id="6" name="5 Dikdörtgen"/>
          <p:cNvSpPr/>
          <p:nvPr/>
        </p:nvSpPr>
        <p:spPr>
          <a:xfrm>
            <a:off x="2175766" y="1214422"/>
            <a:ext cx="4643470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bg1"/>
                </a:solidFill>
              </a:rPr>
              <a:t>Zaman değişken</a:t>
            </a:r>
            <a:endParaRPr lang="tr-TR" sz="2800" b="1" dirty="0">
              <a:solidFill>
                <a:schemeClr val="bg1"/>
              </a:solidFill>
            </a:endParaRPr>
          </a:p>
        </p:txBody>
      </p:sp>
      <p:sp>
        <p:nvSpPr>
          <p:cNvPr id="7" name="6 Satır Belirtme Çizgisi 1"/>
          <p:cNvSpPr/>
          <p:nvPr/>
        </p:nvSpPr>
        <p:spPr>
          <a:xfrm>
            <a:off x="532692" y="2143116"/>
            <a:ext cx="1857388" cy="571504"/>
          </a:xfrm>
          <a:prstGeom prst="borderCallout1">
            <a:avLst>
              <a:gd name="adj1" fmla="val 47321"/>
              <a:gd name="adj2" fmla="val 97640"/>
              <a:gd name="adj3" fmla="val 89644"/>
              <a:gd name="adj4" fmla="val 19023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Egzema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8" name="7 Satır Belirtme Çizgisi 1"/>
          <p:cNvSpPr/>
          <p:nvPr/>
        </p:nvSpPr>
        <p:spPr>
          <a:xfrm>
            <a:off x="461254" y="2857496"/>
            <a:ext cx="2071702" cy="2000264"/>
          </a:xfrm>
          <a:prstGeom prst="borderCallout1">
            <a:avLst>
              <a:gd name="adj1" fmla="val 47321"/>
              <a:gd name="adj2" fmla="val 97640"/>
              <a:gd name="adj3" fmla="val 21889"/>
              <a:gd name="adj4" fmla="val 1876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Retrosternal</a:t>
            </a:r>
            <a:r>
              <a:rPr lang="tr-TR" sz="2000" dirty="0" smtClean="0">
                <a:solidFill>
                  <a:schemeClr val="tx1"/>
                </a:solidFill>
              </a:rPr>
              <a:t> ağrı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Regürjitasyon</a:t>
            </a:r>
            <a:endParaRPr lang="tr-TR" sz="2000" dirty="0" smtClean="0">
              <a:solidFill>
                <a:schemeClr val="tx1"/>
              </a:solidFill>
            </a:endParaRP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Kusma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Disfaji</a:t>
            </a:r>
            <a:endParaRPr lang="tr-TR" sz="2000" dirty="0" smtClean="0">
              <a:solidFill>
                <a:schemeClr val="tx1"/>
              </a:solidFill>
            </a:endParaRP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Besin reddi</a:t>
            </a:r>
          </a:p>
        </p:txBody>
      </p:sp>
      <p:sp>
        <p:nvSpPr>
          <p:cNvPr id="9" name="8 Satır Belirtme Çizgisi 1"/>
          <p:cNvSpPr/>
          <p:nvPr/>
        </p:nvSpPr>
        <p:spPr>
          <a:xfrm>
            <a:off x="6462046" y="3000372"/>
            <a:ext cx="2428892" cy="2000264"/>
          </a:xfrm>
          <a:prstGeom prst="borderCallout1">
            <a:avLst>
              <a:gd name="adj1" fmla="val 51675"/>
              <a:gd name="adj2" fmla="val 432"/>
              <a:gd name="adj3" fmla="val 110384"/>
              <a:gd name="adj4" fmla="val -837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Kusma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Kronik ishal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Büyüme geriliği</a:t>
            </a:r>
          </a:p>
          <a:p>
            <a:pPr>
              <a:spcAft>
                <a:spcPts val="400"/>
              </a:spcAft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Protein kaybettiren  </a:t>
            </a:r>
          </a:p>
          <a:p>
            <a:pPr>
              <a:spcAft>
                <a:spcPts val="400"/>
              </a:spcAft>
            </a:pPr>
            <a:r>
              <a:rPr lang="tr-TR" sz="2000" dirty="0" smtClean="0">
                <a:solidFill>
                  <a:schemeClr val="tx1"/>
                </a:solidFill>
              </a:rPr>
              <a:t>   </a:t>
            </a:r>
            <a:r>
              <a:rPr lang="tr-TR" sz="2000" dirty="0" err="1" smtClean="0">
                <a:solidFill>
                  <a:schemeClr val="tx1"/>
                </a:solidFill>
              </a:rPr>
              <a:t>enteropati</a:t>
            </a:r>
            <a:endParaRPr lang="tr-T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30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- Tanı</a:t>
            </a:r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1156537" y="2226463"/>
            <a:ext cx="3328982" cy="7985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Hasta/Ebeveyn İfadesi</a:t>
            </a:r>
            <a:endParaRPr lang="tr-TR" sz="2800" dirty="0">
              <a:solidFill>
                <a:schemeClr val="tx1"/>
              </a:solidFill>
            </a:endParaRPr>
          </a:p>
        </p:txBody>
      </p:sp>
      <p:cxnSp>
        <p:nvCxnSpPr>
          <p:cNvPr id="6" name="5 Düz Ok Bağlayıcısı"/>
          <p:cNvCxnSpPr/>
          <p:nvPr/>
        </p:nvCxnSpPr>
        <p:spPr>
          <a:xfrm>
            <a:off x="4485519" y="2632194"/>
            <a:ext cx="2000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Dikdörtgen"/>
          <p:cNvSpPr/>
          <p:nvPr/>
        </p:nvSpPr>
        <p:spPr>
          <a:xfrm>
            <a:off x="6485783" y="2349295"/>
            <a:ext cx="1664491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% 5-15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215074" y="5857892"/>
            <a:ext cx="2357454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r-TR" sz="1100" dirty="0" err="1" smtClean="0">
                <a:solidFill>
                  <a:schemeClr val="tx1"/>
                </a:solidFill>
              </a:rPr>
              <a:t>Venter</a:t>
            </a:r>
            <a:r>
              <a:rPr lang="tr-TR" sz="1100" dirty="0" smtClean="0">
                <a:solidFill>
                  <a:schemeClr val="tx1"/>
                </a:solidFill>
              </a:rPr>
              <a:t> C  </a:t>
            </a:r>
            <a:r>
              <a:rPr lang="tr-TR" sz="1100" dirty="0" err="1" smtClean="0">
                <a:solidFill>
                  <a:schemeClr val="tx1"/>
                </a:solidFill>
              </a:rPr>
              <a:t>Allergy</a:t>
            </a:r>
            <a:r>
              <a:rPr lang="tr-TR" sz="1100" dirty="0" smtClean="0">
                <a:solidFill>
                  <a:schemeClr val="tx1"/>
                </a:solidFill>
              </a:rPr>
              <a:t>  2008;63:354-359</a:t>
            </a:r>
          </a:p>
          <a:p>
            <a:r>
              <a:rPr lang="tr-TR" sz="1100" dirty="0" err="1" smtClean="0">
                <a:solidFill>
                  <a:schemeClr val="tx1"/>
                </a:solidFill>
              </a:rPr>
              <a:t>Rona</a:t>
            </a:r>
            <a:r>
              <a:rPr lang="tr-TR" sz="1100" dirty="0" smtClean="0">
                <a:solidFill>
                  <a:schemeClr val="tx1"/>
                </a:solidFill>
              </a:rPr>
              <a:t> RJ, JACI 2007; 20: 638-646.</a:t>
            </a:r>
          </a:p>
          <a:p>
            <a:r>
              <a:rPr lang="tr-TR" sz="1100" dirty="0" err="1" smtClean="0">
                <a:solidFill>
                  <a:schemeClr val="tx1"/>
                </a:solidFill>
              </a:rPr>
              <a:t>Host</a:t>
            </a:r>
            <a:r>
              <a:rPr lang="tr-TR" sz="1100" dirty="0" smtClean="0">
                <a:solidFill>
                  <a:schemeClr val="tx1"/>
                </a:solidFill>
              </a:rPr>
              <a:t> A PAI 2002; 13: 23-28.</a:t>
            </a:r>
            <a:endParaRPr lang="tr-TR" sz="1100" dirty="0">
              <a:solidFill>
                <a:schemeClr val="tx1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1156538" y="3333753"/>
            <a:ext cx="332898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Gerçek İSPA</a:t>
            </a:r>
            <a:endParaRPr lang="tr-TR" sz="2800" dirty="0">
              <a:solidFill>
                <a:schemeClr val="tx1"/>
              </a:solidFill>
            </a:endParaRPr>
          </a:p>
        </p:txBody>
      </p:sp>
      <p:cxnSp>
        <p:nvCxnSpPr>
          <p:cNvPr id="10" name="9 Düz Ok Bağlayıcısı"/>
          <p:cNvCxnSpPr/>
          <p:nvPr/>
        </p:nvCxnSpPr>
        <p:spPr>
          <a:xfrm>
            <a:off x="4485519" y="3655224"/>
            <a:ext cx="20002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Dikdörtgen"/>
          <p:cNvSpPr/>
          <p:nvPr/>
        </p:nvSpPr>
        <p:spPr>
          <a:xfrm>
            <a:off x="6485783" y="3369472"/>
            <a:ext cx="1664491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% 2-4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14" name="13 Dikdörtgen"/>
          <p:cNvSpPr/>
          <p:nvPr/>
        </p:nvSpPr>
        <p:spPr>
          <a:xfrm>
            <a:off x="2571736" y="2071678"/>
            <a:ext cx="3731784" cy="10001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LABORATUAR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15" name="14 Dikdörtgen"/>
          <p:cNvSpPr/>
          <p:nvPr/>
        </p:nvSpPr>
        <p:spPr>
          <a:xfrm>
            <a:off x="2571736" y="3214686"/>
            <a:ext cx="3731784" cy="10001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ELİMİNASYON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16" name="15 Dikdörtgen"/>
          <p:cNvSpPr/>
          <p:nvPr/>
        </p:nvSpPr>
        <p:spPr>
          <a:xfrm>
            <a:off x="2571736" y="4429132"/>
            <a:ext cx="3731784" cy="10001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000" dirty="0" smtClean="0">
                <a:solidFill>
                  <a:srgbClr val="FF0000"/>
                </a:solidFill>
              </a:rPr>
              <a:t>PROVAKASYON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9" grpId="1" animBg="1"/>
      <p:bldP spid="11" grpId="0" animBg="1"/>
      <p:bldP spid="11" grpId="1" animBg="1"/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Tanı – Laboratuar</a:t>
            </a:r>
            <a:endParaRPr lang="tr-TR" dirty="0"/>
          </a:p>
        </p:txBody>
      </p:sp>
      <p:sp>
        <p:nvSpPr>
          <p:cNvPr id="4" name="İçerik Yer Tutucusu 2"/>
          <p:cNvSpPr>
            <a:spLocks noGrp="1"/>
          </p:cNvSpPr>
          <p:nvPr>
            <p:ph idx="1"/>
          </p:nvPr>
        </p:nvSpPr>
        <p:spPr>
          <a:xfrm>
            <a:off x="611560" y="1285860"/>
            <a:ext cx="8208912" cy="4516485"/>
          </a:xfrm>
        </p:spPr>
        <p:txBody>
          <a:bodyPr>
            <a:normAutofit/>
          </a:bodyPr>
          <a:lstStyle/>
          <a:p>
            <a:r>
              <a:rPr lang="tr-TR" dirty="0" smtClean="0"/>
              <a:t>İn </a:t>
            </a:r>
            <a:r>
              <a:rPr lang="tr-TR" dirty="0" err="1" smtClean="0"/>
              <a:t>vitro</a:t>
            </a:r>
            <a:r>
              <a:rPr lang="tr-TR" dirty="0" smtClean="0"/>
              <a:t> testler </a:t>
            </a:r>
          </a:p>
          <a:p>
            <a:pPr lvl="1"/>
            <a:r>
              <a:rPr lang="tr-TR" dirty="0" err="1" smtClean="0"/>
              <a:t>Allerjen</a:t>
            </a:r>
            <a:r>
              <a:rPr lang="tr-TR" dirty="0" smtClean="0"/>
              <a:t> </a:t>
            </a:r>
            <a:r>
              <a:rPr lang="tr-TR" dirty="0"/>
              <a:t>spesifik </a:t>
            </a:r>
            <a:r>
              <a:rPr lang="tr-TR" dirty="0" err="1"/>
              <a:t>IgE</a:t>
            </a:r>
            <a:endParaRPr lang="tr-TR" dirty="0"/>
          </a:p>
          <a:p>
            <a:pPr lvl="1"/>
            <a:r>
              <a:rPr lang="tr-TR" dirty="0"/>
              <a:t>Bileşene dayalı spesifik </a:t>
            </a:r>
            <a:r>
              <a:rPr lang="tr-TR" dirty="0" err="1" smtClean="0"/>
              <a:t>IgE</a:t>
            </a:r>
            <a:endParaRPr lang="tr-TR" dirty="0" smtClean="0"/>
          </a:p>
          <a:p>
            <a:pPr lvl="1"/>
            <a:r>
              <a:rPr lang="tr-TR" dirty="0" smtClean="0"/>
              <a:t>Bazofil aktivasyon</a:t>
            </a:r>
            <a:endParaRPr lang="tr-TR" dirty="0"/>
          </a:p>
          <a:p>
            <a:r>
              <a:rPr lang="tr-TR" dirty="0" smtClean="0"/>
              <a:t>İn </a:t>
            </a:r>
            <a:r>
              <a:rPr lang="tr-TR" dirty="0" err="1" smtClean="0"/>
              <a:t>vivo</a:t>
            </a:r>
            <a:r>
              <a:rPr lang="tr-TR" dirty="0" smtClean="0"/>
              <a:t> testler</a:t>
            </a:r>
          </a:p>
          <a:p>
            <a:pPr lvl="1"/>
            <a:r>
              <a:rPr lang="tr-TR" dirty="0" smtClean="0"/>
              <a:t>Deri </a:t>
            </a:r>
            <a:r>
              <a:rPr lang="tr-TR" dirty="0" err="1" smtClean="0"/>
              <a:t>prik</a:t>
            </a:r>
            <a:r>
              <a:rPr lang="tr-TR" dirty="0" smtClean="0"/>
              <a:t> testleri</a:t>
            </a:r>
          </a:p>
          <a:p>
            <a:pPr lvl="1"/>
            <a:r>
              <a:rPr lang="tr-TR" dirty="0"/>
              <a:t>Yama testleri</a:t>
            </a:r>
          </a:p>
          <a:p>
            <a:pPr lvl="1"/>
            <a:r>
              <a:rPr lang="tr-TR" dirty="0" smtClean="0"/>
              <a:t>Yükleme testleri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tr-TR" dirty="0" smtClean="0"/>
              <a:t>İSPA Tanı – Spesifik </a:t>
            </a:r>
            <a:r>
              <a:rPr lang="tr-TR" dirty="0" err="1" smtClean="0"/>
              <a:t>IgE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1357290" y="4714884"/>
            <a:ext cx="17996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&gt; 0.35 pozitif</a:t>
            </a:r>
            <a:endParaRPr lang="tr-TR" sz="2400" dirty="0"/>
          </a:p>
        </p:txBody>
      </p:sp>
      <p:sp>
        <p:nvSpPr>
          <p:cNvPr id="4" name="3 Dikdörtgen"/>
          <p:cNvSpPr/>
          <p:nvPr/>
        </p:nvSpPr>
        <p:spPr>
          <a:xfrm>
            <a:off x="1071538" y="1785926"/>
            <a:ext cx="2500330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solidFill>
                  <a:schemeClr val="tx1"/>
                </a:solidFill>
              </a:rPr>
              <a:t>İn </a:t>
            </a:r>
            <a:r>
              <a:rPr lang="tr-TR" sz="3600" dirty="0" err="1" smtClean="0">
                <a:solidFill>
                  <a:schemeClr val="tx1"/>
                </a:solidFill>
              </a:rPr>
              <a:t>vitro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000628" y="1785926"/>
            <a:ext cx="2500330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solidFill>
                  <a:schemeClr val="tx1"/>
                </a:solidFill>
              </a:rPr>
              <a:t>İn </a:t>
            </a:r>
            <a:r>
              <a:rPr lang="tr-TR" sz="3600" dirty="0" err="1" smtClean="0">
                <a:solidFill>
                  <a:schemeClr val="tx1"/>
                </a:solidFill>
              </a:rPr>
              <a:t>vivo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2175766" y="2428868"/>
            <a:ext cx="285752" cy="42862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6115742" y="2428868"/>
            <a:ext cx="285752" cy="428628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Dikdörtgen"/>
          <p:cNvSpPr/>
          <p:nvPr/>
        </p:nvSpPr>
        <p:spPr>
          <a:xfrm>
            <a:off x="1071538" y="2928934"/>
            <a:ext cx="2500330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solidFill>
                  <a:schemeClr val="tx1"/>
                </a:solidFill>
              </a:rPr>
              <a:t>Serum </a:t>
            </a:r>
            <a:r>
              <a:rPr lang="tr-TR" sz="3600" dirty="0" err="1" smtClean="0">
                <a:solidFill>
                  <a:schemeClr val="tx1"/>
                </a:solidFill>
              </a:rPr>
              <a:t>sIgE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4907418" y="2928934"/>
            <a:ext cx="2714644" cy="642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solidFill>
                  <a:schemeClr val="tx1"/>
                </a:solidFill>
              </a:rPr>
              <a:t>Deri </a:t>
            </a:r>
            <a:r>
              <a:rPr lang="tr-TR" sz="3600" dirty="0" err="1" smtClean="0">
                <a:solidFill>
                  <a:schemeClr val="tx1"/>
                </a:solidFill>
              </a:rPr>
              <a:t>Prik</a:t>
            </a:r>
            <a:r>
              <a:rPr lang="tr-TR" sz="3600" dirty="0" smtClean="0">
                <a:solidFill>
                  <a:schemeClr val="tx1"/>
                </a:solidFill>
              </a:rPr>
              <a:t> Testi</a:t>
            </a:r>
            <a:endParaRPr lang="tr-TR" sz="3600" dirty="0">
              <a:solidFill>
                <a:schemeClr val="tx1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1071538" y="3571876"/>
            <a:ext cx="2500330" cy="1143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</a:rPr>
              <a:t>Phadia</a:t>
            </a:r>
            <a:r>
              <a:rPr lang="tr-TR" sz="2000" b="1" dirty="0" smtClean="0">
                <a:solidFill>
                  <a:schemeClr val="tx1"/>
                </a:solidFill>
              </a:rPr>
              <a:t> </a:t>
            </a:r>
            <a:r>
              <a:rPr lang="tr-TR" sz="2000" b="1" dirty="0" err="1" smtClean="0">
                <a:solidFill>
                  <a:schemeClr val="tx1"/>
                </a:solidFill>
              </a:rPr>
              <a:t>Immünocap</a:t>
            </a:r>
            <a:endParaRPr lang="tr-TR" sz="20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Agilent</a:t>
            </a:r>
            <a:r>
              <a:rPr lang="tr-TR" sz="2000" dirty="0" smtClean="0">
                <a:solidFill>
                  <a:schemeClr val="tx1"/>
                </a:solidFill>
              </a:rPr>
              <a:t> Turbo-MP</a:t>
            </a:r>
          </a:p>
          <a:p>
            <a:pPr>
              <a:buFont typeface="Arial" pitchFamily="34" charset="0"/>
              <a:buChar char="•"/>
            </a:pP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Siemens</a:t>
            </a:r>
            <a:r>
              <a:rPr lang="tr-TR" sz="2000" dirty="0" smtClean="0">
                <a:solidFill>
                  <a:schemeClr val="tx1"/>
                </a:solidFill>
              </a:rPr>
              <a:t> </a:t>
            </a:r>
            <a:r>
              <a:rPr lang="tr-TR" sz="2000" dirty="0" err="1" smtClean="0">
                <a:solidFill>
                  <a:schemeClr val="tx1"/>
                </a:solidFill>
              </a:rPr>
              <a:t>Immmulite</a:t>
            </a:r>
            <a:endParaRPr lang="tr-TR" sz="2000" dirty="0" smtClean="0">
              <a:solidFill>
                <a:schemeClr val="tx1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5286380" y="4753285"/>
            <a:ext cx="1971181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tr-TR" sz="2400" dirty="0" smtClean="0"/>
              <a:t>≥ 3 mm pozitif</a:t>
            </a:r>
            <a:endParaRPr lang="tr-TR" sz="2400" dirty="0"/>
          </a:p>
        </p:txBody>
      </p:sp>
      <p:sp>
        <p:nvSpPr>
          <p:cNvPr id="13" name="12 Dikdörtgen"/>
          <p:cNvSpPr/>
          <p:nvPr/>
        </p:nvSpPr>
        <p:spPr>
          <a:xfrm>
            <a:off x="857224" y="5429264"/>
            <a:ext cx="7500990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err="1" smtClean="0">
                <a:solidFill>
                  <a:srgbClr val="FF0000"/>
                </a:solidFill>
              </a:rPr>
              <a:t>IgE</a:t>
            </a:r>
            <a:r>
              <a:rPr lang="tr-TR" sz="2800" dirty="0" smtClean="0">
                <a:solidFill>
                  <a:srgbClr val="FF0000"/>
                </a:solidFill>
              </a:rPr>
              <a:t> aracılı veya </a:t>
            </a:r>
            <a:r>
              <a:rPr lang="tr-TR" sz="2800" dirty="0" err="1" smtClean="0">
                <a:solidFill>
                  <a:srgbClr val="FF0000"/>
                </a:solidFill>
              </a:rPr>
              <a:t>miks</a:t>
            </a:r>
            <a:r>
              <a:rPr lang="tr-TR" sz="2800" dirty="0" smtClean="0">
                <a:solidFill>
                  <a:srgbClr val="FF0000"/>
                </a:solidFill>
              </a:rPr>
              <a:t> tip reaksiyonlarda kullanılır 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3790</TotalTime>
  <Words>2897</Words>
  <Application>Microsoft Office PowerPoint</Application>
  <PresentationFormat>Ekran Gösterisi (4:3)</PresentationFormat>
  <Paragraphs>413</Paragraphs>
  <Slides>40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40</vt:i4>
      </vt:variant>
    </vt:vector>
  </HeadingPairs>
  <TitlesOfParts>
    <vt:vector size="41" baseType="lpstr">
      <vt:lpstr>Ofis Teması</vt:lpstr>
      <vt:lpstr>İSPA’da Tanı, Prognoz ve  Tolerans  Mekanizmaları</vt:lpstr>
      <vt:lpstr>İSPA - Tanı</vt:lpstr>
      <vt:lpstr>İSPA Tanı - Öykü</vt:lpstr>
      <vt:lpstr>İSPA Tanı – Öykü (IgE aracılı)</vt:lpstr>
      <vt:lpstr>İSPA Tanı – Öykü (Non IgE aracılı)</vt:lpstr>
      <vt:lpstr>İSPA Tanı – Öykü (Miks Tip)</vt:lpstr>
      <vt:lpstr>İSPA - Tanı</vt:lpstr>
      <vt:lpstr>Tanı – Laboratuar</vt:lpstr>
      <vt:lpstr>İSPA Tanı – Spesifik IgE</vt:lpstr>
      <vt:lpstr>İSPA Tanı – Spesifik IgE</vt:lpstr>
      <vt:lpstr>İSPA Tanı: Bazofil Aktivasyon Testi</vt:lpstr>
      <vt:lpstr>İSPA Tanı – Yama Testi</vt:lpstr>
      <vt:lpstr>İSPA Tanı - Laboratuvar</vt:lpstr>
      <vt:lpstr>İSPA – Besin Yükleme Testi</vt:lpstr>
      <vt:lpstr>PowerPoint Sunusu</vt:lpstr>
      <vt:lpstr>İSPA – Eliminasyon Testi</vt:lpstr>
      <vt:lpstr>İSPA  - IgE Aracılı</vt:lpstr>
      <vt:lpstr>İSPA – Non IgE Aracılı</vt:lpstr>
      <vt:lpstr>PowerPoint Sunusu</vt:lpstr>
      <vt:lpstr>PowerPoint Sunusu</vt:lpstr>
      <vt:lpstr>Oral Tolerans</vt:lpstr>
      <vt:lpstr>PowerPoint Sunusu</vt:lpstr>
      <vt:lpstr>PowerPoint Sunusu</vt:lpstr>
      <vt:lpstr>PowerPoint Sunusu</vt:lpstr>
      <vt:lpstr>PowerPoint Sunusu</vt:lpstr>
      <vt:lpstr>Oral Tolerans</vt:lpstr>
      <vt:lpstr>İSPA – Doğal Seyir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İSPA – Doğal Seyri Etkileyen Faktörler</vt:lpstr>
      <vt:lpstr>PowerPoint Sunusu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Mustafa E</dc:creator>
  <cp:lastModifiedBy>PiTeknik</cp:lastModifiedBy>
  <cp:revision>100</cp:revision>
  <dcterms:created xsi:type="dcterms:W3CDTF">2017-03-17T07:28:03Z</dcterms:created>
  <dcterms:modified xsi:type="dcterms:W3CDTF">2017-04-23T08:43:20Z</dcterms:modified>
</cp:coreProperties>
</file>