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74" r:id="rId3"/>
    <p:sldId id="278" r:id="rId4"/>
    <p:sldId id="279" r:id="rId5"/>
    <p:sldId id="312" r:id="rId6"/>
    <p:sldId id="281" r:id="rId7"/>
    <p:sldId id="282" r:id="rId8"/>
    <p:sldId id="283" r:id="rId9"/>
    <p:sldId id="330" r:id="rId10"/>
    <p:sldId id="288" r:id="rId11"/>
    <p:sldId id="286" r:id="rId12"/>
    <p:sldId id="289" r:id="rId13"/>
    <p:sldId id="290" r:id="rId14"/>
    <p:sldId id="291" r:id="rId15"/>
    <p:sldId id="329" r:id="rId16"/>
    <p:sldId id="292" r:id="rId17"/>
    <p:sldId id="293" r:id="rId18"/>
    <p:sldId id="294" r:id="rId19"/>
    <p:sldId id="295" r:id="rId20"/>
    <p:sldId id="314" r:id="rId21"/>
    <p:sldId id="336" r:id="rId22"/>
    <p:sldId id="337" r:id="rId23"/>
    <p:sldId id="270" r:id="rId24"/>
    <p:sldId id="300" r:id="rId25"/>
    <p:sldId id="303" r:id="rId26"/>
    <p:sldId id="298" r:id="rId27"/>
    <p:sldId id="304" r:id="rId28"/>
    <p:sldId id="302" r:id="rId29"/>
    <p:sldId id="301" r:id="rId30"/>
    <p:sldId id="319" r:id="rId31"/>
    <p:sldId id="316" r:id="rId32"/>
    <p:sldId id="310" r:id="rId33"/>
    <p:sldId id="306" r:id="rId34"/>
    <p:sldId id="307" r:id="rId35"/>
    <p:sldId id="308" r:id="rId36"/>
    <p:sldId id="325" r:id="rId37"/>
    <p:sldId id="326" r:id="rId38"/>
    <p:sldId id="327" r:id="rId39"/>
    <p:sldId id="331" r:id="rId40"/>
    <p:sldId id="332" r:id="rId41"/>
    <p:sldId id="333" r:id="rId42"/>
    <p:sldId id="299" r:id="rId43"/>
    <p:sldId id="318" r:id="rId44"/>
    <p:sldId id="324" r:id="rId45"/>
    <p:sldId id="322" r:id="rId46"/>
    <p:sldId id="317" r:id="rId47"/>
    <p:sldId id="323" r:id="rId48"/>
    <p:sldId id="321" r:id="rId49"/>
    <p:sldId id="338" r:id="rId5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FBDD9-27CD-4C8A-AA86-066640A42591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B68D-9E92-439F-BAC3-2DD96378210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61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851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4FF41-A105-465F-829C-41793C36C0D4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dirty="0" err="1" smtClean="0"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ea typeface="ヒラギノ角ゴ Pro W3"/>
                <a:cs typeface="ヒラギノ角ゴ Pro W3"/>
              </a:rPr>
              <a:t>ekzemada</a:t>
            </a:r>
            <a:r>
              <a:rPr lang="tr-TR" dirty="0" smtClean="0">
                <a:ea typeface="ヒラギノ角ゴ Pro W3"/>
                <a:cs typeface="ヒラギノ角ゴ Pro W3"/>
              </a:rPr>
              <a:t> hastaların %10luk kısmı az öncede bahsettiğim sızıntı ve kabuklanmanın olduğu şiddetli </a:t>
            </a:r>
            <a:r>
              <a:rPr lang="tr-TR" dirty="0" err="1" smtClean="0"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ea typeface="ヒラギノ角ゴ Pro W3"/>
                <a:cs typeface="ヒラギノ角ゴ Pro W3"/>
              </a:rPr>
              <a:t>ekzema</a:t>
            </a:r>
            <a:r>
              <a:rPr lang="tr-TR" dirty="0" smtClean="0">
                <a:ea typeface="ヒラギノ角ゴ Pro W3"/>
                <a:cs typeface="ヒラギノ角ゴ Pro W3"/>
              </a:rPr>
              <a:t> gözlenirken, %90lık hasta grubunda kızarıklık ve kaşıntının eşlik ettiği  hafif ve orta şiddette </a:t>
            </a:r>
            <a:r>
              <a:rPr lang="tr-TR" dirty="0" err="1" smtClean="0"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ea typeface="ヒラギノ角ゴ Pro W3"/>
                <a:cs typeface="ヒラギノ角ゴ Pro W3"/>
              </a:rPr>
              <a:t>ekzema</a:t>
            </a:r>
            <a:r>
              <a:rPr lang="tr-TR" dirty="0" smtClean="0">
                <a:ea typeface="ヒラギノ角ゴ Pro W3"/>
                <a:cs typeface="ヒラギノ角ゴ Pro W3"/>
              </a:rPr>
              <a:t> görülmektedir. </a:t>
            </a:r>
            <a:r>
              <a:rPr lang="tr-TR" dirty="0" err="1" smtClean="0">
                <a:ea typeface="ヒラギノ角ゴ Pro W3"/>
                <a:cs typeface="ヒラギノ角ゴ Pro W3"/>
              </a:rPr>
              <a:t>Elidel</a:t>
            </a:r>
            <a:r>
              <a:rPr lang="tr-TR" dirty="0" smtClean="0">
                <a:ea typeface="ヒラギノ角ゴ Pro W3"/>
                <a:cs typeface="ヒラギノ角ゴ Pro W3"/>
              </a:rPr>
              <a:t> şiddetli alevlenme dönemlerinde ve özellikle hafif ve orta şiddetli </a:t>
            </a:r>
            <a:r>
              <a:rPr lang="tr-TR" dirty="0" err="1" smtClean="0"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ea typeface="ヒラギノ角ゴ Pro W3"/>
                <a:cs typeface="ヒラギノ角ゴ Pro W3"/>
              </a:rPr>
              <a:t>ekzeması</a:t>
            </a:r>
            <a:r>
              <a:rPr lang="tr-TR" dirty="0" smtClean="0">
                <a:ea typeface="ヒラギノ角ゴ Pro W3"/>
                <a:cs typeface="ヒラギノ角ゴ Pro W3"/>
              </a:rPr>
              <a:t> olan hastalarda tercih edildiğinde </a:t>
            </a:r>
            <a:r>
              <a:rPr lang="tr-TR" dirty="0" err="1" smtClean="0"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ea typeface="ヒラギノ角ゴ Pro W3"/>
                <a:cs typeface="ヒラギノ角ゴ Pro W3"/>
              </a:rPr>
              <a:t>ekzemayı</a:t>
            </a:r>
            <a:r>
              <a:rPr lang="tr-TR" dirty="0" smtClean="0">
                <a:ea typeface="ヒラギノ角ゴ Pro W3"/>
                <a:cs typeface="ヒラギノ角ゴ Pro W3"/>
              </a:rPr>
              <a:t> uzun dönemde etkin ve güvenilir bir şekilde kontrol altına almaktadır.</a:t>
            </a:r>
          </a:p>
          <a:p>
            <a:pPr eaLnBrk="1" hangingPunct="1">
              <a:spcBef>
                <a:spcPct val="0"/>
              </a:spcBef>
            </a:pPr>
            <a:r>
              <a:rPr lang="tr-TR" dirty="0" err="1" smtClean="0">
                <a:latin typeface="Arial" pitchFamily="34" charset="0"/>
                <a:ea typeface="ヒラギノ角ゴ Pro W3"/>
                <a:cs typeface="ヒラギノ角ゴ Pro W3"/>
              </a:rPr>
              <a:t>Atopik</a:t>
            </a:r>
            <a:r>
              <a:rPr lang="tr-TR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tr-TR" dirty="0" err="1" smtClean="0">
                <a:latin typeface="Arial" pitchFamily="34" charset="0"/>
                <a:ea typeface="ヒラギノ角ゴ Pro W3"/>
                <a:cs typeface="ヒラギノ角ゴ Pro W3"/>
              </a:rPr>
              <a:t>ekzama</a:t>
            </a:r>
            <a:r>
              <a:rPr lang="tr-TR" dirty="0" smtClean="0">
                <a:latin typeface="Arial" pitchFamily="34" charset="0"/>
                <a:ea typeface="ヒラギノ角ゴ Pro W3"/>
                <a:cs typeface="ヒラギノ角ゴ Pro W3"/>
              </a:rPr>
              <a:t> yaşam kalitesini azaltır.</a:t>
            </a:r>
            <a:r>
              <a:rPr lang="tr-TR" dirty="0" smtClean="0">
                <a:ea typeface="ヒラギノ角ゴ Pro W3"/>
                <a:cs typeface="ヒラギノ角ゴ Pro W3"/>
              </a:rPr>
              <a:t>duygusal ve davranışsal değişikliklere ve ciddi uyku bozukluklarına da neden olmaktadır. </a:t>
            </a:r>
            <a:endParaRPr lang="tr-TR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</a:pPr>
            <a:r>
              <a:rPr lang="tr-TR" dirty="0" smtClean="0">
                <a:ea typeface="ヒラギノ角ゴ Pro W3"/>
                <a:cs typeface="ヒラギノ角ゴ Pro W3"/>
              </a:rPr>
              <a:t>Bu durum hasta ve yakınlarının yaşam kalitelerini olumsuz yönde etkilemekle birlikte,</a:t>
            </a:r>
            <a:endParaRPr lang="tr-TR" dirty="0" smtClean="0">
              <a:latin typeface="Arial" pitchFamily="34" charset="0"/>
              <a:ea typeface="ヒラギノ角ゴ Pro W3"/>
              <a:cs typeface="ヒラギノ角ゴ Pro W3"/>
            </a:endParaRPr>
          </a:p>
          <a:p>
            <a:r>
              <a:rPr lang="tr-TR" dirty="0" smtClean="0">
                <a:ea typeface="ヒラギノ角ゴ Pro W3"/>
                <a:cs typeface="ヒラギノ角ゴ Pro W3"/>
              </a:rPr>
              <a:t> okul ve iş yaşantılarında başarısız olmalarına da neden olmaktadır.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can be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improved by the appropriate use of moisturizer. Moisturizer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should also be maintained in patients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moderate to severe AD, which also requires topical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systemic anti-inflammatory treatment during acute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remission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58,59.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from RCTs show 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moisturizers have a long- and short-term steroid-sparing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mild to moderate AD and in preventing AD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flares60-63. The antipruritic effect of certain moisturizers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treatment of AD has also been proven in RCTs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tr-TR" dirty="0" smtClean="0"/>
          </a:p>
          <a:p>
            <a:pPr eaLnBrk="1" hangingPunct="1"/>
            <a:endParaRPr lang="tr-TR" dirty="0" smtClean="0">
              <a:ea typeface="ヒラギノ角ゴ Pro W3"/>
              <a:cs typeface="ヒラギノ角ゴ Pro W3"/>
            </a:endParaRPr>
          </a:p>
        </p:txBody>
      </p:sp>
      <p:sp>
        <p:nvSpPr>
          <p:cNvPr id="583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CFC3E-AE54-4F59-8D56-95C3B03CE6EF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Yağ içinde su emülsiyonunda dış katman yağ, su içinde yağ emülsiyonunda dış katman su olup dış katman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preperatın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özelliğini belirler. Daha akışkan oldukları için su içinde yağ şeklinde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hazırlanan,su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bazlı preparatlar daha çok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tecih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edilmektedirler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90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  <a:buFont typeface="Wingdings" pitchFamily="2" charset="2"/>
              <a:buNone/>
            </a:pP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Nemlendirici terimi deriye su eklenmesi anlamını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taşır ve bu da aslında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humektanlar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sağlanmaktadır.</a:t>
            </a:r>
            <a:r>
              <a:rPr lang="tr-TR" dirty="0" smtClean="0"/>
              <a:t> </a:t>
            </a:r>
            <a:r>
              <a:rPr lang="tr-TR" b="1" dirty="0" err="1" smtClean="0">
                <a:latin typeface="Times New Roman" pitchFamily="18" charset="0"/>
              </a:rPr>
              <a:t>Epidermal</a:t>
            </a:r>
            <a:r>
              <a:rPr lang="tr-TR" b="1" dirty="0" smtClean="0">
                <a:latin typeface="Times New Roman" pitchFamily="18" charset="0"/>
              </a:rPr>
              <a:t> su kaybını önlemek (</a:t>
            </a:r>
            <a:r>
              <a:rPr lang="tr-TR" b="1" dirty="0" err="1" smtClean="0">
                <a:solidFill>
                  <a:srgbClr val="FF3300"/>
                </a:solidFill>
                <a:latin typeface="Times New Roman" pitchFamily="18" charset="0"/>
              </a:rPr>
              <a:t>okluzifler</a:t>
            </a:r>
            <a:r>
              <a:rPr lang="tr-TR" b="1" dirty="0" smtClean="0">
                <a:latin typeface="Times New Roman" pitchFamily="18" charset="0"/>
              </a:rPr>
              <a:t>)  </a:t>
            </a:r>
            <a:r>
              <a:rPr lang="tr-TR" b="1" dirty="0" err="1" smtClean="0">
                <a:latin typeface="Times New Roman" pitchFamily="18" charset="0"/>
              </a:rPr>
              <a:t>Epidermal,dermal</a:t>
            </a:r>
            <a:r>
              <a:rPr lang="tr-TR" b="1" dirty="0" smtClean="0">
                <a:latin typeface="Times New Roman" pitchFamily="18" charset="0"/>
              </a:rPr>
              <a:t> dokulardan </a:t>
            </a:r>
            <a:r>
              <a:rPr lang="tr-TR" b="1" dirty="0" err="1" smtClean="0">
                <a:latin typeface="Times New Roman" pitchFamily="18" charset="0"/>
              </a:rPr>
              <a:t>st.</a:t>
            </a:r>
            <a:r>
              <a:rPr lang="tr-TR" b="1" dirty="0" smtClean="0">
                <a:latin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</a:rPr>
              <a:t>corneum'a</a:t>
            </a:r>
            <a:r>
              <a:rPr lang="tr-TR" b="1" dirty="0" smtClean="0">
                <a:latin typeface="Times New Roman" pitchFamily="18" charset="0"/>
              </a:rPr>
              <a:t> su çekmek (</a:t>
            </a:r>
            <a:r>
              <a:rPr lang="tr-TR" b="1" dirty="0" err="1" smtClean="0">
                <a:solidFill>
                  <a:srgbClr val="FF3300"/>
                </a:solidFill>
                <a:latin typeface="Times New Roman" pitchFamily="18" charset="0"/>
              </a:rPr>
              <a:t>Humektanlar</a:t>
            </a:r>
            <a:r>
              <a:rPr lang="tr-TR" b="1" dirty="0" smtClean="0">
                <a:latin typeface="Times New Roman" pitchFamily="18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76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Derinin lipit bileşenini taklit ederek su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içeriğinin artmasını,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TESK’in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azalmasını, lipit bariyerin etkinliğinin arttırılmasını sağlayarak deri bütünlüğünü ve bariyer fonksiyonlarının devamını sağlarlar.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Deriye uygulanan doğal lipitler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granulozum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tabakasına ulaşarak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keratinositler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tarafından lameller cisimciklere alınırlar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alana sekrete edilirler. Bitkisel bir lipit olan linoleik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asitin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seramid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seviyelerini artırarak değiştirdiği bilinmektedir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478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Dermisten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epidermise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vücut dışı ortamdan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SK’ye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olmak üzere iki yolla suyu çekerler. En etkili su tutucu madde gliserindir Ürenin güçlü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humektan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etkinliği vardır.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bireylerde %5 üre içerikli nemlendirici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TESK’i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sodyum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larul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sülfat (SLS) gibi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irritan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maddelere karşı hassasiyeti azaltmış ve deri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hidrasyonunu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anlamlı şekilde artırmıştır.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81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 yüzeyinde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korneositler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arasında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hidrofobik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 film tabakası oluşturarak buharlaşmayı önlerler. Deriye direkt olarak su eklemedikleri için hafif nemli deriye uygulandıklarında etkileri daha belirginleşir. Kötü kokulu ve potansiyel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allerjen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olmaları, yağlı ve yapışkanlık hissi vermeleri kullanımlarını sınırlamaktadır. Vazelin 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sık kullanılan kapatıcı olup TESK’i %98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oranında azaltırken, lanolin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dimetikon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(silikon) bu oran %20-30’dur . deri üzerinde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hidrofobik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 bariyer oluşturarak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TESK’i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azaltırlar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korneositler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arasındaki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lipit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matrikse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dağılarak lipit onarımını sağlarlar.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96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Kanoderm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%5 üre içerir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applied betamethasone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valerate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(0.1%) on eczematous lesions during a 3-week period. Those with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cleared eczema entered a 26-week maintenance phase, applying the moisturizer or left the previously affected area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untreated. Upon eczema relapse, patients were instructed to contact the clinic and to have the relapse confirmed by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controlled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parallel-group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multicentre study conducted at five dermatology outpatient clinics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Sweden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Sixty-eight per cent of the patients treated with the moisturizer and 32% of the untreated patients remained free from eczema during the observation period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hundred subjects with atopic dermatitis were randomized to apply either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5% urea moisturizer or a commercially available 10% urea lotion twice a day 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 days. Scoring Atopic Dermatitis severity index (SCORAD) was performed at Day 0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Day 42. Cosmetic acceptability questionnaires, adverse events, and a 5-point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tolerance evaluation were administered or performed at Day 42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Derinin önemli görevlerinden biri, vücut içi ve dış ortam arasında bariyer görevi yaparak istenmeyen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ekzojen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maddelerin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penetrasyonunu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organizmadan su kaybını önlemektir. Bin dokuz yüz altmışlı yıllara kadar deri bariyerinin iç ortamı dış ortamdan ayıran basit bir manto olduğu ve bu bariyeri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granülozumun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üst kısmının oluşturduğu fikri kabul görmekte idi. Ancak son yıllarda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(SK) ile ilgili yapılan çalışmalar bu fikri değiştirmiş ve deri bariyer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fonksiyolarında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oldukça önemli rolü olduğunu göstermiştir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348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5%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moisturizer (19.76% reduction; range from 15.83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20.35) and with the 10% urea lotion (19.23% reduction;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range from 17.01 to 21.40) (P &lt; 0.001). Cosmetic acceptability was significantly better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(lower score) for subjects treated with the new 5% urea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moisturizer as compared with subjects treated with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 urea lotion (P = 0.001). There was a trend toward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higher beneficial impact on the quality of life for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5% urea moisturizer as compared with the 10%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 = 0.079).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cosmetic acceptability and quality of life questionnaires,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answer was given a value of 0–3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 = Totally agree, 1 = Agree, 2 = Disagree, 3 = Totally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disagree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 to 4-year-old children with mild AD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(SCORAD 5–20) and mild to moderate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xerosis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selected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easurement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areas (SCORAD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xerosis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score of 1 or 2) not exhibiting AD flares at inclusion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enrolled. Exclusion criteria were use of topical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corticosteroids within 7 days or systemic corticosteroids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15 days before inclusion,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077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Kuruluk</a:t>
            </a:r>
            <a:r>
              <a:rPr lang="tr-TR" baseline="0" dirty="0" smtClean="0"/>
              <a:t> şiddeti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47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tr-TR" dirty="0" err="1" smtClean="0"/>
              <a:t>Staph</a:t>
            </a:r>
            <a:r>
              <a:rPr lang="tr-TR" dirty="0" smtClean="0"/>
              <a:t> </a:t>
            </a:r>
            <a:r>
              <a:rPr lang="tr-TR" dirty="0" err="1" smtClean="0"/>
              <a:t>epidermis</a:t>
            </a:r>
            <a:r>
              <a:rPr lang="tr-TR" dirty="0" smtClean="0"/>
              <a:t> b. </a:t>
            </a:r>
            <a:r>
              <a:rPr lang="tr-TR" dirty="0" err="1" smtClean="0"/>
              <a:t>Staph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aereus</a:t>
            </a:r>
            <a:endParaRPr lang="tr-TR" dirty="0" smtClean="0"/>
          </a:p>
          <a:p>
            <a:pPr marL="228600" indent="-228600">
              <a:buAutoNum type="alphaLcPeriod"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19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6D734CAF-0DAF-46D2-9414-20E23DE4FE43}" type="slidenum">
              <a:rPr lang="en-US" altLang="tr-TR" sz="1200"/>
              <a:pPr eaLnBrk="1" hangingPunct="1"/>
              <a:t>39</a:t>
            </a:fld>
            <a:endParaRPr lang="en-US" altLang="tr-T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all the randomized trials listed in Table 1, there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only one multicenter (five centers), investigator-blinded,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randomized trial with very small sample size, which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some clinical efficacy. Biophysical parameters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not measured in the trial [71]. Among all 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cohort studies and case series listed in Table 2, there was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one relatively large pediatric series of 113 patients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EpiCeram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demonstrated limited clinical data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efficacy but did not evaluate biophysical parameters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428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Avrupa’da salisilik asit kullanımına maksimum %0,5 konsantrasyonda izin verilmektedir. Geniş alanlara ve %5’in üzerindeki konsantrasyonlarda uygulandığında deriden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hızlıca emilmekte ve salisilik asit toksisitesine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sebep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orindeki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konsantrasyonlarda uygulandığında deriden </a:t>
            </a:r>
            <a:r>
              <a:rPr lang="fi-FI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hızlıca emilmekte ve salisilik asit toksisitesine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sebep olmaktadır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94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 bariyer fonksiyonları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yer alan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korneositler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lipitler, doğal nemlendirici faktör (DNF)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deskuamasyon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sağlanmaktadır Deri bariyer fonksiyonlarında hayati öneme sahiptirler.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fiziksel bariyeri oluştururlar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korneodesmozom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lipitler aracılığı ile birbirlerine tutunurlar.1 Bu tabakanın çekim gücü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yapısında yer alan proteinler (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lizin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glutamin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arası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kovalent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bağlanmalardan kaynaklanmaktadır.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yer alan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lipitler su tutucu özelliklerinden dolayı deri bariyer fonksiyonlarının devamını sağlamakta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inflamasyon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immün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cevaptan sorumlu oldukları düşünülmektedir.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lipitler, lameller cisimciklerde başta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seramid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olmak üzere kolesterol ve serbest yağ asitlerinden sentezlenmekte ve bu lipitler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interselüler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alana boşaltılmaktadır.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kserotik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deride,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tabakası lipit bileşenlerinin değişmesi, anormal lipit yerleşimine sebep olmaktadır (altıgen paketlenme).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bireylerde seramid-1 oranı azalmış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seramid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yapısında yer alan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esterifiye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oleik asit ve kolesterol miktarı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artmıştır.SK’de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korneositlerde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matriks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birlikte su tutucu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DNF’de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bulunmaktadır.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44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tr-TR" dirty="0" err="1" smtClean="0">
                <a:solidFill>
                  <a:srgbClr val="002060"/>
                </a:solidFill>
                <a:latin typeface="Constantia" pitchFamily="18" charset="0"/>
                <a:ea typeface="Batang" pitchFamily="18" charset="-127"/>
              </a:rPr>
              <a:t>Korneositler</a:t>
            </a:r>
            <a:r>
              <a:rPr lang="tr-TR" dirty="0" smtClean="0">
                <a:solidFill>
                  <a:srgbClr val="002060"/>
                </a:solidFill>
                <a:latin typeface="Constantia" pitchFamily="18" charset="0"/>
                <a:ea typeface="Batang" pitchFamily="18" charset="-127"/>
              </a:rPr>
              <a:t> arasına yerleşen su ile birleşirler, derinin duvar yapısını güçlendirirler.</a:t>
            </a:r>
            <a:endParaRPr lang="tr-TR" dirty="0" smtClean="0">
              <a:latin typeface="Constantia" pitchFamily="18" charset="0"/>
              <a:ea typeface="Batang" pitchFamily="18" charset="-127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tr-TR" dirty="0" smtClean="0">
                <a:solidFill>
                  <a:srgbClr val="002060"/>
                </a:solidFill>
                <a:latin typeface="Constantia" pitchFamily="18" charset="0"/>
                <a:ea typeface="Batang" pitchFamily="18" charset="-127"/>
              </a:rPr>
              <a:t>Su kaybını engeller ve doğal nem faktörlerini korurlar</a:t>
            </a:r>
            <a:r>
              <a:rPr lang="tr-TR" sz="1100" dirty="0" smtClean="0">
                <a:solidFill>
                  <a:srgbClr val="002060"/>
                </a:solidFill>
                <a:latin typeface="Constantia" pitchFamily="18" charset="0"/>
                <a:ea typeface="Batang" pitchFamily="18" charset="-127"/>
              </a:rPr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73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DNF,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korneositlerde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peptidazlar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aracılığı ile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profilagrinin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filagrine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hidrolizi ile oluşmaktadır.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Filagrin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aynı zamanda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keratohyalin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granüllerin yapısında yer alır ve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keratinin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epidermisin yüzeyinde çökmesini sağlayarak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oluşumuna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katkıda bulunur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377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tr-TR" dirty="0" smtClean="0"/>
              <a:t>Figure 4. Protease inhibitors protect the epidermal barrier from degradation by exogenous proteases. In normal skin (panel a), the protease inhibitor, cystatin A</a:t>
            </a:r>
          </a:p>
          <a:p>
            <a:r>
              <a:rPr lang="en-US" altLang="tr-TR" dirty="0" smtClean="0"/>
              <a:t>(blue dots), is secreted in sweat and flows out onto the surface of the skin forming a protective layer. Exogenous proteases from, for example, house dust mites</a:t>
            </a:r>
          </a:p>
          <a:p>
            <a:r>
              <a:rPr lang="en-US" altLang="tr-TR" dirty="0" smtClean="0"/>
              <a:t>(Der P1) are inhibited by the protective layer of cystatin A and, as a result, cannot break down the </a:t>
            </a:r>
            <a:r>
              <a:rPr lang="en-US" altLang="tr-TR" dirty="0" err="1" smtClean="0"/>
              <a:t>corneodesmosomes</a:t>
            </a:r>
            <a:r>
              <a:rPr lang="en-US" altLang="tr-TR" dirty="0" smtClean="0"/>
              <a:t> (purple spheres) that lock the </a:t>
            </a:r>
            <a:r>
              <a:rPr lang="en-US" altLang="tr-TR" dirty="0" err="1" smtClean="0"/>
              <a:t>corneocytes</a:t>
            </a:r>
            <a:endParaRPr lang="en-US" altLang="tr-TR" dirty="0" smtClean="0"/>
          </a:p>
          <a:p>
            <a:r>
              <a:rPr lang="en-US" altLang="tr-TR" dirty="0" smtClean="0"/>
              <a:t>(beige rectangles) of the stratum </a:t>
            </a:r>
            <a:r>
              <a:rPr lang="en-US" altLang="tr-TR" dirty="0" err="1" smtClean="0"/>
              <a:t>corneum</a:t>
            </a:r>
            <a:r>
              <a:rPr lang="en-US" altLang="tr-TR" dirty="0" smtClean="0"/>
              <a:t> together. In atopic dermatitis (panel b), altered expression of cystatin A leads to an incomplete protective barrier</a:t>
            </a:r>
          </a:p>
          <a:p>
            <a:r>
              <a:rPr lang="en-US" altLang="tr-TR" dirty="0" smtClean="0"/>
              <a:t>against the activity of exogenous proteases leading to breakdown of the epidermal barrier, and potential allergen, including Der P1, penetration.</a:t>
            </a:r>
          </a:p>
          <a:p>
            <a:endParaRPr lang="tr-TR" altLang="tr-TR" dirty="0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82AAAB-7BEB-4906-AE18-DF3EDAF0D60D}" type="slidenum">
              <a:rPr lang="tr-TR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tabakası lipit bileşenlerinin değişmesi, anormal lipit yerleşimine sebep olmaktadır (altıgen paketlenme). </a:t>
            </a:r>
            <a:r>
              <a:rPr lang="en-US" dirty="0" smtClean="0"/>
              <a:t>Figure 1. There is a defective epidermal barrier in individuals with atopic dermatitis. The epidermal</a:t>
            </a:r>
          </a:p>
          <a:p>
            <a:pPr>
              <a:defRPr/>
            </a:pPr>
            <a:r>
              <a:rPr lang="en-US" dirty="0" smtClean="0"/>
              <a:t>barrier is found in the lower layers of the stratum </a:t>
            </a:r>
            <a:r>
              <a:rPr lang="en-US" dirty="0" err="1" smtClean="0"/>
              <a:t>corneum</a:t>
            </a:r>
            <a:r>
              <a:rPr lang="en-US" dirty="0" smtClean="0"/>
              <a:t>, and is composed of differentiated</a:t>
            </a:r>
          </a:p>
          <a:p>
            <a:pPr>
              <a:defRPr/>
            </a:pPr>
            <a:r>
              <a:rPr lang="en-US" dirty="0" err="1" smtClean="0"/>
              <a:t>keratinocytes</a:t>
            </a:r>
            <a:r>
              <a:rPr lang="en-US" dirty="0" smtClean="0"/>
              <a:t>, termed </a:t>
            </a:r>
            <a:r>
              <a:rPr lang="en-US" dirty="0" err="1" smtClean="0"/>
              <a:t>corneocytes</a:t>
            </a:r>
            <a:r>
              <a:rPr lang="en-US" dirty="0" smtClean="0"/>
              <a:t> (beige rectangles), held together with </a:t>
            </a:r>
            <a:r>
              <a:rPr lang="en-US" dirty="0" err="1" smtClean="0"/>
              <a:t>corneodesmosomes</a:t>
            </a:r>
            <a:r>
              <a:rPr lang="en-US" dirty="0" smtClean="0"/>
              <a:t> (purple</a:t>
            </a:r>
          </a:p>
          <a:p>
            <a:pPr>
              <a:defRPr/>
            </a:pPr>
            <a:r>
              <a:rPr lang="en-US" dirty="0" smtClean="0"/>
              <a:t>spheres). The hyperactivity of </a:t>
            </a:r>
            <a:r>
              <a:rPr lang="en-US" dirty="0" err="1" smtClean="0"/>
              <a:t>degradatory</a:t>
            </a:r>
            <a:r>
              <a:rPr lang="en-US" dirty="0" smtClean="0"/>
              <a:t> proteases (red hexagons) found within the epidermis, and</a:t>
            </a:r>
          </a:p>
          <a:p>
            <a:pPr>
              <a:defRPr/>
            </a:pPr>
            <a:r>
              <a:rPr lang="en-US" dirty="0" smtClean="0"/>
              <a:t>contributed to by exogenous proteases (red hexagons), from house dust mites and Staphylococcus </a:t>
            </a:r>
            <a:r>
              <a:rPr lang="en-US" dirty="0" err="1" smtClean="0"/>
              <a:t>aureus</a:t>
            </a:r>
            <a:r>
              <a:rPr lang="en-US" dirty="0" smtClean="0"/>
              <a:t>,</a:t>
            </a:r>
          </a:p>
          <a:p>
            <a:pPr>
              <a:defRPr/>
            </a:pPr>
            <a:r>
              <a:rPr lang="en-US" dirty="0" smtClean="0"/>
              <a:t>for example, facilitate the cleavage of the </a:t>
            </a:r>
            <a:r>
              <a:rPr lang="en-US" dirty="0" err="1" smtClean="0"/>
              <a:t>corneodesmosome</a:t>
            </a:r>
            <a:r>
              <a:rPr lang="en-US" dirty="0" smtClean="0"/>
              <a:t> junctions. This is just one event in the</a:t>
            </a:r>
          </a:p>
          <a:p>
            <a:pPr>
              <a:defRPr/>
            </a:pPr>
            <a:r>
              <a:rPr lang="en-US" dirty="0" smtClean="0"/>
              <a:t>breakdown of the epidermal barrier that permits the penetration of allergens. </a:t>
            </a:r>
            <a:r>
              <a:rPr lang="en-US" dirty="0" err="1" smtClean="0"/>
              <a:t>Dendritic</a:t>
            </a:r>
            <a:r>
              <a:rPr lang="en-US" dirty="0" smtClean="0"/>
              <a:t> cells (DC) (green)</a:t>
            </a:r>
          </a:p>
          <a:p>
            <a:pPr>
              <a:defRPr/>
            </a:pPr>
            <a:r>
              <a:rPr lang="en-US" dirty="0" smtClean="0"/>
              <a:t>found in the dermis take up and present these allergens (red stars) to helper T (TH) cells and recruit</a:t>
            </a:r>
          </a:p>
          <a:p>
            <a:pPr>
              <a:defRPr/>
            </a:pPr>
            <a:r>
              <a:rPr lang="en-US" dirty="0" smtClean="0"/>
              <a:t>CD4ş T cells (blue). Activated DC and IL-4, expressed by CD4ş T cells, promote TH1 to TH2</a:t>
            </a:r>
          </a:p>
          <a:p>
            <a:pPr>
              <a:defRPr/>
            </a:pPr>
            <a:r>
              <a:rPr lang="en-US" dirty="0" smtClean="0"/>
              <a:t>switching with the subsequent release of pro-inflammatory cytokines and elevation of </a:t>
            </a:r>
            <a:r>
              <a:rPr lang="en-US" dirty="0" err="1" smtClean="0"/>
              <a:t>IgE</a:t>
            </a:r>
            <a:r>
              <a:rPr lang="en-US" dirty="0" smtClean="0"/>
              <a:t> levels (please</a:t>
            </a:r>
          </a:p>
          <a:p>
            <a:pPr>
              <a:defRPr/>
            </a:pPr>
            <a:r>
              <a:rPr lang="en-US" dirty="0" smtClean="0"/>
              <a:t>refer to Werfel, 2009 in this series for a detailed explanation). The clinical outcome of this type of</a:t>
            </a:r>
          </a:p>
          <a:p>
            <a:pPr>
              <a:defRPr/>
            </a:pPr>
            <a:r>
              <a:rPr lang="en-US" dirty="0" smtClean="0"/>
              <a:t>response is </a:t>
            </a:r>
            <a:r>
              <a:rPr lang="en-US" dirty="0" err="1" smtClean="0"/>
              <a:t>atopy</a:t>
            </a:r>
            <a:r>
              <a:rPr lang="en-US" dirty="0" smtClean="0"/>
              <a:t> and asthma.</a:t>
            </a:r>
          </a:p>
          <a:p>
            <a:pPr>
              <a:defRPr/>
            </a:pPr>
            <a:endParaRPr lang="tr-TR" dirty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358911-C372-425A-BA8B-91B2F3124A93}" type="slidenum">
              <a:rPr lang="tr-TR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tr-TR" dirty="0" smtClean="0"/>
              <a:t>Figure 6. The ‘‘skin barrier function’’ plotted with arbitrary units against the age of a child. In children</a:t>
            </a:r>
          </a:p>
          <a:p>
            <a:r>
              <a:rPr lang="en-US" altLang="tr-TR" dirty="0" smtClean="0"/>
              <a:t>who do not have a genetic pre-disposition to a defective skin barrier (and the development of atopic</a:t>
            </a:r>
          </a:p>
          <a:p>
            <a:r>
              <a:rPr lang="en-US" altLang="tr-TR" dirty="0" smtClean="0"/>
              <a:t>dermatitis (AD)), their skin barrier is at its worst at birth then gradually improves with age (green line). At</a:t>
            </a:r>
          </a:p>
          <a:p>
            <a:r>
              <a:rPr lang="en-US" altLang="tr-TR" dirty="0" smtClean="0"/>
              <a:t>birth, the skin barrier function is just above a threshold of skin barrier function below which symptoms</a:t>
            </a:r>
          </a:p>
          <a:p>
            <a:r>
              <a:rPr lang="en-US" altLang="tr-TR" dirty="0" smtClean="0"/>
              <a:t>and signs of AD would manifest. A pre-disposition to AD can be visualized as moving the line downward</a:t>
            </a:r>
          </a:p>
          <a:p>
            <a:r>
              <a:rPr lang="en-US" altLang="tr-TR" dirty="0" smtClean="0"/>
              <a:t>(blue and red lines), wherein the distance is dependent on the severity of the combined ‘‘genetic factors’’.</a:t>
            </a:r>
          </a:p>
          <a:p>
            <a:r>
              <a:rPr lang="en-US" altLang="tr-TR" dirty="0" smtClean="0"/>
              <a:t>The natural improvement in skin barrier function may be sufficient to result in complete remission before</a:t>
            </a:r>
          </a:p>
          <a:p>
            <a:r>
              <a:rPr lang="en-US" altLang="tr-TR" dirty="0" smtClean="0"/>
              <a:t>adulthood (blue line). Environmental factors, such as the use of soap and detergents, exacerbate the skin</a:t>
            </a:r>
          </a:p>
          <a:p>
            <a:r>
              <a:rPr lang="en-US" altLang="tr-TR" dirty="0" smtClean="0"/>
              <a:t>barrier defect, visualized as moving the line downward. On the other hand, effective treatment moves the</a:t>
            </a:r>
          </a:p>
          <a:p>
            <a:r>
              <a:rPr lang="tr-TR" altLang="tr-TR" dirty="0" err="1" smtClean="0"/>
              <a:t>line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upward</a:t>
            </a:r>
            <a:r>
              <a:rPr lang="tr-TR" altLang="tr-TR" dirty="0" smtClean="0"/>
              <a:t>.</a:t>
            </a:r>
          </a:p>
          <a:p>
            <a:endParaRPr lang="tr-TR" altLang="tr-TR" dirty="0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1F87A5-71F1-4895-9620-F8CA8C18112F}" type="slidenum">
              <a:rPr lang="tr-TR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TESK ölçümü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evaporimetre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yapılmaktadır Deri yüzeyinden su kaybının normal aralığı vücut bölgelerine göre değişim gösterir. Örneğin; sağlıklı bir gövdede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SK’den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sınırlarda gerçekleşen su kaybı 3-6 g/s/m2 iken SK hasarlanmalarında bu kayıp 70 g/s/m2’ye kadar artış gösterebilmektedir.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Deri yüzeyi nem miktarı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korneometre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ölçülmektedir. Normal bir deride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 oranı %10’dan fazla (%15-20) olup,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bireylerde bu oran oldukça azalmıştır.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SK’nin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nem oranı %10’un altına inerse deri yüzeyinde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skuamlaşma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oluşarak deri kaba ve kuru bir görünüm kazanır. AD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üre miktarı da azalmıştır. Normal deri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pH’ı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hafif asidik olup,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bireylerde bu değer yükselerek alkali tarafa doğru kaymıştır</a:t>
            </a:r>
          </a:p>
          <a:p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Sebumetre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ile değerlendirilir.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AD’li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bireylerde deri yüzey lipitleri azalmış ve kompozisyonu değişmiştir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B68D-9E92-439F-BAC3-2DD963782108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ADF4-FAB6-48DC-BA31-6C999DC1D1D0}" type="datetimeFigureOut">
              <a:rPr lang="en-US"/>
              <a:pPr>
                <a:defRPr/>
              </a:pPr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768F-02E4-4DAF-9701-F40267E07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1400161"/>
            <a:ext cx="8215370" cy="2028839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ATOPİK DERMATİTTE NEMLENDİRİCİLER ve EPİTELYAL BARİYER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17264" y="4714884"/>
            <a:ext cx="6915176" cy="1357322"/>
          </a:xfrm>
        </p:spPr>
        <p:txBody>
          <a:bodyPr/>
          <a:lstStyle/>
          <a:p>
            <a:r>
              <a:rPr lang="tr-TR" b="1" dirty="0" smtClean="0">
                <a:solidFill>
                  <a:srgbClr val="0033CC"/>
                </a:solidFill>
                <a:latin typeface="Arial Black" pitchFamily="34" charset="0"/>
              </a:rPr>
              <a:t>Dr. Özlem Yılmaz Özbek</a:t>
            </a:r>
          </a:p>
          <a:p>
            <a:r>
              <a:rPr lang="tr-TR" sz="2800" b="1" dirty="0" smtClean="0">
                <a:solidFill>
                  <a:srgbClr val="0033CC"/>
                </a:solidFill>
                <a:latin typeface="Arial Black" pitchFamily="34" charset="0"/>
              </a:rPr>
              <a:t>Başkent Üniversitesi Çocuk </a:t>
            </a:r>
            <a:r>
              <a:rPr lang="tr-TR" sz="2800" b="1" dirty="0" err="1" smtClean="0">
                <a:solidFill>
                  <a:srgbClr val="0033CC"/>
                </a:solidFill>
                <a:latin typeface="Arial Black" pitchFamily="34" charset="0"/>
              </a:rPr>
              <a:t>Allerji</a:t>
            </a:r>
            <a:endParaRPr lang="tr-TR"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552" y="142852"/>
            <a:ext cx="7961538" cy="4401205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tr-TR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tr-TR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tr-TR" sz="4000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  <a:r>
              <a:rPr lang="tr-TR" sz="4000" b="1" dirty="0" smtClean="0"/>
              <a:t> 	</a:t>
            </a:r>
            <a:r>
              <a:rPr lang="tr-TR" sz="4000" b="1" dirty="0" smtClean="0">
                <a:solidFill>
                  <a:schemeClr val="bg1"/>
                </a:solidFill>
              </a:rPr>
              <a:t>ATOPİK DERMATİTTE 			NEMLENDİRİCİLER ve 		EPİTELYAL BARİYER</a:t>
            </a:r>
            <a:endParaRPr lang="tr-TR" sz="4000" dirty="0" smtClean="0">
              <a:solidFill>
                <a:schemeClr val="bg1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endParaRPr lang="tr-TR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tr-TR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4" descr="C:\Users\Murt\Desktop\9935510034f1cd29e11e3e.jpg"/>
          <p:cNvPicPr>
            <a:picLocks noChangeAspect="1" noChangeArrowheads="1"/>
          </p:cNvPicPr>
          <p:nvPr/>
        </p:nvPicPr>
        <p:blipFill>
          <a:blip r:embed="rId3" cstate="print"/>
          <a:srcRect l="10001" r="16660"/>
          <a:stretch>
            <a:fillRect/>
          </a:stretch>
        </p:blipFill>
        <p:spPr bwMode="auto">
          <a:xfrm>
            <a:off x="71406" y="428604"/>
            <a:ext cx="2421763" cy="24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62175"/>
            <a:ext cx="891222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Yuvarlatılmış Dikdörtgen"/>
          <p:cNvSpPr/>
          <p:nvPr/>
        </p:nvSpPr>
        <p:spPr>
          <a:xfrm>
            <a:off x="6786578" y="5715016"/>
            <a:ext cx="1214446" cy="785818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b="1" dirty="0"/>
              <a:t>AD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1282638" y="5715016"/>
            <a:ext cx="2036851" cy="785818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800" b="1" dirty="0"/>
              <a:t>SAĞLIKLI</a:t>
            </a:r>
          </a:p>
        </p:txBody>
      </p:sp>
      <p:sp>
        <p:nvSpPr>
          <p:cNvPr id="6" name="5 Yuvarlatılmış Dikdörtgen"/>
          <p:cNvSpPr/>
          <p:nvPr/>
        </p:nvSpPr>
        <p:spPr>
          <a:xfrm>
            <a:off x="428625" y="339725"/>
            <a:ext cx="8358188" cy="9286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>
                <a:solidFill>
                  <a:srgbClr val="191389"/>
                </a:solidFill>
              </a:rPr>
              <a:t>Proteaz inhibitörleri eksojen proteazların epidermal bariyeri yıkmasını engeller</a:t>
            </a:r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672263"/>
            <a:ext cx="7620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0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28625"/>
            <a:ext cx="76279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600825"/>
            <a:ext cx="7620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Yuvarlatılmış Dikdörtgen"/>
          <p:cNvSpPr/>
          <p:nvPr/>
        </p:nvSpPr>
        <p:spPr>
          <a:xfrm>
            <a:off x="428625" y="0"/>
            <a:ext cx="8358188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rgbClr val="191389"/>
                </a:solidFill>
                <a:latin typeface="+mj-lt"/>
              </a:rPr>
              <a:t>AD de hasarlı </a:t>
            </a:r>
            <a:r>
              <a:rPr lang="tr-TR" sz="3200" b="1" dirty="0" err="1">
                <a:solidFill>
                  <a:srgbClr val="191389"/>
                </a:solidFill>
                <a:latin typeface="+mj-lt"/>
              </a:rPr>
              <a:t>epidermal</a:t>
            </a:r>
            <a:r>
              <a:rPr lang="tr-TR" sz="3200" b="1" dirty="0">
                <a:solidFill>
                  <a:srgbClr val="191389"/>
                </a:solidFill>
                <a:latin typeface="+mj-lt"/>
              </a:rPr>
              <a:t> bariyer</a:t>
            </a:r>
          </a:p>
        </p:txBody>
      </p:sp>
    </p:spTree>
    <p:extLst>
      <p:ext uri="{BB962C8B-B14F-4D97-AF65-F5344CB8AC3E}">
        <p14:creationId xmlns:p14="http://schemas.microsoft.com/office/powerpoint/2010/main" val="29689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1329187" y="2259028"/>
            <a:ext cx="1732620" cy="785819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000" b="1" smtClean="0">
                <a:solidFill>
                  <a:srgbClr val="FFFFFF"/>
                </a:solidFill>
                <a:latin typeface="Calibri" charset="-94"/>
              </a:rPr>
              <a:t>Proteazda artış</a:t>
            </a:r>
          </a:p>
        </p:txBody>
      </p:sp>
      <p:sp>
        <p:nvSpPr>
          <p:cNvPr id="2" name="4 Yuvarlatılmış Dikdörtgen"/>
          <p:cNvSpPr/>
          <p:nvPr/>
        </p:nvSpPr>
        <p:spPr>
          <a:xfrm>
            <a:off x="1272928" y="3289756"/>
            <a:ext cx="1918160" cy="927819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000" b="1" smtClean="0">
                <a:solidFill>
                  <a:srgbClr val="FFFFFF"/>
                </a:solidFill>
                <a:latin typeface="Calibri" charset="-94"/>
              </a:rPr>
              <a:t>Proteaz inhibitöründe azalma</a:t>
            </a:r>
          </a:p>
        </p:txBody>
      </p:sp>
      <p:sp>
        <p:nvSpPr>
          <p:cNvPr id="4" name="4 Yuvarlatılmış Dikdörtgen"/>
          <p:cNvSpPr/>
          <p:nvPr/>
        </p:nvSpPr>
        <p:spPr>
          <a:xfrm>
            <a:off x="3213051" y="4423406"/>
            <a:ext cx="989093" cy="819514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b="1" smtClean="0">
                <a:solidFill>
                  <a:srgbClr val="FFFFFF"/>
                </a:solidFill>
                <a:latin typeface="Calibri" charset="-94"/>
              </a:rPr>
              <a:t>pH artışı </a:t>
            </a:r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3059113" y="4797425"/>
            <a:ext cx="21748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" name="4 Yuvarlatılmış Dikdörtgen"/>
          <p:cNvSpPr/>
          <p:nvPr/>
        </p:nvSpPr>
        <p:spPr>
          <a:xfrm>
            <a:off x="4616966" y="2261121"/>
            <a:ext cx="1422931" cy="3056628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000" b="1" smtClean="0">
                <a:solidFill>
                  <a:srgbClr val="FFFFFF"/>
                </a:solidFill>
                <a:latin typeface="Calibri" charset="-94"/>
              </a:rPr>
              <a:t>Proteaz aktivitede artış</a:t>
            </a:r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3203575" y="3573463"/>
            <a:ext cx="1439863" cy="360362"/>
          </a:xfrm>
          <a:prstGeom prst="rightArrow">
            <a:avLst>
              <a:gd name="adj1" fmla="val 50000"/>
              <a:gd name="adj2" fmla="val 99890"/>
            </a:avLst>
          </a:prstGeom>
          <a:solidFill>
            <a:srgbClr val="66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7650" name="AutoShape 18"/>
          <p:cNvSpPr>
            <a:spLocks noChangeArrowheads="1"/>
          </p:cNvSpPr>
          <p:nvPr/>
        </p:nvSpPr>
        <p:spPr bwMode="auto">
          <a:xfrm rot="573198">
            <a:off x="3068638" y="2497138"/>
            <a:ext cx="1508125" cy="503237"/>
          </a:xfrm>
          <a:prstGeom prst="rightArrow">
            <a:avLst>
              <a:gd name="adj1" fmla="val 50000"/>
              <a:gd name="adj2" fmla="val 74921"/>
            </a:avLst>
          </a:prstGeom>
          <a:solidFill>
            <a:srgbClr val="66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7651" name="AutoShape 19"/>
          <p:cNvSpPr>
            <a:spLocks noChangeArrowheads="1"/>
          </p:cNvSpPr>
          <p:nvPr/>
        </p:nvSpPr>
        <p:spPr bwMode="auto">
          <a:xfrm rot="-604150">
            <a:off x="4140200" y="4221163"/>
            <a:ext cx="720725" cy="3603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/>
          </a:p>
        </p:txBody>
      </p:sp>
      <p:grpSp>
        <p:nvGrpSpPr>
          <p:cNvPr id="7" name="4 Yuvarlatılmış Dikdörtgen"/>
          <p:cNvGrpSpPr>
            <a:grpSpLocks/>
          </p:cNvGrpSpPr>
          <p:nvPr/>
        </p:nvGrpSpPr>
        <p:grpSpPr bwMode="auto">
          <a:xfrm>
            <a:off x="0" y="1916113"/>
            <a:ext cx="1223963" cy="1325562"/>
            <a:chOff x="1044" y="3521"/>
            <a:chExt cx="1152" cy="653"/>
          </a:xfrm>
        </p:grpSpPr>
        <p:pic>
          <p:nvPicPr>
            <p:cNvPr id="18481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2" name="Text Box 22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600" b="1">
                  <a:latin typeface="Calibri" charset="-94"/>
                </a:rPr>
                <a:t>Proteaz gen varyantı</a:t>
              </a:r>
            </a:p>
          </p:txBody>
        </p:sp>
      </p:grpSp>
      <p:grpSp>
        <p:nvGrpSpPr>
          <p:cNvPr id="8" name="4 Yuvarlatılmış Dikdörtgen"/>
          <p:cNvGrpSpPr>
            <a:grpSpLocks/>
          </p:cNvGrpSpPr>
          <p:nvPr/>
        </p:nvGrpSpPr>
        <p:grpSpPr bwMode="auto">
          <a:xfrm>
            <a:off x="0" y="3040063"/>
            <a:ext cx="1223963" cy="1325562"/>
            <a:chOff x="1044" y="3521"/>
            <a:chExt cx="1152" cy="653"/>
          </a:xfrm>
        </p:grpSpPr>
        <p:pic>
          <p:nvPicPr>
            <p:cNvPr id="18479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 Box 25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600" b="1">
                  <a:latin typeface="Calibri" charset="-94"/>
                </a:rPr>
                <a:t>Proteaz inh gen varyantı</a:t>
              </a:r>
            </a:p>
          </p:txBody>
        </p:sp>
      </p:grpSp>
      <p:grpSp>
        <p:nvGrpSpPr>
          <p:cNvPr id="9" name="4 Yuvarlatılmış Dikdörtgen"/>
          <p:cNvGrpSpPr>
            <a:grpSpLocks/>
          </p:cNvGrpSpPr>
          <p:nvPr/>
        </p:nvGrpSpPr>
        <p:grpSpPr bwMode="auto">
          <a:xfrm>
            <a:off x="0" y="4264025"/>
            <a:ext cx="1223963" cy="1325563"/>
            <a:chOff x="1044" y="3521"/>
            <a:chExt cx="1152" cy="653"/>
          </a:xfrm>
        </p:grpSpPr>
        <p:pic>
          <p:nvPicPr>
            <p:cNvPr id="18477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8" name="Text Box 28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600" b="1">
                  <a:latin typeface="Calibri" charset="-94"/>
                </a:rPr>
                <a:t>FLG gen varyantı</a:t>
              </a:r>
            </a:p>
          </p:txBody>
        </p:sp>
      </p:grpSp>
      <p:sp>
        <p:nvSpPr>
          <p:cNvPr id="197661" name="Line 29"/>
          <p:cNvSpPr>
            <a:spLocks noChangeShapeType="1"/>
          </p:cNvSpPr>
          <p:nvPr/>
        </p:nvSpPr>
        <p:spPr bwMode="auto">
          <a:xfrm>
            <a:off x="1187450" y="4797425"/>
            <a:ext cx="215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1116013" y="3716338"/>
            <a:ext cx="2873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7663" name="Line 31"/>
          <p:cNvSpPr>
            <a:spLocks noChangeShapeType="1"/>
          </p:cNvSpPr>
          <p:nvPr/>
        </p:nvSpPr>
        <p:spPr bwMode="auto">
          <a:xfrm>
            <a:off x="1081088" y="2636838"/>
            <a:ext cx="3222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0" name="4 Yuvarlatılmış Dikdörtgen"/>
          <p:cNvGrpSpPr>
            <a:grpSpLocks/>
          </p:cNvGrpSpPr>
          <p:nvPr/>
        </p:nvGrpSpPr>
        <p:grpSpPr bwMode="auto">
          <a:xfrm>
            <a:off x="6084888" y="2565400"/>
            <a:ext cx="2159000" cy="1150938"/>
            <a:chOff x="1044" y="3521"/>
            <a:chExt cx="1152" cy="653"/>
          </a:xfrm>
        </p:grpSpPr>
        <p:pic>
          <p:nvPicPr>
            <p:cNvPr id="18475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Text Box 34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400" b="1">
                  <a:latin typeface="Calibri" charset="-94"/>
                </a:rPr>
                <a:t>Korneodesmosomların yıkılması</a:t>
              </a:r>
            </a:p>
          </p:txBody>
        </p:sp>
      </p:grpSp>
      <p:grpSp>
        <p:nvGrpSpPr>
          <p:cNvPr id="11" name="4 Yuvarlatılmış Dikdörtgen"/>
          <p:cNvGrpSpPr>
            <a:grpSpLocks/>
          </p:cNvGrpSpPr>
          <p:nvPr/>
        </p:nvGrpSpPr>
        <p:grpSpPr bwMode="auto">
          <a:xfrm>
            <a:off x="6156325" y="3789363"/>
            <a:ext cx="2016125" cy="1150937"/>
            <a:chOff x="1044" y="3521"/>
            <a:chExt cx="1152" cy="653"/>
          </a:xfrm>
        </p:grpSpPr>
        <p:pic>
          <p:nvPicPr>
            <p:cNvPr id="18473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Text Box 37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400" b="1">
                  <a:latin typeface="Calibri" charset="-94"/>
                </a:rPr>
                <a:t>Lipid tabaka sentezinin engellenmesi </a:t>
              </a:r>
            </a:p>
          </p:txBody>
        </p:sp>
      </p:grpSp>
      <p:sp>
        <p:nvSpPr>
          <p:cNvPr id="197670" name="Line 38"/>
          <p:cNvSpPr>
            <a:spLocks noChangeShapeType="1"/>
          </p:cNvSpPr>
          <p:nvPr/>
        </p:nvSpPr>
        <p:spPr bwMode="auto">
          <a:xfrm>
            <a:off x="6084888" y="4365625"/>
            <a:ext cx="3587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7671" name="Line 39"/>
          <p:cNvSpPr>
            <a:spLocks noChangeShapeType="1"/>
          </p:cNvSpPr>
          <p:nvPr/>
        </p:nvSpPr>
        <p:spPr bwMode="auto">
          <a:xfrm>
            <a:off x="6084888" y="3213100"/>
            <a:ext cx="3587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2" name="4 Yuvarlatılmış Dikdörtgen"/>
          <p:cNvGrpSpPr>
            <a:grpSpLocks/>
          </p:cNvGrpSpPr>
          <p:nvPr/>
        </p:nvGrpSpPr>
        <p:grpSpPr bwMode="auto">
          <a:xfrm rot="5400000">
            <a:off x="6894513" y="3340100"/>
            <a:ext cx="3455988" cy="1042987"/>
            <a:chOff x="1044" y="3521"/>
            <a:chExt cx="1152" cy="653"/>
          </a:xfrm>
        </p:grpSpPr>
        <p:pic>
          <p:nvPicPr>
            <p:cNvPr id="18471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Text Box 42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191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1600" b="1">
                  <a:solidFill>
                    <a:schemeClr val="bg1"/>
                  </a:solidFill>
                  <a:latin typeface="Calibri" charset="-94"/>
                </a:rPr>
                <a:t>Deri bariyerinin yıkılması</a:t>
              </a:r>
            </a:p>
          </p:txBody>
        </p:sp>
      </p:grpSp>
      <p:grpSp>
        <p:nvGrpSpPr>
          <p:cNvPr id="13" name="4 Yuvarlatılmış Dikdörtgen"/>
          <p:cNvGrpSpPr>
            <a:grpSpLocks/>
          </p:cNvGrpSpPr>
          <p:nvPr/>
        </p:nvGrpSpPr>
        <p:grpSpPr bwMode="auto">
          <a:xfrm>
            <a:off x="2122488" y="5949950"/>
            <a:ext cx="6553200" cy="908050"/>
            <a:chOff x="1044" y="3521"/>
            <a:chExt cx="1152" cy="653"/>
          </a:xfrm>
        </p:grpSpPr>
        <p:pic>
          <p:nvPicPr>
            <p:cNvPr id="18469" name="4 Yuvarlatılmış Dikdörtgen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521"/>
              <a:ext cx="1152" cy="653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Text Box 45"/>
            <p:cNvSpPr txBox="1">
              <a:spLocks noChangeArrowheads="1"/>
            </p:cNvSpPr>
            <p:nvPr/>
          </p:nvSpPr>
          <p:spPr bwMode="auto">
            <a:xfrm>
              <a:off x="1149" y="3624"/>
              <a:ext cx="942" cy="447"/>
            </a:xfrm>
            <a:prstGeom prst="rect">
              <a:avLst/>
            </a:prstGeom>
            <a:solidFill>
              <a:srgbClr val="F9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b="1">
                  <a:latin typeface="Calibri" charset="-94"/>
                </a:rPr>
                <a:t>Çevresel etkenler</a:t>
              </a:r>
            </a:p>
            <a:p>
              <a:pPr algn="ctr" eaLnBrk="1" hangingPunct="1"/>
              <a:r>
                <a:rPr lang="tr-TR" altLang="tr-TR" b="1">
                  <a:latin typeface="Calibri" charset="-94"/>
                </a:rPr>
                <a:t>Sabun/deterjen/egzojen proteazlar/Topikal CS</a:t>
              </a:r>
            </a:p>
          </p:txBody>
        </p:sp>
      </p:grpSp>
      <p:sp>
        <p:nvSpPr>
          <p:cNvPr id="3" name="2 Yuvarlatılmış Dikdörtgen"/>
          <p:cNvSpPr/>
          <p:nvPr/>
        </p:nvSpPr>
        <p:spPr>
          <a:xfrm>
            <a:off x="428625" y="71438"/>
            <a:ext cx="8358188" cy="11969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b="1" dirty="0">
                <a:solidFill>
                  <a:srgbClr val="191389"/>
                </a:solidFill>
                <a:latin typeface="+mj-lt"/>
              </a:rPr>
              <a:t>Deri bariyerinde yıkıma neden olan 3 grup mekanizma</a:t>
            </a:r>
          </a:p>
        </p:txBody>
      </p:sp>
      <p:sp>
        <p:nvSpPr>
          <p:cNvPr id="14" name="4 Yuvarlatılmış Dikdörtgen"/>
          <p:cNvSpPr/>
          <p:nvPr/>
        </p:nvSpPr>
        <p:spPr>
          <a:xfrm>
            <a:off x="1390581" y="4468404"/>
            <a:ext cx="1609835" cy="1091481"/>
          </a:xfrm>
          <a:prstGeom prst="roundRect">
            <a:avLst/>
          </a:prstGeom>
          <a:solidFill>
            <a:srgbClr val="191389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b="1" smtClean="0">
                <a:solidFill>
                  <a:srgbClr val="FFFFFF"/>
                </a:solidFill>
                <a:latin typeface="Calibri" charset="-94"/>
              </a:rPr>
              <a:t>Doğal nemlendirici faktörde azalma</a:t>
            </a:r>
          </a:p>
        </p:txBody>
      </p:sp>
      <p:sp>
        <p:nvSpPr>
          <p:cNvPr id="197682" name="Line 50"/>
          <p:cNvSpPr>
            <a:spLocks noChangeShapeType="1"/>
          </p:cNvSpPr>
          <p:nvPr/>
        </p:nvSpPr>
        <p:spPr bwMode="auto">
          <a:xfrm flipH="1" flipV="1">
            <a:off x="5292725" y="5157788"/>
            <a:ext cx="0" cy="863600"/>
          </a:xfrm>
          <a:prstGeom prst="line">
            <a:avLst/>
          </a:prstGeom>
          <a:noFill/>
          <a:ln w="76200" cmpd="tri">
            <a:solidFill>
              <a:srgbClr val="FF0000"/>
            </a:solidFill>
            <a:prstDash val="lgDashDotDot"/>
            <a:round/>
            <a:headEnd/>
            <a:tailEnd type="triangle" w="med" len="med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4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214422"/>
            <a:ext cx="639603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Satır Belirtme Çizgisi 2"/>
          <p:cNvSpPr/>
          <p:nvPr/>
        </p:nvSpPr>
        <p:spPr>
          <a:xfrm>
            <a:off x="7143768" y="1285860"/>
            <a:ext cx="1857388" cy="2500330"/>
          </a:xfrm>
          <a:prstGeom prst="borderCallout2">
            <a:avLst/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AD gelişmesi için gerekli düzeyde deri bariyer bozukluğu eşik değeri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428625" y="71438"/>
            <a:ext cx="8358188" cy="9286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>
                <a:solidFill>
                  <a:srgbClr val="191389"/>
                </a:solidFill>
              </a:rPr>
              <a:t>Deri bariyerinin yaşla değişimi ve AD gelişimine genetik yatkınlık</a:t>
            </a: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6572272"/>
            <a:ext cx="7620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5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 descr="Blue tissue paper"/>
          <p:cNvSpPr>
            <a:spLocks noChangeArrowheads="1"/>
          </p:cNvSpPr>
          <p:nvPr/>
        </p:nvSpPr>
        <p:spPr bwMode="auto">
          <a:xfrm>
            <a:off x="214313" y="2786063"/>
            <a:ext cx="8429625" cy="3500437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Korneum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tabakasındaki hücrelerin az </a:t>
            </a:r>
          </a:p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Korneum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tabakasının ince</a:t>
            </a:r>
          </a:p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Epidermal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bariyeri yapan </a:t>
            </a:r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korneositlerin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küçük</a:t>
            </a:r>
          </a:p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Proteaz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aktivitenin yüksek</a:t>
            </a:r>
          </a:p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Transepidermal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su kaybının fazla</a:t>
            </a:r>
          </a:p>
          <a:p>
            <a:pPr algn="ctr" eaLnBrk="1" hangingPunct="1"/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</a:t>
            </a:r>
            <a:endParaRPr lang="en-US" altLang="tr-TR" sz="3200" b="1" dirty="0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3" name="2 Aşağı Ok Belirtme Çizgisi"/>
          <p:cNvSpPr/>
          <p:nvPr/>
        </p:nvSpPr>
        <p:spPr>
          <a:xfrm>
            <a:off x="0" y="214313"/>
            <a:ext cx="9144000" cy="2143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>
                <a:solidFill>
                  <a:schemeClr val="bg1"/>
                </a:solidFill>
              </a:rPr>
              <a:t>AD lezyonlarının yoğun olduğu </a:t>
            </a:r>
            <a:r>
              <a:rPr lang="tr-TR" sz="3200" b="1" dirty="0" smtClean="0">
                <a:solidFill>
                  <a:schemeClr val="bg1"/>
                </a:solidFill>
              </a:rPr>
              <a:t>alanda spesifik </a:t>
            </a:r>
            <a:r>
              <a:rPr lang="tr-TR" sz="3200" b="1" dirty="0" err="1">
                <a:solidFill>
                  <a:schemeClr val="bg1"/>
                </a:solidFill>
              </a:rPr>
              <a:t>epidermal</a:t>
            </a:r>
            <a:r>
              <a:rPr lang="tr-TR" sz="3200" b="1" dirty="0">
                <a:solidFill>
                  <a:schemeClr val="bg1"/>
                </a:solidFill>
              </a:rPr>
              <a:t> bariyer bozukluğu saptanır </a:t>
            </a:r>
          </a:p>
        </p:txBody>
      </p:sp>
    </p:spTree>
    <p:extLst>
      <p:ext uri="{BB962C8B-B14F-4D97-AF65-F5344CB8AC3E}">
        <p14:creationId xmlns:p14="http://schemas.microsoft.com/office/powerpoint/2010/main" val="12187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Metin Yer Tutucusu"/>
          <p:cNvSpPr>
            <a:spLocks noGrp="1"/>
          </p:cNvSpPr>
          <p:nvPr>
            <p:ph type="body" idx="1"/>
          </p:nvPr>
        </p:nvSpPr>
        <p:spPr>
          <a:xfrm>
            <a:off x="468313" y="1268760"/>
            <a:ext cx="7920037" cy="5040313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err="1" smtClean="0">
                <a:solidFill>
                  <a:srgbClr val="000000"/>
                </a:solidFill>
              </a:rPr>
              <a:t>Filaggrin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gen mutasyonu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smtClean="0">
                <a:solidFill>
                  <a:srgbClr val="000000"/>
                </a:solidFill>
              </a:rPr>
              <a:t>Diğer yapısal proteinlerde bozukluklar (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loricrin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,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claudin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)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smtClean="0">
                <a:solidFill>
                  <a:srgbClr val="000000"/>
                </a:solidFill>
              </a:rPr>
              <a:t>Artmış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transepidermal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su kaybı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smtClean="0">
                <a:solidFill>
                  <a:srgbClr val="000000"/>
                </a:solidFill>
              </a:rPr>
              <a:t>Hücreler arası sıkı bağlarda gevşeme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smtClean="0">
                <a:solidFill>
                  <a:srgbClr val="000000"/>
                </a:solidFill>
              </a:rPr>
              <a:t>Artmış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endojen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proteolitik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enzimler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err="1" smtClean="0">
                <a:solidFill>
                  <a:srgbClr val="000000"/>
                </a:solidFill>
              </a:rPr>
              <a:t>Ekzojen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proteolitik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enzimler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smtClean="0">
                <a:solidFill>
                  <a:srgbClr val="000000"/>
                </a:solidFill>
              </a:rPr>
              <a:t>Azalmış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seramid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,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lipid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düzeyleri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tr-TR" altLang="tr-TR" sz="2400" b="1" dirty="0" err="1" smtClean="0">
                <a:solidFill>
                  <a:srgbClr val="000000"/>
                </a:solidFill>
              </a:rPr>
              <a:t>Antimikrobiyal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</a:t>
            </a:r>
            <a:r>
              <a:rPr lang="tr-TR" altLang="tr-TR" sz="2400" b="1" dirty="0" err="1" smtClean="0">
                <a:solidFill>
                  <a:srgbClr val="000000"/>
                </a:solidFill>
              </a:rPr>
              <a:t>peptidlerde</a:t>
            </a:r>
            <a:r>
              <a:rPr lang="tr-TR" altLang="tr-TR" sz="2400" b="1" dirty="0" smtClean="0">
                <a:solidFill>
                  <a:srgbClr val="000000"/>
                </a:solidFill>
              </a:rPr>
              <a:t> azalma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54868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bg1"/>
                </a:solidFill>
              </a:rPr>
              <a:t>Deri bariyer </a:t>
            </a:r>
            <a:r>
              <a:rPr lang="tr-TR" sz="3600" b="1" dirty="0" smtClean="0">
                <a:solidFill>
                  <a:schemeClr val="bg1"/>
                </a:solidFill>
              </a:rPr>
              <a:t>fonksiyonunda bozukluklar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88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42910" y="142852"/>
            <a:ext cx="7929618" cy="1077218"/>
          </a:xfrm>
          <a:prstGeom prst="rect">
            <a:avLst/>
          </a:prstGeom>
          <a:solidFill>
            <a:srgbClr val="F9EEE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800" b="1" smtClean="0">
                <a:solidFill>
                  <a:srgbClr val="000000"/>
                </a:solidFill>
                <a:latin typeface="Calibri" charset="-94"/>
              </a:rPr>
              <a:t>DERİ BARİYER FONKSİYONUNU ETKİLEYEN </a:t>
            </a:r>
          </a:p>
          <a:p>
            <a:pPr algn="ctr" eaLnBrk="1" hangingPunct="1">
              <a:defRPr/>
            </a:pPr>
            <a:r>
              <a:rPr lang="tr-TR" sz="2800" b="1" smtClean="0">
                <a:solidFill>
                  <a:srgbClr val="000000"/>
                </a:solidFill>
                <a:latin typeface="Calibri" charset="-94"/>
              </a:rPr>
              <a:t>ÇEVRESEL FAKTÖRLER</a:t>
            </a:r>
          </a:p>
        </p:txBody>
      </p:sp>
      <p:sp>
        <p:nvSpPr>
          <p:cNvPr id="3" name="2 Metin kutusu"/>
          <p:cNvSpPr txBox="1"/>
          <p:nvPr/>
        </p:nvSpPr>
        <p:spPr>
          <a:xfrm>
            <a:off x="642910" y="1357298"/>
            <a:ext cx="7929618" cy="2062103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200" b="1" dirty="0"/>
              <a:t>Sık sık sabun ve deterjan kullanmak</a:t>
            </a:r>
          </a:p>
          <a:p>
            <a:pPr algn="ctr">
              <a:defRPr/>
            </a:pPr>
            <a:r>
              <a:rPr lang="tr-TR" sz="3200" b="1" dirty="0"/>
              <a:t>Sert su ile yıkanmak</a:t>
            </a:r>
          </a:p>
          <a:p>
            <a:pPr algn="ctr">
              <a:defRPr/>
            </a:pPr>
            <a:r>
              <a:rPr lang="tr-TR" sz="3200" b="1" dirty="0"/>
              <a:t>Ev tozu akarları ile temas</a:t>
            </a:r>
          </a:p>
          <a:p>
            <a:pPr algn="ctr">
              <a:defRPr/>
            </a:pPr>
            <a:r>
              <a:rPr lang="tr-TR" sz="3200" b="1" dirty="0" err="1"/>
              <a:t>Stafilokokus</a:t>
            </a:r>
            <a:r>
              <a:rPr lang="tr-TR" sz="3200" b="1" dirty="0"/>
              <a:t> </a:t>
            </a:r>
            <a:r>
              <a:rPr lang="tr-TR" sz="3200" b="1" dirty="0" err="1"/>
              <a:t>Aureus</a:t>
            </a:r>
            <a:endParaRPr lang="tr-TR" sz="32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642910" y="3739598"/>
            <a:ext cx="7929618" cy="2677656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Korneum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tabakası kalınlığını azaltır</a:t>
            </a:r>
          </a:p>
          <a:p>
            <a:pPr algn="ctr" eaLnBrk="1" hangingPunct="1">
              <a:defRPr/>
            </a:pP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Ph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yı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arttırır</a:t>
            </a:r>
          </a:p>
          <a:p>
            <a:pPr algn="ctr" eaLnBrk="1" hangingPunct="1">
              <a:defRPr/>
            </a:pP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Proteazları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aktive eder</a:t>
            </a:r>
          </a:p>
          <a:p>
            <a:pPr algn="ctr" eaLnBrk="1" hangingPunct="1">
              <a:defRPr/>
            </a:pP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Proinflamatuvar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</a:t>
            </a:r>
            <a:r>
              <a:rPr lang="tr-TR" sz="2800" b="1" dirty="0" err="1" smtClean="0">
                <a:solidFill>
                  <a:srgbClr val="000000"/>
                </a:solidFill>
                <a:latin typeface="Calibri" charset="-94"/>
              </a:rPr>
              <a:t>sitokinleri</a:t>
            </a:r>
            <a:r>
              <a:rPr lang="tr-TR" sz="2800" b="1" dirty="0" smtClean="0">
                <a:solidFill>
                  <a:srgbClr val="000000"/>
                </a:solidFill>
                <a:latin typeface="Calibri" charset="-94"/>
              </a:rPr>
              <a:t> arttırır</a:t>
            </a:r>
          </a:p>
          <a:p>
            <a:pPr algn="ctr" eaLnBrk="1" hangingPunct="1">
              <a:defRPr/>
            </a:pPr>
            <a:r>
              <a:rPr lang="tr-TR" sz="2800" b="1" dirty="0" smtClean="0">
                <a:solidFill>
                  <a:srgbClr val="000000"/>
                </a:solidFill>
                <a:latin typeface="+mn-lt"/>
              </a:rPr>
              <a:t>Deri </a:t>
            </a:r>
            <a:r>
              <a:rPr lang="tr-TR" altLang="tr-TR" sz="2800" b="1" dirty="0" err="1">
                <a:solidFill>
                  <a:srgbClr val="000000"/>
                </a:solidFill>
                <a:latin typeface="+mn-lt"/>
              </a:rPr>
              <a:t>seramid</a:t>
            </a:r>
            <a:r>
              <a:rPr lang="tr-TR" altLang="tr-TR" sz="2800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tr-TR" altLang="tr-TR" sz="2800" b="1" dirty="0" err="1">
                <a:solidFill>
                  <a:srgbClr val="000000"/>
                </a:solidFill>
                <a:latin typeface="+mn-lt"/>
              </a:rPr>
              <a:t>lipid</a:t>
            </a:r>
            <a:r>
              <a:rPr lang="tr-TR" altLang="tr-TR" sz="2800" b="1" dirty="0">
                <a:solidFill>
                  <a:srgbClr val="000000"/>
                </a:solidFill>
                <a:latin typeface="+mn-lt"/>
              </a:rPr>
              <a:t> düzeyleri </a:t>
            </a:r>
            <a:r>
              <a:rPr lang="tr-TR" altLang="tr-TR" sz="2800" b="1" dirty="0" smtClean="0">
                <a:solidFill>
                  <a:srgbClr val="000000"/>
                </a:solidFill>
                <a:latin typeface="+mn-lt"/>
              </a:rPr>
              <a:t>azalır</a:t>
            </a:r>
          </a:p>
          <a:p>
            <a:pPr algn="ctr" eaLnBrk="1" hangingPunct="1">
              <a:defRPr/>
            </a:pPr>
            <a:r>
              <a:rPr lang="tr-TR" sz="2800" b="1" dirty="0" err="1" smtClean="0">
                <a:solidFill>
                  <a:srgbClr val="000000"/>
                </a:solidFill>
                <a:latin typeface="+mn-lt"/>
              </a:rPr>
              <a:t>Transepidermal</a:t>
            </a:r>
            <a:r>
              <a:rPr lang="tr-TR" sz="2800" b="1" dirty="0" smtClean="0">
                <a:solidFill>
                  <a:srgbClr val="000000"/>
                </a:solidFill>
                <a:latin typeface="+mn-lt"/>
              </a:rPr>
              <a:t> su kaybını arttırır</a:t>
            </a:r>
          </a:p>
        </p:txBody>
      </p:sp>
    </p:spTree>
    <p:extLst>
      <p:ext uri="{BB962C8B-B14F-4D97-AF65-F5344CB8AC3E}">
        <p14:creationId xmlns:p14="http://schemas.microsoft.com/office/powerpoint/2010/main" val="18416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</a:t>
            </a:r>
            <a:r>
              <a:rPr lang="tr-TR" dirty="0" smtClean="0"/>
              <a:t>rans </a:t>
            </a:r>
            <a:r>
              <a:rPr lang="tr-TR" dirty="0" err="1" smtClean="0"/>
              <a:t>epidermal</a:t>
            </a:r>
            <a:r>
              <a:rPr lang="tr-TR" dirty="0" smtClean="0"/>
              <a:t> su kaybının ölçülmesi </a:t>
            </a:r>
          </a:p>
          <a:p>
            <a:endParaRPr lang="tr-TR" dirty="0" smtClean="0"/>
          </a:p>
          <a:p>
            <a:r>
              <a:rPr lang="tr-TR" dirty="0" smtClean="0"/>
              <a:t>SK su içeriğinin değerlendirilmesi (</a:t>
            </a:r>
            <a:r>
              <a:rPr lang="tr-TR" dirty="0" err="1" smtClean="0"/>
              <a:t>kapasitans</a:t>
            </a:r>
            <a:r>
              <a:rPr lang="tr-TR" dirty="0" smtClean="0"/>
              <a:t>)</a:t>
            </a:r>
          </a:p>
          <a:p>
            <a:r>
              <a:rPr lang="tr-TR" dirty="0" smtClean="0"/>
              <a:t>Elektriksel akım algılama eşiği</a:t>
            </a:r>
          </a:p>
          <a:p>
            <a:endParaRPr lang="tr-TR" dirty="0" smtClean="0"/>
          </a:p>
          <a:p>
            <a:r>
              <a:rPr lang="tr-TR" dirty="0" smtClean="0"/>
              <a:t>Deri </a:t>
            </a:r>
            <a:r>
              <a:rPr lang="tr-TR" dirty="0" err="1" smtClean="0"/>
              <a:t>Ph</a:t>
            </a:r>
            <a:endParaRPr lang="tr-TR" dirty="0" smtClean="0"/>
          </a:p>
          <a:p>
            <a:r>
              <a:rPr lang="tr-TR" dirty="0" smtClean="0"/>
              <a:t>Deri yüzeyi lipitleri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Yukarı Ok 3"/>
          <p:cNvSpPr/>
          <p:nvPr/>
        </p:nvSpPr>
        <p:spPr>
          <a:xfrm>
            <a:off x="7524328" y="134076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8532440" y="2594608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6156176" y="3429000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s://encrypted-tbn0.gstatic.com/images?q=tbn:ANd9GcQtXzttAEXWbZMASNCCAJ3wV93OYV9cOwSTCHdH8EG_vi_hgX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1610468" cy="18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27" y="4538811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" y="140439"/>
            <a:ext cx="8229600" cy="1200329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bg1"/>
                </a:solidFill>
              </a:rPr>
              <a:t>Deri bariyer fonksiyonlarının </a:t>
            </a:r>
            <a:r>
              <a:rPr lang="tr-TR" sz="3600" b="1" dirty="0" smtClean="0">
                <a:solidFill>
                  <a:schemeClr val="bg1"/>
                </a:solidFill>
              </a:rPr>
              <a:t>değerlendirilmesi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11250"/>
            <a:ext cx="549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085184"/>
            <a:ext cx="5429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İçerik Yer Tutucusu"/>
          <p:cNvSpPr>
            <a:spLocks noGrp="1"/>
          </p:cNvSpPr>
          <p:nvPr>
            <p:ph idx="1"/>
          </p:nvPr>
        </p:nvSpPr>
        <p:spPr>
          <a:xfrm>
            <a:off x="142875" y="785813"/>
            <a:ext cx="9001125" cy="4525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tr-TR" sz="1200" smtClean="0"/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b="1" smtClean="0"/>
              <a:t>		</a:t>
            </a:r>
            <a:endParaRPr lang="tr-TR" sz="1200" smtClean="0"/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b="1" smtClean="0"/>
              <a:t>		</a:t>
            </a:r>
            <a:endParaRPr lang="tr-TR" sz="1200" smtClean="0"/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b="1" smtClean="0"/>
              <a:t>		</a:t>
            </a: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b="1" smtClean="0"/>
              <a:t>	</a:t>
            </a: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pPr>
              <a:buFont typeface="Arial" charset="0"/>
              <a:buNone/>
            </a:pPr>
            <a:r>
              <a:rPr lang="tr-TR" sz="1200" smtClean="0"/>
              <a:t> </a:t>
            </a:r>
          </a:p>
          <a:p>
            <a:endParaRPr lang="tr-TR" sz="1200" smtClean="0"/>
          </a:p>
        </p:txBody>
      </p:sp>
      <p:sp>
        <p:nvSpPr>
          <p:cNvPr id="36867" name="3 Dikdörtgen"/>
          <p:cNvSpPr>
            <a:spLocks noChangeArrowheads="1"/>
          </p:cNvSpPr>
          <p:nvPr/>
        </p:nvSpPr>
        <p:spPr bwMode="auto">
          <a:xfrm>
            <a:off x="4572000" y="764704"/>
            <a:ext cx="3929063" cy="923925"/>
          </a:xfrm>
          <a:prstGeom prst="rect">
            <a:avLst/>
          </a:prstGeom>
          <a:solidFill>
            <a:srgbClr val="E886D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/>
              <a:t>Basamak 4  </a:t>
            </a:r>
            <a:r>
              <a:rPr lang="tr-TR" dirty="0"/>
              <a:t>Sistemik tedavi </a:t>
            </a:r>
          </a:p>
          <a:p>
            <a:r>
              <a:rPr lang="tr-TR" dirty="0"/>
              <a:t>	     (</a:t>
            </a:r>
            <a:r>
              <a:rPr lang="tr-TR" dirty="0" err="1"/>
              <a:t>örn</a:t>
            </a:r>
            <a:r>
              <a:rPr lang="tr-TR" dirty="0"/>
              <a:t>. </a:t>
            </a:r>
            <a:r>
              <a:rPr lang="tr-TR" dirty="0" err="1"/>
              <a:t>Cyclosporin</a:t>
            </a:r>
            <a:r>
              <a:rPr lang="tr-TR" dirty="0"/>
              <a:t> A)                                  </a:t>
            </a:r>
          </a:p>
          <a:p>
            <a:r>
              <a:rPr lang="tr-TR" dirty="0"/>
              <a:t>                    veya  UV  tedavisi</a:t>
            </a:r>
          </a:p>
        </p:txBody>
      </p:sp>
      <p:sp>
        <p:nvSpPr>
          <p:cNvPr id="36868" name="4 Dikdörtgen"/>
          <p:cNvSpPr>
            <a:spLocks noChangeArrowheads="1"/>
          </p:cNvSpPr>
          <p:nvPr/>
        </p:nvSpPr>
        <p:spPr bwMode="auto">
          <a:xfrm>
            <a:off x="3786188" y="1880195"/>
            <a:ext cx="4714875" cy="923925"/>
          </a:xfrm>
          <a:prstGeom prst="rect">
            <a:avLst/>
          </a:prstGeom>
          <a:solidFill>
            <a:srgbClr val="C54E1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/>
              <a:t>Basamak 3	</a:t>
            </a:r>
            <a:r>
              <a:rPr lang="tr-TR" dirty="0"/>
              <a:t>Orta -Yüksek kuvvetli </a:t>
            </a:r>
          </a:p>
          <a:p>
            <a:r>
              <a:rPr lang="tr-TR" dirty="0"/>
              <a:t>                             TKS ve/veya TKİ (&gt; 2 yaş)</a:t>
            </a:r>
          </a:p>
          <a:p>
            <a:endParaRPr lang="tr-TR" dirty="0"/>
          </a:p>
        </p:txBody>
      </p:sp>
      <p:sp>
        <p:nvSpPr>
          <p:cNvPr id="36869" name="5 Dikdörtgen"/>
          <p:cNvSpPr>
            <a:spLocks noChangeArrowheads="1"/>
          </p:cNvSpPr>
          <p:nvPr/>
        </p:nvSpPr>
        <p:spPr bwMode="auto">
          <a:xfrm>
            <a:off x="3071813" y="3027957"/>
            <a:ext cx="5429250" cy="9239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Basamak 2	</a:t>
            </a:r>
            <a:r>
              <a:rPr lang="tr-TR"/>
              <a:t>Düşük - Orta kuvvetli TKS </a:t>
            </a:r>
          </a:p>
          <a:p>
            <a:r>
              <a:rPr lang="tr-TR"/>
              <a:t>                             ve/veya TKİ  ( &gt; 2 yaş )</a:t>
            </a:r>
          </a:p>
          <a:p>
            <a:r>
              <a:rPr lang="tr-TR"/>
              <a:t> </a:t>
            </a:r>
          </a:p>
        </p:txBody>
      </p:sp>
      <p:sp>
        <p:nvSpPr>
          <p:cNvPr id="36870" name="6 Dikdörtgen"/>
          <p:cNvSpPr>
            <a:spLocks noChangeArrowheads="1"/>
          </p:cNvSpPr>
          <p:nvPr/>
        </p:nvSpPr>
        <p:spPr bwMode="auto">
          <a:xfrm>
            <a:off x="2143125" y="4251920"/>
            <a:ext cx="6357938" cy="1200329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/>
              <a:t>Basamak 1     </a:t>
            </a:r>
            <a:r>
              <a:rPr lang="tr-TR" b="1" dirty="0" smtClean="0"/>
              <a:t>Deri </a:t>
            </a:r>
            <a:r>
              <a:rPr lang="tr-TR" b="1" dirty="0" err="1"/>
              <a:t>hidrasyonu</a:t>
            </a:r>
            <a:r>
              <a:rPr lang="tr-TR" b="1" dirty="0"/>
              <a:t>, nemlendiriciler, </a:t>
            </a:r>
            <a:endParaRPr lang="tr-TR" b="1" dirty="0" smtClean="0"/>
          </a:p>
          <a:p>
            <a:r>
              <a:rPr lang="tr-TR" dirty="0" smtClean="0"/>
              <a:t>	       </a:t>
            </a:r>
            <a:r>
              <a:rPr lang="tr-TR" dirty="0" err="1" smtClean="0"/>
              <a:t>irritanların</a:t>
            </a:r>
            <a:r>
              <a:rPr lang="tr-TR" dirty="0" smtClean="0"/>
              <a:t> engellenmesi, </a:t>
            </a:r>
          </a:p>
          <a:p>
            <a:r>
              <a:rPr lang="tr-TR" dirty="0" smtClean="0"/>
              <a:t>                        </a:t>
            </a:r>
            <a:r>
              <a:rPr lang="tr-TR" dirty="0"/>
              <a:t>spesifik </a:t>
            </a:r>
            <a:r>
              <a:rPr lang="tr-TR" dirty="0" smtClean="0"/>
              <a:t>tetikleyici </a:t>
            </a:r>
            <a:r>
              <a:rPr lang="tr-TR" dirty="0"/>
              <a:t>faktörlerin </a:t>
            </a:r>
            <a:r>
              <a:rPr lang="tr-TR" dirty="0" smtClean="0"/>
              <a:t> engellenmesi</a:t>
            </a:r>
          </a:p>
          <a:p>
            <a:endParaRPr lang="tr-TR" dirty="0"/>
          </a:p>
        </p:txBody>
      </p:sp>
      <p:sp>
        <p:nvSpPr>
          <p:cNvPr id="36871" name="9 Dikdörtgen"/>
          <p:cNvSpPr>
            <a:spLocks noChangeArrowheads="1"/>
          </p:cNvSpPr>
          <p:nvPr/>
        </p:nvSpPr>
        <p:spPr bwMode="auto">
          <a:xfrm>
            <a:off x="142875" y="880070"/>
            <a:ext cx="295433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Tekrarlayan ve ağır AD 	</a:t>
            </a:r>
            <a:endParaRPr lang="tr-TR"/>
          </a:p>
        </p:txBody>
      </p:sp>
      <p:sp>
        <p:nvSpPr>
          <p:cNvPr id="36872" name="10 Dikdörtgen"/>
          <p:cNvSpPr>
            <a:spLocks noChangeArrowheads="1"/>
          </p:cNvSpPr>
          <p:nvPr/>
        </p:nvSpPr>
        <p:spPr bwMode="auto">
          <a:xfrm>
            <a:off x="142875" y="2153245"/>
            <a:ext cx="20320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Orta-ağır AD 	</a:t>
            </a:r>
            <a:endParaRPr lang="tr-TR"/>
          </a:p>
        </p:txBody>
      </p:sp>
      <p:sp>
        <p:nvSpPr>
          <p:cNvPr id="36873" name="11 Dikdörtgen"/>
          <p:cNvSpPr>
            <a:spLocks noChangeArrowheads="1"/>
          </p:cNvSpPr>
          <p:nvPr/>
        </p:nvSpPr>
        <p:spPr bwMode="auto">
          <a:xfrm>
            <a:off x="142875" y="3296245"/>
            <a:ext cx="16637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Hafif-orta AD </a:t>
            </a:r>
            <a:endParaRPr lang="tr-TR"/>
          </a:p>
        </p:txBody>
      </p:sp>
      <p:sp>
        <p:nvSpPr>
          <p:cNvPr id="36874" name="12 Dikdörtgen"/>
          <p:cNvSpPr>
            <a:spLocks noChangeArrowheads="1"/>
          </p:cNvSpPr>
          <p:nvPr/>
        </p:nvSpPr>
        <p:spPr bwMode="auto">
          <a:xfrm>
            <a:off x="141288" y="4380507"/>
            <a:ext cx="1300162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/>
              <a:t>Sadece </a:t>
            </a:r>
          </a:p>
          <a:p>
            <a:r>
              <a:rPr lang="tr-TR" b="1"/>
              <a:t>deri </a:t>
            </a:r>
          </a:p>
          <a:p>
            <a:r>
              <a:rPr lang="tr-TR" b="1"/>
              <a:t>kuruluğu  </a:t>
            </a:r>
            <a:endParaRPr lang="tr-TR"/>
          </a:p>
        </p:txBody>
      </p:sp>
      <p:sp>
        <p:nvSpPr>
          <p:cNvPr id="36875" name="13 Dikdörtgen"/>
          <p:cNvSpPr>
            <a:spLocks noChangeArrowheads="1"/>
          </p:cNvSpPr>
          <p:nvPr/>
        </p:nvSpPr>
        <p:spPr bwMode="auto">
          <a:xfrm>
            <a:off x="0" y="62118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/>
              <a:t>TKS : Topikal Kortikosteroidler</a:t>
            </a:r>
          </a:p>
          <a:p>
            <a:r>
              <a:rPr lang="tr-TR" sz="1600"/>
              <a:t>TKİ  : Topikal Kalsinörin İnhibitörleri</a:t>
            </a:r>
          </a:p>
        </p:txBody>
      </p:sp>
      <p:sp>
        <p:nvSpPr>
          <p:cNvPr id="36876" name="14 Dikdörtgen"/>
          <p:cNvSpPr>
            <a:spLocks noChangeArrowheads="1"/>
          </p:cNvSpPr>
          <p:nvPr/>
        </p:nvSpPr>
        <p:spPr bwMode="auto">
          <a:xfrm>
            <a:off x="2740297" y="5805264"/>
            <a:ext cx="50720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 AD </a:t>
            </a:r>
            <a:r>
              <a:rPr lang="tr-TR" dirty="0" err="1"/>
              <a:t>li</a:t>
            </a:r>
            <a:r>
              <a:rPr lang="tr-TR" dirty="0"/>
              <a:t> olgularda basamak tedavisi  (PRACTALL ) 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 rot="5400000" flipH="1" flipV="1">
            <a:off x="785813" y="1737319"/>
            <a:ext cx="3500438" cy="1928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/>
          <p:nvPr/>
        </p:nvCxnSpPr>
        <p:spPr>
          <a:xfrm rot="5400000">
            <a:off x="1071563" y="1808757"/>
            <a:ext cx="3500437" cy="1928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" y="44624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  <a:latin typeface="Calibri" pitchFamily="34" charset="0"/>
              </a:rPr>
              <a:t>Atopik</a:t>
            </a:r>
            <a:r>
              <a:rPr lang="tr-TR" sz="3600" b="1" dirty="0" smtClean="0">
                <a:solidFill>
                  <a:schemeClr val="bg1"/>
                </a:solidFill>
                <a:latin typeface="Calibri" pitchFamily="34" charset="0"/>
              </a:rPr>
              <a:t>  dermatit  tedavi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4249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6433"/>
            <a:ext cx="3744416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90381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  <a:latin typeface="Calibri" pitchFamily="34" charset="0"/>
              </a:rPr>
              <a:t>Atopik</a:t>
            </a:r>
            <a:r>
              <a:rPr lang="tr-TR" sz="3600" b="1" dirty="0" smtClean="0">
                <a:solidFill>
                  <a:schemeClr val="bg1"/>
                </a:solidFill>
                <a:latin typeface="Calibri" pitchFamily="34" charset="0"/>
              </a:rPr>
              <a:t>  dermatit SCORADA göre  tedavi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atopicdermatitis-141207062137-conversion-gate01/95/atopic-dermatitis-6-638.jpg?cb=1417933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128792" cy="5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560874"/>
            <a:ext cx="8229600" cy="70788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Atopik</a:t>
            </a:r>
            <a:r>
              <a:rPr lang="tr-TR" sz="4000" b="1" dirty="0" smtClean="0">
                <a:solidFill>
                  <a:schemeClr val="bg1"/>
                </a:solidFill>
                <a:latin typeface="Century Gothic" pitchFamily="34" charset="0"/>
              </a:rPr>
              <a:t> dermatit </a:t>
            </a:r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patogenezi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27584" y="5517232"/>
            <a:ext cx="201622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251520" y="3145636"/>
            <a:ext cx="3487738" cy="3368675"/>
            <a:chOff x="475" y="1219"/>
            <a:chExt cx="2197" cy="2122"/>
          </a:xfrm>
        </p:grpSpPr>
        <p:sp>
          <p:nvSpPr>
            <p:cNvPr id="6155" name="Freeform 88"/>
            <p:cNvSpPr>
              <a:spLocks/>
            </p:cNvSpPr>
            <p:nvPr/>
          </p:nvSpPr>
          <p:spPr bwMode="auto">
            <a:xfrm rot="1532202">
              <a:off x="1729" y="1556"/>
              <a:ext cx="939" cy="952"/>
            </a:xfrm>
            <a:custGeom>
              <a:avLst/>
              <a:gdLst>
                <a:gd name="T0" fmla="*/ 0 w 939"/>
                <a:gd name="T1" fmla="*/ 939 h 952"/>
                <a:gd name="T2" fmla="*/ 0 w 939"/>
                <a:gd name="T3" fmla="*/ 0 h 952"/>
                <a:gd name="T4" fmla="*/ 939 w 939"/>
                <a:gd name="T5" fmla="*/ 952 h 952"/>
                <a:gd name="T6" fmla="*/ 0 w 939"/>
                <a:gd name="T7" fmla="*/ 939 h 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952"/>
                <a:gd name="T14" fmla="*/ 939 w 939"/>
                <a:gd name="T15" fmla="*/ 952 h 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952">
                  <a:moveTo>
                    <a:pt x="0" y="939"/>
                  </a:moveTo>
                  <a:lnTo>
                    <a:pt x="0" y="0"/>
                  </a:lnTo>
                  <a:lnTo>
                    <a:pt x="939" y="952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56" name="Arc 89"/>
            <p:cNvSpPr>
              <a:spLocks/>
            </p:cNvSpPr>
            <p:nvPr/>
          </p:nvSpPr>
          <p:spPr bwMode="auto">
            <a:xfrm rot="1532202">
              <a:off x="1723" y="1559"/>
              <a:ext cx="949" cy="958"/>
            </a:xfrm>
            <a:custGeom>
              <a:avLst/>
              <a:gdLst>
                <a:gd name="T0" fmla="*/ 0 w 21600"/>
                <a:gd name="T1" fmla="*/ 0 h 21967"/>
                <a:gd name="T2" fmla="*/ 0 w 21600"/>
                <a:gd name="T3" fmla="*/ 0 h 21967"/>
                <a:gd name="T4" fmla="*/ 0 w 21600"/>
                <a:gd name="T5" fmla="*/ 0 h 2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7"/>
                <a:gd name="T11" fmla="*/ 21600 w 21600"/>
                <a:gd name="T12" fmla="*/ 21967 h 2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2"/>
                    <a:pt x="21598" y="21844"/>
                    <a:pt x="21596" y="21967"/>
                  </a:cubicBezTo>
                </a:path>
                <a:path w="21600" h="2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2"/>
                    <a:pt x="21598" y="21844"/>
                    <a:pt x="21596" y="2196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F7F7F"/>
            </a:solidFill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57" name="Freeform 90"/>
            <p:cNvSpPr>
              <a:spLocks/>
            </p:cNvSpPr>
            <p:nvPr/>
          </p:nvSpPr>
          <p:spPr bwMode="auto">
            <a:xfrm rot="1532202">
              <a:off x="1315" y="2401"/>
              <a:ext cx="952" cy="939"/>
            </a:xfrm>
            <a:custGeom>
              <a:avLst/>
              <a:gdLst>
                <a:gd name="T0" fmla="*/ 13 w 952"/>
                <a:gd name="T1" fmla="*/ 0 h 939"/>
                <a:gd name="T2" fmla="*/ 952 w 952"/>
                <a:gd name="T3" fmla="*/ 0 h 939"/>
                <a:gd name="T4" fmla="*/ 0 w 952"/>
                <a:gd name="T5" fmla="*/ 939 h 939"/>
                <a:gd name="T6" fmla="*/ 13 w 952"/>
                <a:gd name="T7" fmla="*/ 0 h 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2"/>
                <a:gd name="T13" fmla="*/ 0 h 939"/>
                <a:gd name="T14" fmla="*/ 952 w 952"/>
                <a:gd name="T15" fmla="*/ 939 h 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2" h="939">
                  <a:moveTo>
                    <a:pt x="13" y="0"/>
                  </a:moveTo>
                  <a:lnTo>
                    <a:pt x="952" y="0"/>
                  </a:lnTo>
                  <a:lnTo>
                    <a:pt x="0" y="93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58" name="Arc 91"/>
            <p:cNvSpPr>
              <a:spLocks/>
            </p:cNvSpPr>
            <p:nvPr/>
          </p:nvSpPr>
          <p:spPr bwMode="auto">
            <a:xfrm rot="1532202">
              <a:off x="1304" y="2392"/>
              <a:ext cx="965" cy="949"/>
            </a:xfrm>
            <a:custGeom>
              <a:avLst/>
              <a:gdLst>
                <a:gd name="T0" fmla="*/ 0 w 21964"/>
                <a:gd name="T1" fmla="*/ 0 h 21622"/>
                <a:gd name="T2" fmla="*/ 0 w 21964"/>
                <a:gd name="T3" fmla="*/ 0 h 21622"/>
                <a:gd name="T4" fmla="*/ 0 w 21964"/>
                <a:gd name="T5" fmla="*/ 0 h 21622"/>
                <a:gd name="T6" fmla="*/ 0 60000 65536"/>
                <a:gd name="T7" fmla="*/ 0 60000 65536"/>
                <a:gd name="T8" fmla="*/ 0 60000 65536"/>
                <a:gd name="T9" fmla="*/ 0 w 21964"/>
                <a:gd name="T10" fmla="*/ 0 h 21622"/>
                <a:gd name="T11" fmla="*/ 21964 w 21964"/>
                <a:gd name="T12" fmla="*/ 21622 h 216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4" h="21622" fill="none" extrusionOk="0">
                  <a:moveTo>
                    <a:pt x="21963" y="-1"/>
                  </a:moveTo>
                  <a:cubicBezTo>
                    <a:pt x="21963" y="7"/>
                    <a:pt x="21964" y="14"/>
                    <a:pt x="21964" y="22"/>
                  </a:cubicBezTo>
                  <a:cubicBezTo>
                    <a:pt x="21964" y="11951"/>
                    <a:pt x="12293" y="21622"/>
                    <a:pt x="364" y="21622"/>
                  </a:cubicBezTo>
                  <a:cubicBezTo>
                    <a:pt x="242" y="21622"/>
                    <a:pt x="121" y="21620"/>
                    <a:pt x="-1" y="21618"/>
                  </a:cubicBezTo>
                </a:path>
                <a:path w="21964" h="21622" stroke="0" extrusionOk="0">
                  <a:moveTo>
                    <a:pt x="21963" y="-1"/>
                  </a:moveTo>
                  <a:cubicBezTo>
                    <a:pt x="21963" y="7"/>
                    <a:pt x="21964" y="14"/>
                    <a:pt x="21964" y="22"/>
                  </a:cubicBezTo>
                  <a:cubicBezTo>
                    <a:pt x="21964" y="11951"/>
                    <a:pt x="12293" y="21622"/>
                    <a:pt x="364" y="21622"/>
                  </a:cubicBezTo>
                  <a:cubicBezTo>
                    <a:pt x="242" y="21622"/>
                    <a:pt x="121" y="21620"/>
                    <a:pt x="-1" y="21618"/>
                  </a:cubicBezTo>
                  <a:lnTo>
                    <a:pt x="364" y="22"/>
                  </a:lnTo>
                  <a:close/>
                </a:path>
              </a:pathLst>
            </a:custGeom>
            <a:solidFill>
              <a:srgbClr val="7F7F7F"/>
            </a:solidFill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59" name="Freeform 92"/>
            <p:cNvSpPr>
              <a:spLocks/>
            </p:cNvSpPr>
            <p:nvPr/>
          </p:nvSpPr>
          <p:spPr bwMode="auto">
            <a:xfrm rot="1532202">
              <a:off x="483" y="1987"/>
              <a:ext cx="939" cy="952"/>
            </a:xfrm>
            <a:custGeom>
              <a:avLst/>
              <a:gdLst>
                <a:gd name="T0" fmla="*/ 939 w 939"/>
                <a:gd name="T1" fmla="*/ 13 h 952"/>
                <a:gd name="T2" fmla="*/ 939 w 939"/>
                <a:gd name="T3" fmla="*/ 952 h 952"/>
                <a:gd name="T4" fmla="*/ 0 w 939"/>
                <a:gd name="T5" fmla="*/ 0 h 952"/>
                <a:gd name="T6" fmla="*/ 939 w 939"/>
                <a:gd name="T7" fmla="*/ 13 h 9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952"/>
                <a:gd name="T14" fmla="*/ 939 w 939"/>
                <a:gd name="T15" fmla="*/ 952 h 9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952">
                  <a:moveTo>
                    <a:pt x="939" y="13"/>
                  </a:moveTo>
                  <a:lnTo>
                    <a:pt x="939" y="952"/>
                  </a:lnTo>
                  <a:lnTo>
                    <a:pt x="0" y="0"/>
                  </a:lnTo>
                  <a:lnTo>
                    <a:pt x="939" y="1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0" name="Arc 93"/>
            <p:cNvSpPr>
              <a:spLocks/>
            </p:cNvSpPr>
            <p:nvPr/>
          </p:nvSpPr>
          <p:spPr bwMode="auto">
            <a:xfrm rot="1532202">
              <a:off x="480" y="1980"/>
              <a:ext cx="942" cy="965"/>
            </a:xfrm>
            <a:custGeom>
              <a:avLst/>
              <a:gdLst>
                <a:gd name="T0" fmla="*/ 0 w 21600"/>
                <a:gd name="T1" fmla="*/ 0 h 21987"/>
                <a:gd name="T2" fmla="*/ 0 w 21600"/>
                <a:gd name="T3" fmla="*/ 0 h 21987"/>
                <a:gd name="T4" fmla="*/ 0 w 21600"/>
                <a:gd name="T5" fmla="*/ 0 h 219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87"/>
                <a:gd name="T11" fmla="*/ 21600 w 21600"/>
                <a:gd name="T12" fmla="*/ 21987 h 21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87" fill="none" extrusionOk="0">
                  <a:moveTo>
                    <a:pt x="21600" y="21987"/>
                  </a:moveTo>
                  <a:cubicBezTo>
                    <a:pt x="9670" y="21987"/>
                    <a:pt x="0" y="12316"/>
                    <a:pt x="0" y="387"/>
                  </a:cubicBezTo>
                  <a:cubicBezTo>
                    <a:pt x="-1" y="257"/>
                    <a:pt x="1" y="128"/>
                    <a:pt x="3" y="-1"/>
                  </a:cubicBezTo>
                </a:path>
                <a:path w="21600" h="21987" stroke="0" extrusionOk="0">
                  <a:moveTo>
                    <a:pt x="21600" y="21987"/>
                  </a:moveTo>
                  <a:cubicBezTo>
                    <a:pt x="9670" y="21987"/>
                    <a:pt x="0" y="12316"/>
                    <a:pt x="0" y="387"/>
                  </a:cubicBezTo>
                  <a:cubicBezTo>
                    <a:pt x="-1" y="257"/>
                    <a:pt x="1" y="128"/>
                    <a:pt x="3" y="-1"/>
                  </a:cubicBezTo>
                  <a:lnTo>
                    <a:pt x="21600" y="387"/>
                  </a:lnTo>
                  <a:close/>
                </a:path>
              </a:pathLst>
            </a:custGeom>
            <a:solidFill>
              <a:srgbClr val="7F7F7F"/>
            </a:solidFill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1" name="Freeform 94"/>
            <p:cNvSpPr>
              <a:spLocks/>
            </p:cNvSpPr>
            <p:nvPr/>
          </p:nvSpPr>
          <p:spPr bwMode="auto">
            <a:xfrm rot="1532202">
              <a:off x="847" y="1321"/>
              <a:ext cx="939" cy="762"/>
            </a:xfrm>
            <a:custGeom>
              <a:avLst/>
              <a:gdLst>
                <a:gd name="T0" fmla="*/ 939 w 939"/>
                <a:gd name="T1" fmla="*/ 762 h 762"/>
                <a:gd name="T2" fmla="*/ 0 w 939"/>
                <a:gd name="T3" fmla="*/ 762 h 762"/>
                <a:gd name="T4" fmla="*/ 387 w 939"/>
                <a:gd name="T5" fmla="*/ 0 h 762"/>
                <a:gd name="T6" fmla="*/ 939 w 939"/>
                <a:gd name="T7" fmla="*/ 762 h 7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762"/>
                <a:gd name="T14" fmla="*/ 939 w 939"/>
                <a:gd name="T15" fmla="*/ 762 h 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762">
                  <a:moveTo>
                    <a:pt x="939" y="762"/>
                  </a:moveTo>
                  <a:lnTo>
                    <a:pt x="0" y="762"/>
                  </a:lnTo>
                  <a:lnTo>
                    <a:pt x="387" y="0"/>
                  </a:lnTo>
                  <a:lnTo>
                    <a:pt x="939" y="76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2" name="Arc 95"/>
            <p:cNvSpPr>
              <a:spLocks/>
            </p:cNvSpPr>
            <p:nvPr/>
          </p:nvSpPr>
          <p:spPr bwMode="auto">
            <a:xfrm rot="1532202">
              <a:off x="845" y="1324"/>
              <a:ext cx="942" cy="762"/>
            </a:xfrm>
            <a:custGeom>
              <a:avLst/>
              <a:gdLst>
                <a:gd name="T0" fmla="*/ 0 w 21600"/>
                <a:gd name="T1" fmla="*/ 0 h 17481"/>
                <a:gd name="T2" fmla="*/ 0 w 21600"/>
                <a:gd name="T3" fmla="*/ 0 h 17481"/>
                <a:gd name="T4" fmla="*/ 0 w 21600"/>
                <a:gd name="T5" fmla="*/ 0 h 174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1"/>
                <a:gd name="T11" fmla="*/ 21600 w 21600"/>
                <a:gd name="T12" fmla="*/ 17481 h 17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1" fill="none" extrusionOk="0">
                  <a:moveTo>
                    <a:pt x="0" y="17481"/>
                  </a:moveTo>
                  <a:cubicBezTo>
                    <a:pt x="0" y="10562"/>
                    <a:pt x="3314" y="4062"/>
                    <a:pt x="8913" y="-1"/>
                  </a:cubicBezTo>
                </a:path>
                <a:path w="21600" h="17481" stroke="0" extrusionOk="0">
                  <a:moveTo>
                    <a:pt x="0" y="17481"/>
                  </a:moveTo>
                  <a:cubicBezTo>
                    <a:pt x="0" y="10562"/>
                    <a:pt x="3314" y="4062"/>
                    <a:pt x="8913" y="-1"/>
                  </a:cubicBezTo>
                  <a:lnTo>
                    <a:pt x="21600" y="17481"/>
                  </a:lnTo>
                  <a:close/>
                </a:path>
              </a:pathLst>
            </a:custGeom>
            <a:solidFill>
              <a:srgbClr val="7F7F7F"/>
            </a:solidFill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3" name="Line 96"/>
            <p:cNvSpPr>
              <a:spLocks noChangeShapeType="1"/>
            </p:cNvSpPr>
            <p:nvPr/>
          </p:nvSpPr>
          <p:spPr bwMode="auto">
            <a:xfrm rot="1532202" flipV="1">
              <a:off x="1778" y="1355"/>
              <a:ext cx="1" cy="939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4" name="Line 97"/>
            <p:cNvSpPr>
              <a:spLocks noChangeShapeType="1"/>
            </p:cNvSpPr>
            <p:nvPr/>
          </p:nvSpPr>
          <p:spPr bwMode="auto">
            <a:xfrm rot="1532202" flipH="1" flipV="1">
              <a:off x="1215" y="1404"/>
              <a:ext cx="552" cy="76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5" name="Freeform 98"/>
            <p:cNvSpPr>
              <a:spLocks/>
            </p:cNvSpPr>
            <p:nvPr/>
          </p:nvSpPr>
          <p:spPr bwMode="auto">
            <a:xfrm rot="1532202">
              <a:off x="1253" y="1235"/>
              <a:ext cx="552" cy="939"/>
            </a:xfrm>
            <a:custGeom>
              <a:avLst/>
              <a:gdLst>
                <a:gd name="T0" fmla="*/ 552 w 552"/>
                <a:gd name="T1" fmla="*/ 939 h 939"/>
                <a:gd name="T2" fmla="*/ 0 w 552"/>
                <a:gd name="T3" fmla="*/ 177 h 939"/>
                <a:gd name="T4" fmla="*/ 552 w 552"/>
                <a:gd name="T5" fmla="*/ 0 h 939"/>
                <a:gd name="T6" fmla="*/ 552 w 552"/>
                <a:gd name="T7" fmla="*/ 939 h 9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939"/>
                <a:gd name="T14" fmla="*/ 552 w 552"/>
                <a:gd name="T15" fmla="*/ 939 h 9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939">
                  <a:moveTo>
                    <a:pt x="552" y="939"/>
                  </a:moveTo>
                  <a:lnTo>
                    <a:pt x="0" y="177"/>
                  </a:lnTo>
                  <a:lnTo>
                    <a:pt x="552" y="0"/>
                  </a:lnTo>
                  <a:lnTo>
                    <a:pt x="552" y="93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6" name="Arc 99"/>
            <p:cNvSpPr>
              <a:spLocks/>
            </p:cNvSpPr>
            <p:nvPr/>
          </p:nvSpPr>
          <p:spPr bwMode="auto">
            <a:xfrm rot="1532202">
              <a:off x="1254" y="1237"/>
              <a:ext cx="553" cy="942"/>
            </a:xfrm>
            <a:custGeom>
              <a:avLst/>
              <a:gdLst>
                <a:gd name="T0" fmla="*/ 0 w 12686"/>
                <a:gd name="T1" fmla="*/ 0 h 21600"/>
                <a:gd name="T2" fmla="*/ 0 w 12686"/>
                <a:gd name="T3" fmla="*/ 0 h 21600"/>
                <a:gd name="T4" fmla="*/ 0 w 126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2686"/>
                <a:gd name="T10" fmla="*/ 0 h 21600"/>
                <a:gd name="T11" fmla="*/ 12686 w 126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86" h="21600" fill="none" extrusionOk="0">
                  <a:moveTo>
                    <a:pt x="-1" y="4118"/>
                  </a:moveTo>
                  <a:cubicBezTo>
                    <a:pt x="3687" y="1441"/>
                    <a:pt x="8128" y="0"/>
                    <a:pt x="12685" y="0"/>
                  </a:cubicBezTo>
                </a:path>
                <a:path w="12686" h="21600" stroke="0" extrusionOk="0">
                  <a:moveTo>
                    <a:pt x="-1" y="4118"/>
                  </a:moveTo>
                  <a:cubicBezTo>
                    <a:pt x="3687" y="1441"/>
                    <a:pt x="8128" y="0"/>
                    <a:pt x="12685" y="0"/>
                  </a:cubicBezTo>
                  <a:lnTo>
                    <a:pt x="12686" y="21600"/>
                  </a:lnTo>
                  <a:close/>
                </a:path>
              </a:pathLst>
            </a:custGeom>
            <a:solidFill>
              <a:srgbClr val="7F7F7F"/>
            </a:solidFill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67" name="Line 100"/>
            <p:cNvSpPr>
              <a:spLocks noChangeShapeType="1"/>
            </p:cNvSpPr>
            <p:nvPr/>
          </p:nvSpPr>
          <p:spPr bwMode="auto">
            <a:xfrm rot="1532202" flipH="1" flipV="1">
              <a:off x="1215" y="1404"/>
              <a:ext cx="552" cy="762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8" name="Line 101"/>
            <p:cNvSpPr>
              <a:spLocks noChangeShapeType="1"/>
            </p:cNvSpPr>
            <p:nvPr/>
          </p:nvSpPr>
          <p:spPr bwMode="auto">
            <a:xfrm rot="1532202" flipV="1">
              <a:off x="1778" y="1355"/>
              <a:ext cx="1" cy="939"/>
            </a:xfrm>
            <a:prstGeom prst="line">
              <a:avLst/>
            </a:prstGeom>
            <a:noFill/>
            <a:ln w="11113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69" name="Arc 102"/>
            <p:cNvSpPr>
              <a:spLocks/>
            </p:cNvSpPr>
            <p:nvPr/>
          </p:nvSpPr>
          <p:spPr bwMode="auto">
            <a:xfrm rot="1532202">
              <a:off x="1717" y="1540"/>
              <a:ext cx="942" cy="958"/>
            </a:xfrm>
            <a:custGeom>
              <a:avLst/>
              <a:gdLst>
                <a:gd name="T0" fmla="*/ 0 w 21600"/>
                <a:gd name="T1" fmla="*/ 0 h 21967"/>
                <a:gd name="T2" fmla="*/ 0 w 21600"/>
                <a:gd name="T3" fmla="*/ 0 h 21967"/>
                <a:gd name="T4" fmla="*/ 0 w 21600"/>
                <a:gd name="T5" fmla="*/ 0 h 2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7"/>
                <a:gd name="T11" fmla="*/ 21600 w 21600"/>
                <a:gd name="T12" fmla="*/ 21967 h 2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2"/>
                    <a:pt x="21598" y="21844"/>
                    <a:pt x="21596" y="21967"/>
                  </a:cubicBezTo>
                </a:path>
                <a:path w="21600" h="2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22"/>
                    <a:pt x="21598" y="21844"/>
                    <a:pt x="21596" y="2196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70" name="Arc 103"/>
            <p:cNvSpPr>
              <a:spLocks/>
            </p:cNvSpPr>
            <p:nvPr/>
          </p:nvSpPr>
          <p:spPr bwMode="auto">
            <a:xfrm rot="1532202">
              <a:off x="1300" y="2381"/>
              <a:ext cx="958" cy="942"/>
            </a:xfrm>
            <a:custGeom>
              <a:avLst/>
              <a:gdLst>
                <a:gd name="T0" fmla="*/ 0 w 21967"/>
                <a:gd name="T1" fmla="*/ 0 h 21600"/>
                <a:gd name="T2" fmla="*/ 0 w 21967"/>
                <a:gd name="T3" fmla="*/ 0 h 21600"/>
                <a:gd name="T4" fmla="*/ 0 w 2196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967"/>
                <a:gd name="T10" fmla="*/ 0 h 21600"/>
                <a:gd name="T11" fmla="*/ 21967 w 219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67" h="21600" fill="none" extrusionOk="0">
                  <a:moveTo>
                    <a:pt x="21967" y="0"/>
                  </a:moveTo>
                  <a:cubicBezTo>
                    <a:pt x="21967" y="11929"/>
                    <a:pt x="12296" y="21600"/>
                    <a:pt x="367" y="21600"/>
                  </a:cubicBezTo>
                  <a:cubicBezTo>
                    <a:pt x="244" y="21600"/>
                    <a:pt x="122" y="21598"/>
                    <a:pt x="-1" y="21596"/>
                  </a:cubicBezTo>
                </a:path>
                <a:path w="21967" h="21600" stroke="0" extrusionOk="0">
                  <a:moveTo>
                    <a:pt x="21967" y="0"/>
                  </a:moveTo>
                  <a:cubicBezTo>
                    <a:pt x="21967" y="11929"/>
                    <a:pt x="12296" y="21600"/>
                    <a:pt x="367" y="21600"/>
                  </a:cubicBezTo>
                  <a:cubicBezTo>
                    <a:pt x="244" y="21600"/>
                    <a:pt x="122" y="21598"/>
                    <a:pt x="-1" y="21596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71" name="Arc 104"/>
            <p:cNvSpPr>
              <a:spLocks/>
            </p:cNvSpPr>
            <p:nvPr/>
          </p:nvSpPr>
          <p:spPr bwMode="auto">
            <a:xfrm rot="1532202">
              <a:off x="475" y="1963"/>
              <a:ext cx="942" cy="958"/>
            </a:xfrm>
            <a:custGeom>
              <a:avLst/>
              <a:gdLst>
                <a:gd name="T0" fmla="*/ 0 w 21600"/>
                <a:gd name="T1" fmla="*/ 0 h 21967"/>
                <a:gd name="T2" fmla="*/ 0 w 21600"/>
                <a:gd name="T3" fmla="*/ 0 h 21967"/>
                <a:gd name="T4" fmla="*/ 0 w 21600"/>
                <a:gd name="T5" fmla="*/ 0 h 2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67"/>
                <a:gd name="T11" fmla="*/ 21600 w 21600"/>
                <a:gd name="T12" fmla="*/ 21967 h 2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67" fill="none" extrusionOk="0">
                  <a:moveTo>
                    <a:pt x="21600" y="21967"/>
                  </a:moveTo>
                  <a:cubicBezTo>
                    <a:pt x="9670" y="21967"/>
                    <a:pt x="0" y="12296"/>
                    <a:pt x="0" y="367"/>
                  </a:cubicBezTo>
                  <a:cubicBezTo>
                    <a:pt x="-1" y="244"/>
                    <a:pt x="1" y="122"/>
                    <a:pt x="3" y="-1"/>
                  </a:cubicBezTo>
                </a:path>
                <a:path w="21600" h="21967" stroke="0" extrusionOk="0">
                  <a:moveTo>
                    <a:pt x="21600" y="21967"/>
                  </a:moveTo>
                  <a:cubicBezTo>
                    <a:pt x="9670" y="21967"/>
                    <a:pt x="0" y="12296"/>
                    <a:pt x="0" y="367"/>
                  </a:cubicBezTo>
                  <a:cubicBezTo>
                    <a:pt x="-1" y="244"/>
                    <a:pt x="1" y="122"/>
                    <a:pt x="3" y="-1"/>
                  </a:cubicBezTo>
                  <a:lnTo>
                    <a:pt x="21600" y="367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72" name="Arc 105"/>
            <p:cNvSpPr>
              <a:spLocks/>
            </p:cNvSpPr>
            <p:nvPr/>
          </p:nvSpPr>
          <p:spPr bwMode="auto">
            <a:xfrm rot="1532202">
              <a:off x="839" y="1306"/>
              <a:ext cx="942" cy="762"/>
            </a:xfrm>
            <a:custGeom>
              <a:avLst/>
              <a:gdLst>
                <a:gd name="T0" fmla="*/ 0 w 21600"/>
                <a:gd name="T1" fmla="*/ 0 h 17481"/>
                <a:gd name="T2" fmla="*/ 0 w 21600"/>
                <a:gd name="T3" fmla="*/ 0 h 17481"/>
                <a:gd name="T4" fmla="*/ 0 w 21600"/>
                <a:gd name="T5" fmla="*/ 0 h 174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81"/>
                <a:gd name="T11" fmla="*/ 21600 w 21600"/>
                <a:gd name="T12" fmla="*/ 17481 h 17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81" fill="none" extrusionOk="0">
                  <a:moveTo>
                    <a:pt x="0" y="17481"/>
                  </a:moveTo>
                  <a:cubicBezTo>
                    <a:pt x="0" y="10562"/>
                    <a:pt x="3314" y="4062"/>
                    <a:pt x="8913" y="-1"/>
                  </a:cubicBezTo>
                </a:path>
                <a:path w="21600" h="17481" stroke="0" extrusionOk="0">
                  <a:moveTo>
                    <a:pt x="0" y="17481"/>
                  </a:moveTo>
                  <a:cubicBezTo>
                    <a:pt x="0" y="10562"/>
                    <a:pt x="3314" y="4062"/>
                    <a:pt x="8913" y="-1"/>
                  </a:cubicBezTo>
                  <a:lnTo>
                    <a:pt x="21600" y="1748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73" name="Arc 106"/>
            <p:cNvSpPr>
              <a:spLocks/>
            </p:cNvSpPr>
            <p:nvPr/>
          </p:nvSpPr>
          <p:spPr bwMode="auto">
            <a:xfrm rot="1532202">
              <a:off x="1248" y="1219"/>
              <a:ext cx="553" cy="942"/>
            </a:xfrm>
            <a:custGeom>
              <a:avLst/>
              <a:gdLst>
                <a:gd name="T0" fmla="*/ 0 w 12686"/>
                <a:gd name="T1" fmla="*/ 0 h 21600"/>
                <a:gd name="T2" fmla="*/ 0 w 12686"/>
                <a:gd name="T3" fmla="*/ 0 h 21600"/>
                <a:gd name="T4" fmla="*/ 0 w 12686"/>
                <a:gd name="T5" fmla="*/ 0 h 21600"/>
                <a:gd name="T6" fmla="*/ 0 60000 65536"/>
                <a:gd name="T7" fmla="*/ 0 60000 65536"/>
                <a:gd name="T8" fmla="*/ 0 60000 65536"/>
                <a:gd name="T9" fmla="*/ 0 w 12686"/>
                <a:gd name="T10" fmla="*/ 0 h 21600"/>
                <a:gd name="T11" fmla="*/ 12686 w 1268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86" h="21600" fill="none" extrusionOk="0">
                  <a:moveTo>
                    <a:pt x="-1" y="4118"/>
                  </a:moveTo>
                  <a:cubicBezTo>
                    <a:pt x="3687" y="1441"/>
                    <a:pt x="8128" y="0"/>
                    <a:pt x="12685" y="0"/>
                  </a:cubicBezTo>
                </a:path>
                <a:path w="12686" h="21600" stroke="0" extrusionOk="0">
                  <a:moveTo>
                    <a:pt x="-1" y="4118"/>
                  </a:moveTo>
                  <a:cubicBezTo>
                    <a:pt x="3687" y="1441"/>
                    <a:pt x="8128" y="0"/>
                    <a:pt x="12685" y="0"/>
                  </a:cubicBezTo>
                  <a:lnTo>
                    <a:pt x="12686" y="216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74" name="Text Box 107"/>
            <p:cNvSpPr txBox="1">
              <a:spLocks noChangeArrowheads="1"/>
            </p:cNvSpPr>
            <p:nvPr/>
          </p:nvSpPr>
          <p:spPr bwMode="auto">
            <a:xfrm>
              <a:off x="1008" y="1440"/>
              <a:ext cx="1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latin typeface="Calibri" pitchFamily="34" charset="0"/>
                </a:rPr>
                <a:t>%10</a:t>
              </a:r>
            </a:p>
          </p:txBody>
        </p:sp>
        <p:sp>
          <p:nvSpPr>
            <p:cNvPr id="6175" name="Text Box 110"/>
            <p:cNvSpPr txBox="1">
              <a:spLocks noChangeArrowheads="1"/>
            </p:cNvSpPr>
            <p:nvPr/>
          </p:nvSpPr>
          <p:spPr bwMode="auto">
            <a:xfrm>
              <a:off x="960" y="2448"/>
              <a:ext cx="1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>
                  <a:latin typeface="Calibri" pitchFamily="34" charset="0"/>
                </a:rPr>
                <a:t>%90</a:t>
              </a:r>
            </a:p>
          </p:txBody>
        </p:sp>
      </p:grpSp>
      <p:sp>
        <p:nvSpPr>
          <p:cNvPr id="6148" name="26 Dikdörtgen"/>
          <p:cNvSpPr>
            <a:spLocks noChangeArrowheads="1"/>
          </p:cNvSpPr>
          <p:nvPr/>
        </p:nvSpPr>
        <p:spPr bwMode="auto">
          <a:xfrm>
            <a:off x="967607" y="2857233"/>
            <a:ext cx="242887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b="1" dirty="0">
                <a:solidFill>
                  <a:srgbClr val="C30400"/>
                </a:solidFill>
                <a:latin typeface="Calibri" pitchFamily="34" charset="0"/>
              </a:rPr>
              <a:t>Ş</a:t>
            </a:r>
            <a:r>
              <a:rPr lang="en-US" sz="2000" b="1" dirty="0" err="1">
                <a:solidFill>
                  <a:srgbClr val="C30400"/>
                </a:solidFill>
                <a:latin typeface="Calibri" pitchFamily="34" charset="0"/>
              </a:rPr>
              <a:t>iddetli</a:t>
            </a:r>
            <a:r>
              <a:rPr lang="en-US" b="1" dirty="0">
                <a:solidFill>
                  <a:srgbClr val="C30400"/>
                </a:solidFill>
                <a:latin typeface="Calibri" pitchFamily="34" charset="0"/>
              </a:rPr>
              <a:t> </a:t>
            </a:r>
            <a:endParaRPr lang="en-US" b="1" dirty="0">
              <a:solidFill>
                <a:srgbClr val="005670"/>
              </a:solidFill>
              <a:latin typeface="Calibri" pitchFamily="34" charset="0"/>
            </a:endParaRPr>
          </a:p>
        </p:txBody>
      </p:sp>
      <p:sp>
        <p:nvSpPr>
          <p:cNvPr id="6149" name="27 Dikdörtgen"/>
          <p:cNvSpPr>
            <a:spLocks noChangeArrowheads="1"/>
          </p:cNvSpPr>
          <p:nvPr/>
        </p:nvSpPr>
        <p:spPr bwMode="auto">
          <a:xfrm>
            <a:off x="824732" y="6228020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err="1">
                <a:solidFill>
                  <a:srgbClr val="C30400"/>
                </a:solidFill>
                <a:latin typeface="Calibri" pitchFamily="34" charset="0"/>
              </a:rPr>
              <a:t>Hafif</a:t>
            </a:r>
            <a:r>
              <a:rPr lang="en-US" sz="2000" b="1" dirty="0">
                <a:solidFill>
                  <a:srgbClr val="C30400"/>
                </a:solidFill>
                <a:latin typeface="Calibri" pitchFamily="34" charset="0"/>
              </a:rPr>
              <a:t> - </a:t>
            </a:r>
            <a:r>
              <a:rPr lang="en-US" sz="2000" b="1" dirty="0" err="1" smtClean="0">
                <a:solidFill>
                  <a:srgbClr val="C30400"/>
                </a:solidFill>
                <a:latin typeface="Calibri" pitchFamily="34" charset="0"/>
              </a:rPr>
              <a:t>orta</a:t>
            </a:r>
            <a:endParaRPr lang="en-US" sz="2000" b="1" dirty="0">
              <a:solidFill>
                <a:srgbClr val="C30400"/>
              </a:solidFill>
              <a:latin typeface="Calibri" pitchFamily="34" charset="0"/>
            </a:endParaRPr>
          </a:p>
        </p:txBody>
      </p:sp>
      <p:sp>
        <p:nvSpPr>
          <p:cNvPr id="6150" name="AutoShape 37"/>
          <p:cNvSpPr>
            <a:spLocks noChangeArrowheads="1"/>
          </p:cNvSpPr>
          <p:nvPr/>
        </p:nvSpPr>
        <p:spPr bwMode="auto">
          <a:xfrm>
            <a:off x="0" y="580529"/>
            <a:ext cx="4432300" cy="412750"/>
          </a:xfrm>
          <a:prstGeom prst="rightArrow">
            <a:avLst>
              <a:gd name="adj1" fmla="val 41306"/>
              <a:gd name="adj2" fmla="val 68557"/>
            </a:avLst>
          </a:prstGeom>
          <a:gradFill rotWithShape="0">
            <a:gsLst>
              <a:gs pos="0">
                <a:srgbClr val="FFEE13"/>
              </a:gs>
              <a:gs pos="100000">
                <a:srgbClr val="DA6D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6151" name="37 Dikdörtgen"/>
          <p:cNvSpPr>
            <a:spLocks noChangeArrowheads="1"/>
          </p:cNvSpPr>
          <p:nvPr/>
        </p:nvSpPr>
        <p:spPr bwMode="auto">
          <a:xfrm>
            <a:off x="285750" y="153491"/>
            <a:ext cx="18573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 err="1">
                <a:solidFill>
                  <a:srgbClr val="005670"/>
                </a:solidFill>
                <a:latin typeface="Calibri" pitchFamily="34" charset="0"/>
              </a:rPr>
              <a:t>Hafif</a:t>
            </a: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 - </a:t>
            </a:r>
            <a:r>
              <a:rPr lang="en-US" sz="1400" b="1" i="1" dirty="0" err="1">
                <a:solidFill>
                  <a:srgbClr val="005670"/>
                </a:solidFill>
                <a:latin typeface="Calibri" pitchFamily="34" charset="0"/>
              </a:rPr>
              <a:t>orta</a:t>
            </a:r>
            <a:endParaRPr lang="en-US" sz="1400" b="1" i="1" dirty="0">
              <a:solidFill>
                <a:srgbClr val="00567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(</a:t>
            </a:r>
            <a:r>
              <a:rPr lang="tr-TR" sz="1400" b="1" i="1" dirty="0">
                <a:solidFill>
                  <a:srgbClr val="005670"/>
                </a:solidFill>
                <a:latin typeface="Calibri" pitchFamily="34" charset="0"/>
              </a:rPr>
              <a:t>K</a:t>
            </a: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a</a:t>
            </a:r>
            <a:r>
              <a:rPr lang="tr-TR" sz="1400" b="1" i="1" dirty="0" err="1">
                <a:solidFill>
                  <a:srgbClr val="005670"/>
                </a:solidFill>
                <a:latin typeface="Calibri" pitchFamily="34" charset="0"/>
              </a:rPr>
              <a:t>şı</a:t>
            </a:r>
            <a:r>
              <a:rPr lang="en-US" sz="1400" b="1" i="1" dirty="0" err="1">
                <a:solidFill>
                  <a:srgbClr val="005670"/>
                </a:solidFill>
                <a:latin typeface="Calibri" pitchFamily="34" charset="0"/>
              </a:rPr>
              <a:t>nt</a:t>
            </a:r>
            <a:r>
              <a:rPr lang="tr-TR" sz="1400" b="1" i="1" dirty="0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-k</a:t>
            </a:r>
            <a:r>
              <a:rPr lang="tr-TR" sz="1400" b="1" i="1" dirty="0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 dirty="0" err="1">
                <a:solidFill>
                  <a:srgbClr val="005670"/>
                </a:solidFill>
                <a:latin typeface="Calibri" pitchFamily="34" charset="0"/>
              </a:rPr>
              <a:t>zar</a:t>
            </a:r>
            <a:r>
              <a:rPr lang="tr-TR" sz="1400" b="1" i="1" dirty="0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kl</a:t>
            </a:r>
            <a:r>
              <a:rPr lang="tr-TR" sz="1400" b="1" i="1" dirty="0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 dirty="0">
                <a:solidFill>
                  <a:srgbClr val="005670"/>
                </a:solidFill>
                <a:latin typeface="Calibri" pitchFamily="34" charset="0"/>
              </a:rPr>
              <a:t>k)</a:t>
            </a:r>
          </a:p>
        </p:txBody>
      </p:sp>
      <p:sp>
        <p:nvSpPr>
          <p:cNvPr id="6152" name="38 Dikdörtgen"/>
          <p:cNvSpPr>
            <a:spLocks noChangeArrowheads="1"/>
          </p:cNvSpPr>
          <p:nvPr/>
        </p:nvSpPr>
        <p:spPr bwMode="auto">
          <a:xfrm>
            <a:off x="2000250" y="153491"/>
            <a:ext cx="25717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r-TR" sz="1400" b="1" i="1">
                <a:solidFill>
                  <a:srgbClr val="005670"/>
                </a:solidFill>
                <a:latin typeface="Calibri" pitchFamily="34" charset="0"/>
              </a:rPr>
              <a:t>Ş</a:t>
            </a:r>
            <a:r>
              <a:rPr lang="en-US" sz="1400" b="1" i="1">
                <a:solidFill>
                  <a:srgbClr val="005670"/>
                </a:solidFill>
                <a:latin typeface="Calibri" pitchFamily="34" charset="0"/>
              </a:rPr>
              <a:t>iddetli</a:t>
            </a:r>
          </a:p>
          <a:p>
            <a:pPr algn="ctr">
              <a:lnSpc>
                <a:spcPct val="80000"/>
              </a:lnSpc>
            </a:pPr>
            <a:r>
              <a:rPr lang="en-US" sz="1400" b="1" i="1">
                <a:solidFill>
                  <a:srgbClr val="005670"/>
                </a:solidFill>
                <a:latin typeface="Calibri" pitchFamily="34" charset="0"/>
              </a:rPr>
              <a:t>(</a:t>
            </a:r>
            <a:r>
              <a:rPr lang="tr-TR" sz="1400" b="1" i="1">
                <a:solidFill>
                  <a:srgbClr val="005670"/>
                </a:solidFill>
                <a:latin typeface="Calibri" pitchFamily="34" charset="0"/>
              </a:rPr>
              <a:t>Sı</a:t>
            </a:r>
            <a:r>
              <a:rPr lang="en-US" sz="1400" b="1" i="1">
                <a:solidFill>
                  <a:srgbClr val="005670"/>
                </a:solidFill>
                <a:latin typeface="Calibri" pitchFamily="34" charset="0"/>
              </a:rPr>
              <a:t>z</a:t>
            </a:r>
            <a:r>
              <a:rPr lang="tr-TR" sz="1400" b="1" i="1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>
                <a:solidFill>
                  <a:srgbClr val="005670"/>
                </a:solidFill>
                <a:latin typeface="Calibri" pitchFamily="34" charset="0"/>
              </a:rPr>
              <a:t>nt</a:t>
            </a:r>
            <a:r>
              <a:rPr lang="tr-TR" sz="1400" b="1" i="1">
                <a:solidFill>
                  <a:srgbClr val="005670"/>
                </a:solidFill>
                <a:latin typeface="Calibri" pitchFamily="34" charset="0"/>
              </a:rPr>
              <a:t>ı</a:t>
            </a:r>
            <a:r>
              <a:rPr lang="en-US" sz="1400" b="1" i="1">
                <a:solidFill>
                  <a:srgbClr val="005670"/>
                </a:solidFill>
                <a:latin typeface="Calibri" pitchFamily="34" charset="0"/>
              </a:rPr>
              <a:t>-kabuklanma)</a:t>
            </a:r>
          </a:p>
        </p:txBody>
      </p:sp>
      <p:pic>
        <p:nvPicPr>
          <p:cNvPr id="6153" name="Picture 2" descr="k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993279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 descr="a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993279"/>
            <a:ext cx="24018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5010513" cy="319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677155" cy="171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948"/>
            <a:ext cx="75342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344362" y="5795972"/>
            <a:ext cx="361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 Am </a:t>
            </a:r>
            <a:r>
              <a:rPr lang="de-DE" dirty="0" err="1"/>
              <a:t>Acad</a:t>
            </a:r>
            <a:r>
              <a:rPr lang="de-DE" dirty="0"/>
              <a:t> </a:t>
            </a:r>
            <a:r>
              <a:rPr lang="de-DE" dirty="0" err="1"/>
              <a:t>Dermatol</a:t>
            </a:r>
            <a:r>
              <a:rPr lang="de-DE" dirty="0"/>
              <a:t> 2014;71:116-32</a:t>
            </a:r>
            <a:endParaRPr lang="tr-TR" dirty="0"/>
          </a:p>
        </p:txBody>
      </p:sp>
      <p:cxnSp>
        <p:nvCxnSpPr>
          <p:cNvPr id="4" name="Düz Bağlayıcı 3"/>
          <p:cNvCxnSpPr/>
          <p:nvPr/>
        </p:nvCxnSpPr>
        <p:spPr>
          <a:xfrm>
            <a:off x="467544" y="3429000"/>
            <a:ext cx="7848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0552"/>
            <a:ext cx="7864475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82476"/>
            <a:ext cx="797401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148064" y="6165304"/>
            <a:ext cx="337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Ann</a:t>
            </a:r>
            <a:r>
              <a:rPr lang="tr-TR" dirty="0"/>
              <a:t> </a:t>
            </a:r>
            <a:r>
              <a:rPr lang="tr-TR" dirty="0" err="1"/>
              <a:t>Dermatol</a:t>
            </a:r>
            <a:r>
              <a:rPr lang="tr-TR" dirty="0"/>
              <a:t> </a:t>
            </a:r>
            <a:r>
              <a:rPr lang="tr-TR" dirty="0" err="1"/>
              <a:t>Vol</a:t>
            </a:r>
            <a:r>
              <a:rPr lang="tr-TR" dirty="0"/>
              <a:t>. 27, No. 5, 2015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84200" y="5517232"/>
            <a:ext cx="781982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59" y="4437112"/>
            <a:ext cx="7792467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8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332656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>
                <a:solidFill>
                  <a:schemeClr val="bg1"/>
                </a:solidFill>
                <a:latin typeface="Calibri" pitchFamily="34" charset="0"/>
              </a:rPr>
              <a:t>Nemlendiriciler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AD bazal tedavide kullanılır</a:t>
            </a:r>
          </a:p>
          <a:p>
            <a:r>
              <a:rPr lang="tr-TR" dirty="0" smtClean="0"/>
              <a:t>AD de alevlenmeleri azaltır</a:t>
            </a:r>
          </a:p>
          <a:p>
            <a:r>
              <a:rPr lang="tr-TR" dirty="0" err="1" smtClean="0"/>
              <a:t>Steroid</a:t>
            </a:r>
            <a:r>
              <a:rPr lang="tr-TR" dirty="0" smtClean="0"/>
              <a:t> gereksinimini azaltır</a:t>
            </a:r>
          </a:p>
          <a:p>
            <a:r>
              <a:rPr lang="tr-TR" dirty="0" err="1" smtClean="0"/>
              <a:t>Steroid</a:t>
            </a:r>
            <a:r>
              <a:rPr lang="tr-TR" dirty="0" smtClean="0"/>
              <a:t> yan etkisini azaltır</a:t>
            </a:r>
          </a:p>
          <a:p>
            <a:r>
              <a:rPr lang="tr-TR" dirty="0" smtClean="0"/>
              <a:t>Deri bariyerini düzeltici etkileri var</a:t>
            </a:r>
          </a:p>
          <a:p>
            <a:pPr lvl="1"/>
            <a:r>
              <a:rPr lang="tr-TR" dirty="0" err="1" smtClean="0"/>
              <a:t>Sitokin</a:t>
            </a:r>
            <a:r>
              <a:rPr lang="tr-TR" dirty="0" smtClean="0"/>
              <a:t> yapımını ve serin </a:t>
            </a:r>
            <a:r>
              <a:rPr lang="tr-TR" dirty="0" err="1" smtClean="0"/>
              <a:t>proteaz</a:t>
            </a:r>
            <a:r>
              <a:rPr lang="tr-TR" dirty="0" smtClean="0"/>
              <a:t> aktivitesini azaltır</a:t>
            </a:r>
          </a:p>
          <a:p>
            <a:pPr lvl="1"/>
            <a:r>
              <a:rPr lang="tr-TR" dirty="0" err="1" smtClean="0"/>
              <a:t>Allerjen</a:t>
            </a:r>
            <a:r>
              <a:rPr lang="tr-TR" dirty="0" smtClean="0"/>
              <a:t> ve </a:t>
            </a:r>
            <a:r>
              <a:rPr lang="tr-TR" dirty="0" err="1" smtClean="0"/>
              <a:t>irritan</a:t>
            </a:r>
            <a:r>
              <a:rPr lang="tr-TR" dirty="0" smtClean="0"/>
              <a:t> girişini önler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9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SK hızlı ve yeterince </a:t>
            </a:r>
            <a:r>
              <a:rPr lang="tr-TR" dirty="0" err="1" smtClean="0"/>
              <a:t>hidrate</a:t>
            </a:r>
            <a:r>
              <a:rPr lang="tr-TR" dirty="0" smtClean="0"/>
              <a:t> etmeli</a:t>
            </a:r>
          </a:p>
          <a:p>
            <a:r>
              <a:rPr lang="tr-TR" dirty="0" smtClean="0"/>
              <a:t>TESK azaltmalı</a:t>
            </a:r>
          </a:p>
          <a:p>
            <a:r>
              <a:rPr lang="tr-TR" dirty="0" smtClean="0"/>
              <a:t>SK lipitlerinin onarımını sağlamalı</a:t>
            </a:r>
          </a:p>
          <a:p>
            <a:r>
              <a:rPr lang="tr-TR" dirty="0" err="1" smtClean="0"/>
              <a:t>Allerjenik</a:t>
            </a:r>
            <a:r>
              <a:rPr lang="tr-TR" dirty="0" smtClean="0"/>
              <a:t> ve </a:t>
            </a:r>
            <a:r>
              <a:rPr lang="tr-TR" dirty="0" err="1" smtClean="0"/>
              <a:t>irritan</a:t>
            </a:r>
            <a:r>
              <a:rPr lang="tr-TR" dirty="0" smtClean="0"/>
              <a:t> olmayan</a:t>
            </a:r>
          </a:p>
          <a:p>
            <a:r>
              <a:rPr lang="tr-TR" dirty="0" smtClean="0"/>
              <a:t>Uzun etkili</a:t>
            </a:r>
          </a:p>
          <a:p>
            <a:r>
              <a:rPr lang="tr-TR" dirty="0" smtClean="0"/>
              <a:t>Kokusuz</a:t>
            </a:r>
          </a:p>
          <a:p>
            <a:r>
              <a:rPr lang="tr-TR" dirty="0" smtClean="0"/>
              <a:t>Viskozitesi düşük, akışkan </a:t>
            </a:r>
          </a:p>
          <a:p>
            <a:r>
              <a:rPr lang="tr-TR" dirty="0"/>
              <a:t>Emilimi, dağılımı  ve uygulaması kolay</a:t>
            </a:r>
          </a:p>
          <a:p>
            <a:r>
              <a:rPr lang="tr-TR" dirty="0" smtClean="0"/>
              <a:t>Ekonomik </a:t>
            </a:r>
            <a:endParaRPr lang="tr-TR" dirty="0"/>
          </a:p>
          <a:p>
            <a:endParaRPr lang="tr-TR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İdeal  </a:t>
            </a:r>
            <a:r>
              <a:rPr lang="tr-TR" sz="3600" b="1" dirty="0">
                <a:solidFill>
                  <a:schemeClr val="bg1"/>
                </a:solidFill>
              </a:rPr>
              <a:t>Nemlendirici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Krem</a:t>
            </a:r>
          </a:p>
          <a:p>
            <a:r>
              <a:rPr lang="tr-TR" dirty="0" smtClean="0"/>
              <a:t>Emülsiyon (losyon)</a:t>
            </a:r>
            <a:endParaRPr lang="tr-TR" dirty="0"/>
          </a:p>
          <a:p>
            <a:pPr lvl="1"/>
            <a:r>
              <a:rPr lang="tr-TR" dirty="0"/>
              <a:t>Yağ içinde su</a:t>
            </a:r>
          </a:p>
          <a:p>
            <a:pPr lvl="1"/>
            <a:r>
              <a:rPr lang="tr-TR" b="1" dirty="0"/>
              <a:t>Su içinde yağ</a:t>
            </a:r>
          </a:p>
          <a:p>
            <a:r>
              <a:rPr lang="tr-TR" dirty="0" smtClean="0"/>
              <a:t>Merhem</a:t>
            </a:r>
          </a:p>
          <a:p>
            <a:r>
              <a:rPr lang="tr-TR" dirty="0" smtClean="0"/>
              <a:t>Yağlar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607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226804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Nemlendiriciler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Emolyenler</a:t>
            </a:r>
            <a:r>
              <a:rPr lang="tr-TR" dirty="0"/>
              <a:t> (yumuşatıcılar) </a:t>
            </a:r>
            <a:endParaRPr lang="tr-TR" dirty="0" smtClean="0"/>
          </a:p>
          <a:p>
            <a:r>
              <a:rPr lang="tr-TR" dirty="0" err="1" smtClean="0"/>
              <a:t>Humektanlar</a:t>
            </a:r>
            <a:r>
              <a:rPr lang="tr-TR" dirty="0" smtClean="0"/>
              <a:t> </a:t>
            </a:r>
            <a:r>
              <a:rPr lang="tr-TR" dirty="0"/>
              <a:t>(nem tutucular) </a:t>
            </a:r>
            <a:endParaRPr lang="tr-TR" dirty="0" smtClean="0"/>
          </a:p>
          <a:p>
            <a:r>
              <a:rPr lang="tr-TR" dirty="0" err="1" smtClean="0"/>
              <a:t>Okluzifler</a:t>
            </a:r>
            <a:r>
              <a:rPr lang="tr-TR" dirty="0" smtClean="0"/>
              <a:t> (kapatıcılar)</a:t>
            </a:r>
            <a:endParaRPr lang="tr-TR" dirty="0"/>
          </a:p>
          <a:p>
            <a:endParaRPr lang="tr-TR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Nemlendiriciler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21" y="4005064"/>
            <a:ext cx="349491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8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55365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tr-TR" dirty="0"/>
              <a:t>Sert </a:t>
            </a:r>
            <a:r>
              <a:rPr lang="tr-TR" dirty="0" err="1"/>
              <a:t>emolyenler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siklometikon</a:t>
            </a:r>
            <a:r>
              <a:rPr lang="tr-TR" dirty="0"/>
              <a:t>, </a:t>
            </a:r>
            <a:r>
              <a:rPr lang="tr-TR" dirty="0" err="1"/>
              <a:t>dimetikon</a:t>
            </a:r>
            <a:r>
              <a:rPr lang="tr-TR" dirty="0"/>
              <a:t>, </a:t>
            </a:r>
            <a:r>
              <a:rPr lang="tr-TR" dirty="0" err="1"/>
              <a:t>izopropil</a:t>
            </a:r>
            <a:r>
              <a:rPr lang="tr-TR" dirty="0"/>
              <a:t> </a:t>
            </a:r>
            <a:r>
              <a:rPr lang="tr-TR" dirty="0" err="1"/>
              <a:t>miristat</a:t>
            </a:r>
            <a:r>
              <a:rPr lang="tr-TR" dirty="0"/>
              <a:t>, </a:t>
            </a:r>
            <a:r>
              <a:rPr lang="tr-TR" dirty="0" err="1"/>
              <a:t>oktil</a:t>
            </a:r>
            <a:r>
              <a:rPr lang="tr-TR" dirty="0"/>
              <a:t> </a:t>
            </a:r>
            <a:r>
              <a:rPr lang="tr-TR" dirty="0" err="1" smtClean="0"/>
              <a:t>oktanat</a:t>
            </a:r>
            <a:endParaRPr lang="tr-TR" dirty="0"/>
          </a:p>
          <a:p>
            <a:r>
              <a:rPr lang="tr-TR" dirty="0"/>
              <a:t>Kuru </a:t>
            </a:r>
            <a:r>
              <a:rPr lang="tr-TR" dirty="0" err="1"/>
              <a:t>emolyenler</a:t>
            </a:r>
            <a:r>
              <a:rPr lang="tr-TR" dirty="0"/>
              <a:t> </a:t>
            </a:r>
            <a:endParaRPr lang="tr-TR" dirty="0" smtClean="0"/>
          </a:p>
          <a:p>
            <a:pPr lvl="1"/>
            <a:r>
              <a:rPr lang="tr-TR" dirty="0" err="1" smtClean="0"/>
              <a:t>desil</a:t>
            </a:r>
            <a:r>
              <a:rPr lang="tr-TR" dirty="0" smtClean="0"/>
              <a:t> </a:t>
            </a:r>
            <a:r>
              <a:rPr lang="tr-TR" dirty="0" err="1"/>
              <a:t>oleat</a:t>
            </a:r>
            <a:r>
              <a:rPr lang="tr-TR" dirty="0"/>
              <a:t>, </a:t>
            </a:r>
            <a:r>
              <a:rPr lang="tr-TR" dirty="0" err="1"/>
              <a:t>izopropil</a:t>
            </a:r>
            <a:r>
              <a:rPr lang="tr-TR" dirty="0"/>
              <a:t> palmitat, </a:t>
            </a:r>
            <a:r>
              <a:rPr lang="tr-TR" dirty="0" err="1"/>
              <a:t>jojoba</a:t>
            </a:r>
            <a:r>
              <a:rPr lang="tr-TR" dirty="0"/>
              <a:t> yağı, </a:t>
            </a:r>
            <a:r>
              <a:rPr lang="tr-TR" dirty="0" err="1"/>
              <a:t>oktil</a:t>
            </a:r>
            <a:r>
              <a:rPr lang="tr-TR" dirty="0"/>
              <a:t> </a:t>
            </a:r>
            <a:r>
              <a:rPr lang="tr-TR" dirty="0" err="1"/>
              <a:t>sterat</a:t>
            </a:r>
            <a:r>
              <a:rPr lang="tr-TR" dirty="0"/>
              <a:t>, </a:t>
            </a:r>
            <a:r>
              <a:rPr lang="tr-TR" dirty="0" err="1"/>
              <a:t>propilen</a:t>
            </a:r>
            <a:r>
              <a:rPr lang="tr-TR" dirty="0"/>
              <a:t> </a:t>
            </a:r>
            <a:r>
              <a:rPr lang="tr-TR" dirty="0" smtClean="0"/>
              <a:t>glikol</a:t>
            </a:r>
            <a:endParaRPr lang="tr-TR" dirty="0"/>
          </a:p>
          <a:p>
            <a:r>
              <a:rPr lang="tr-TR" dirty="0"/>
              <a:t>Koruyucu özellikte </a:t>
            </a:r>
            <a:r>
              <a:rPr lang="tr-TR" dirty="0" err="1" smtClean="0"/>
              <a:t>emolyenler</a:t>
            </a:r>
            <a:endParaRPr lang="tr-TR" dirty="0" smtClean="0"/>
          </a:p>
          <a:p>
            <a:pPr lvl="1"/>
            <a:r>
              <a:rPr lang="tr-TR" dirty="0" err="1" smtClean="0"/>
              <a:t>diizopropil</a:t>
            </a:r>
            <a:r>
              <a:rPr lang="tr-TR" dirty="0" smtClean="0"/>
              <a:t> </a:t>
            </a:r>
            <a:r>
              <a:rPr lang="tr-TR" dirty="0" err="1"/>
              <a:t>dilinolat</a:t>
            </a:r>
            <a:r>
              <a:rPr lang="tr-TR" dirty="0"/>
              <a:t>, </a:t>
            </a:r>
            <a:r>
              <a:rPr lang="tr-TR" dirty="0" err="1"/>
              <a:t>izopropil</a:t>
            </a:r>
            <a:r>
              <a:rPr lang="tr-TR" dirty="0"/>
              <a:t> </a:t>
            </a:r>
            <a:r>
              <a:rPr lang="tr-TR" dirty="0" err="1" smtClean="0"/>
              <a:t>izosterat</a:t>
            </a:r>
            <a:endParaRPr lang="tr-TR" dirty="0"/>
          </a:p>
          <a:p>
            <a:r>
              <a:rPr lang="fi-FI" dirty="0" smtClean="0"/>
              <a:t>Protein </a:t>
            </a:r>
            <a:r>
              <a:rPr lang="fi-FI" dirty="0"/>
              <a:t>yenileyiciler </a:t>
            </a:r>
            <a:endParaRPr lang="tr-TR" dirty="0" smtClean="0"/>
          </a:p>
          <a:p>
            <a:pPr lvl="1"/>
            <a:r>
              <a:rPr lang="fi-FI" dirty="0" smtClean="0"/>
              <a:t>kol</a:t>
            </a:r>
            <a:r>
              <a:rPr lang="tr-TR" dirty="0" smtClean="0"/>
              <a:t>l</a:t>
            </a:r>
            <a:r>
              <a:rPr lang="fi-FI" dirty="0" smtClean="0"/>
              <a:t>ajen</a:t>
            </a:r>
            <a:r>
              <a:rPr lang="fi-FI" dirty="0"/>
              <a:t>, elastin, </a:t>
            </a:r>
            <a:r>
              <a:rPr lang="fi-FI" dirty="0" smtClean="0"/>
              <a:t>keratin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395517" y="1340768"/>
            <a:ext cx="4976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/>
              <a:t>Temel olarak lipitlerden oluşurlar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78413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</a:rPr>
              <a:t>Emolyenler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(yumuşatıcılar)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8402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spcAft>
                <a:spcPct val="40000"/>
              </a:spcAft>
              <a:buFont typeface="Wingdings" pitchFamily="2" charset="2"/>
              <a:buNone/>
            </a:pPr>
            <a:r>
              <a:rPr lang="tr-TR" sz="2400" b="1" dirty="0" smtClean="0"/>
              <a:t>Suda çözünür nem çekici ajanlardır</a:t>
            </a:r>
            <a:r>
              <a:rPr lang="tr-TR" sz="24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tr-TR" sz="2000" b="1" dirty="0" smtClean="0"/>
              <a:t>Gliserin</a:t>
            </a:r>
          </a:p>
          <a:p>
            <a:pPr>
              <a:lnSpc>
                <a:spcPct val="110000"/>
              </a:lnSpc>
            </a:pPr>
            <a:r>
              <a:rPr lang="tr-TR" sz="2000" b="1" dirty="0" smtClean="0"/>
              <a:t>Üre (</a:t>
            </a:r>
            <a:r>
              <a:rPr lang="tr-TR" sz="2000" b="1" dirty="0" err="1" smtClean="0"/>
              <a:t>Urederm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lipo</a:t>
            </a:r>
            <a:r>
              <a:rPr lang="tr-TR" sz="2000" b="1" dirty="0" smtClean="0"/>
              <a:t> %10, </a:t>
            </a:r>
            <a:r>
              <a:rPr lang="tr-TR" sz="2000" b="1" dirty="0" err="1" smtClean="0"/>
              <a:t>Excipial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lipo</a:t>
            </a:r>
            <a:r>
              <a:rPr lang="tr-TR" sz="2000" b="1" dirty="0" smtClean="0"/>
              <a:t> )</a:t>
            </a:r>
          </a:p>
          <a:p>
            <a:pPr>
              <a:lnSpc>
                <a:spcPct val="110000"/>
              </a:lnSpc>
            </a:pPr>
            <a:r>
              <a:rPr lang="tr-TR" sz="2200" dirty="0" smtClean="0"/>
              <a:t>Alfa </a:t>
            </a:r>
            <a:r>
              <a:rPr lang="tr-TR" sz="2200" dirty="0" err="1" smtClean="0"/>
              <a:t>Hidroksi</a:t>
            </a:r>
            <a:r>
              <a:rPr lang="tr-TR" sz="2200" dirty="0" smtClean="0"/>
              <a:t> Asitler</a:t>
            </a:r>
          </a:p>
          <a:p>
            <a:pPr>
              <a:lnSpc>
                <a:spcPct val="110000"/>
              </a:lnSpc>
            </a:pPr>
            <a:r>
              <a:rPr lang="tr-TR" sz="2200" dirty="0" err="1" smtClean="0"/>
              <a:t>Propilen</a:t>
            </a:r>
            <a:r>
              <a:rPr lang="tr-TR" sz="2200" dirty="0" smtClean="0"/>
              <a:t> Glikol</a:t>
            </a:r>
          </a:p>
          <a:p>
            <a:pPr>
              <a:lnSpc>
                <a:spcPct val="110000"/>
              </a:lnSpc>
            </a:pPr>
            <a:r>
              <a:rPr lang="tr-TR" sz="2200" dirty="0" err="1" smtClean="0"/>
              <a:t>Pantenol</a:t>
            </a:r>
            <a:r>
              <a:rPr lang="tr-TR" sz="2200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tr-TR" sz="2200" dirty="0" err="1" smtClean="0"/>
              <a:t>Sorbitol</a:t>
            </a:r>
            <a:endParaRPr lang="tr-TR" sz="2200" dirty="0" smtClean="0"/>
          </a:p>
          <a:p>
            <a:pPr>
              <a:lnSpc>
                <a:spcPct val="110000"/>
              </a:lnSpc>
            </a:pPr>
            <a:r>
              <a:rPr lang="tr-TR" sz="2200" dirty="0" err="1" smtClean="0"/>
              <a:t>Pirolidin</a:t>
            </a:r>
            <a:r>
              <a:rPr lang="tr-TR" sz="2200" dirty="0" smtClean="0"/>
              <a:t> Karboksilik Asit</a:t>
            </a:r>
          </a:p>
          <a:p>
            <a:pPr>
              <a:lnSpc>
                <a:spcPct val="110000"/>
              </a:lnSpc>
            </a:pPr>
            <a:r>
              <a:rPr lang="tr-TR" sz="2200" dirty="0" smtClean="0"/>
              <a:t>Jelatin</a:t>
            </a:r>
          </a:p>
          <a:p>
            <a:pPr>
              <a:lnSpc>
                <a:spcPct val="110000"/>
              </a:lnSpc>
            </a:pPr>
            <a:r>
              <a:rPr lang="tr-TR" sz="2200" dirty="0" err="1" smtClean="0"/>
              <a:t>Hyaluronik</a:t>
            </a:r>
            <a:r>
              <a:rPr lang="tr-TR" sz="2200" dirty="0" smtClean="0"/>
              <a:t> Asit</a:t>
            </a:r>
          </a:p>
          <a:p>
            <a:r>
              <a:rPr lang="tr-TR" sz="2200" dirty="0" smtClean="0"/>
              <a:t>Sodyum </a:t>
            </a:r>
            <a:r>
              <a:rPr lang="tr-TR" sz="2200" dirty="0" err="1" smtClean="0"/>
              <a:t>laktat</a:t>
            </a:r>
            <a:endParaRPr lang="tr-TR" sz="2200" dirty="0" smtClean="0"/>
          </a:p>
          <a:p>
            <a:r>
              <a:rPr lang="tr-TR" sz="2200" dirty="0" smtClean="0"/>
              <a:t>Amonyum </a:t>
            </a:r>
            <a:r>
              <a:rPr lang="tr-TR" sz="2200" dirty="0" err="1" smtClean="0"/>
              <a:t>laktat</a:t>
            </a:r>
            <a:endParaRPr lang="tr-TR" sz="2200" dirty="0" smtClean="0"/>
          </a:p>
          <a:p>
            <a:r>
              <a:rPr lang="tr-TR" sz="2200" dirty="0" smtClean="0"/>
              <a:t>Sodyum </a:t>
            </a:r>
            <a:r>
              <a:rPr lang="tr-TR" sz="2200" dirty="0" err="1" smtClean="0"/>
              <a:t>pirolidin</a:t>
            </a:r>
            <a:r>
              <a:rPr lang="tr-TR" sz="2200" dirty="0" smtClean="0"/>
              <a:t> karboksilik asit</a:t>
            </a:r>
          </a:p>
          <a:p>
            <a:endParaRPr lang="tr-TR" sz="2000" dirty="0" smtClean="0">
              <a:latin typeface="Times New Roman" pitchFamily="18" charset="0"/>
            </a:endParaRPr>
          </a:p>
          <a:p>
            <a:endParaRPr lang="tr-TR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33" y="4125291"/>
            <a:ext cx="1781839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11" y="4115940"/>
            <a:ext cx="1649661" cy="2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66" y="2069313"/>
            <a:ext cx="1673919" cy="204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" y="548680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</a:rPr>
              <a:t>Humektanlar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(nem tutucular</a:t>
            </a:r>
            <a:r>
              <a:rPr lang="tr-TR" sz="3600" b="1" dirty="0" smtClean="0">
                <a:solidFill>
                  <a:schemeClr val="bg1"/>
                </a:solidFill>
              </a:rPr>
              <a:t>)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tr-TR" sz="2000" dirty="0" smtClean="0"/>
              <a:t>Oldukça yağlı maddelerdir</a:t>
            </a:r>
          </a:p>
          <a:p>
            <a:pPr eaLnBrk="1" hangingPunct="1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tr-TR" sz="2000" dirty="0" smtClean="0"/>
              <a:t>Cilt kuruluğunun giderilmesinde etkin </a:t>
            </a:r>
          </a:p>
          <a:p>
            <a:pPr eaLnBrk="1" hangingPunct="1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tr-TR" sz="2000" dirty="0" smtClean="0"/>
              <a:t> En etkili örtücü madde</a:t>
            </a:r>
            <a:r>
              <a:rPr lang="tr-TR" sz="2000" dirty="0" smtClean="0">
                <a:solidFill>
                  <a:srgbClr val="FF3300"/>
                </a:solidFill>
              </a:rPr>
              <a:t> </a:t>
            </a:r>
            <a:r>
              <a:rPr lang="tr-TR" sz="2000" b="1" dirty="0" smtClean="0"/>
              <a:t>vazelin</a:t>
            </a:r>
            <a:r>
              <a:rPr lang="tr-TR" sz="2000" dirty="0" smtClean="0"/>
              <a:t>dir </a:t>
            </a:r>
          </a:p>
          <a:p>
            <a:pPr eaLnBrk="1" hangingPunct="1">
              <a:lnSpc>
                <a:spcPct val="200000"/>
              </a:lnSpc>
              <a:buSzTx/>
              <a:buFont typeface="Wingdings" pitchFamily="2" charset="2"/>
              <a:buChar char="§"/>
            </a:pPr>
            <a:r>
              <a:rPr lang="tr-TR" sz="2000" dirty="0" err="1" smtClean="0"/>
              <a:t>Transepidermal</a:t>
            </a:r>
            <a:r>
              <a:rPr lang="tr-TR" sz="2000" dirty="0" smtClean="0"/>
              <a:t>  su kaybını  </a:t>
            </a:r>
            <a:r>
              <a:rPr lang="tr-TR" sz="2000" dirty="0" smtClean="0">
                <a:sym typeface="Symbol" pitchFamily="18" charset="2"/>
              </a:rPr>
              <a:t></a:t>
            </a:r>
            <a:endParaRPr lang="tr-TR" sz="2000" dirty="0" smtClean="0"/>
          </a:p>
          <a:p>
            <a:pPr>
              <a:buFont typeface="Wingdings" pitchFamily="2" charset="2"/>
              <a:buChar char="§"/>
            </a:pPr>
            <a:endParaRPr lang="tr-TR" sz="2000" dirty="0" smtClean="0"/>
          </a:p>
        </p:txBody>
      </p:sp>
      <p:sp>
        <p:nvSpPr>
          <p:cNvPr id="30724" name="3 İçerik Yer Tutucusu"/>
          <p:cNvSpPr>
            <a:spLocks noGrp="1"/>
          </p:cNvSpPr>
          <p:nvPr>
            <p:ph sz="half" idx="2"/>
          </p:nvPr>
        </p:nvSpPr>
        <p:spPr>
          <a:xfrm>
            <a:off x="4781872" y="126876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400" dirty="0" smtClean="0"/>
          </a:p>
          <a:p>
            <a:pPr>
              <a:lnSpc>
                <a:spcPct val="120000"/>
              </a:lnSpc>
            </a:pPr>
            <a:r>
              <a:rPr lang="tr-TR" sz="2400" dirty="0" smtClean="0"/>
              <a:t>Parafin</a:t>
            </a:r>
          </a:p>
          <a:p>
            <a:pPr>
              <a:lnSpc>
                <a:spcPct val="120000"/>
              </a:lnSpc>
            </a:pPr>
            <a:r>
              <a:rPr lang="tr-TR" sz="2400" dirty="0" err="1" smtClean="0"/>
              <a:t>Squalen</a:t>
            </a:r>
            <a:endParaRPr lang="tr-TR" sz="2400" dirty="0" smtClean="0"/>
          </a:p>
          <a:p>
            <a:pPr>
              <a:lnSpc>
                <a:spcPct val="120000"/>
              </a:lnSpc>
            </a:pPr>
            <a:r>
              <a:rPr lang="tr-TR" sz="2400" dirty="0" err="1" smtClean="0"/>
              <a:t>Dimetikon</a:t>
            </a:r>
            <a:endParaRPr lang="tr-TR" sz="2400" dirty="0" smtClean="0"/>
          </a:p>
          <a:p>
            <a:pPr>
              <a:lnSpc>
                <a:spcPct val="120000"/>
              </a:lnSpc>
            </a:pPr>
            <a:r>
              <a:rPr lang="tr-TR" sz="2400" dirty="0" err="1" smtClean="0"/>
              <a:t>Propilen</a:t>
            </a:r>
            <a:r>
              <a:rPr lang="tr-TR" sz="2400" dirty="0" smtClean="0"/>
              <a:t> Glikol</a:t>
            </a:r>
          </a:p>
          <a:p>
            <a:pPr>
              <a:lnSpc>
                <a:spcPct val="120000"/>
              </a:lnSpc>
            </a:pPr>
            <a:r>
              <a:rPr lang="tr-TR" sz="2400" dirty="0" smtClean="0"/>
              <a:t>Lanolin</a:t>
            </a:r>
          </a:p>
          <a:p>
            <a:pPr>
              <a:lnSpc>
                <a:spcPct val="120000"/>
              </a:lnSpc>
            </a:pPr>
            <a:r>
              <a:rPr lang="tr-TR" sz="2400" dirty="0" smtClean="0"/>
              <a:t>Balmumu</a:t>
            </a:r>
          </a:p>
          <a:p>
            <a:pPr>
              <a:lnSpc>
                <a:spcPct val="120000"/>
              </a:lnSpc>
            </a:pPr>
            <a:r>
              <a:rPr lang="tr-TR" sz="2400" dirty="0" smtClean="0"/>
              <a:t>Silikon Yağları</a:t>
            </a:r>
          </a:p>
          <a:p>
            <a:pPr>
              <a:lnSpc>
                <a:spcPct val="120000"/>
              </a:lnSpc>
            </a:pPr>
            <a:r>
              <a:rPr lang="tr-TR" sz="2400" dirty="0" smtClean="0"/>
              <a:t>Doğal Yağlar</a:t>
            </a:r>
          </a:p>
          <a:p>
            <a:endParaRPr lang="tr-TR" sz="3200" dirty="0" smtClean="0"/>
          </a:p>
        </p:txBody>
      </p:sp>
      <p:pic>
        <p:nvPicPr>
          <p:cNvPr id="5122" name="Picture 2" descr="http://static1.squarespace.com/static/5465647de4b0f51dfbd9cc36/5468053be4b029cf0cfe4264/5468221ee4b029cf0d0153d0/1444604741233/?format=1500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58" y="5037727"/>
            <a:ext cx="1732806" cy="17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478413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</a:rPr>
              <a:t>Okluzifler</a:t>
            </a:r>
            <a:r>
              <a:rPr lang="tr-TR" sz="3600" b="1" dirty="0" smtClean="0">
                <a:solidFill>
                  <a:schemeClr val="bg1"/>
                </a:solidFill>
              </a:rPr>
              <a:t> (kapatıcılar</a:t>
            </a:r>
            <a:r>
              <a:rPr lang="tr-TR" sz="3600" b="1" dirty="0">
                <a:solidFill>
                  <a:schemeClr val="bg1"/>
                </a:solidFill>
              </a:rPr>
              <a:t>)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kincarenut.com/images/skin-anatomy-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2" y="1052736"/>
            <a:ext cx="6696744" cy="50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Üre</a:t>
            </a:r>
          </a:p>
          <a:p>
            <a:r>
              <a:rPr lang="tr-TR" dirty="0" smtClean="0"/>
              <a:t>Alfa-</a:t>
            </a:r>
            <a:r>
              <a:rPr lang="tr-TR" dirty="0" err="1" smtClean="0"/>
              <a:t>hidroksi</a:t>
            </a:r>
            <a:r>
              <a:rPr lang="tr-TR" dirty="0" smtClean="0"/>
              <a:t> asit</a:t>
            </a:r>
          </a:p>
          <a:p>
            <a:r>
              <a:rPr lang="tr-TR" dirty="0" err="1" smtClean="0"/>
              <a:t>Hyaluronik</a:t>
            </a:r>
            <a:r>
              <a:rPr lang="tr-TR" dirty="0" smtClean="0"/>
              <a:t> asit</a:t>
            </a:r>
          </a:p>
          <a:p>
            <a:r>
              <a:rPr lang="tr-TR" b="1" dirty="0" err="1" smtClean="0"/>
              <a:t>Seramid</a:t>
            </a:r>
            <a:r>
              <a:rPr lang="tr-TR" b="1" dirty="0" smtClean="0"/>
              <a:t> </a:t>
            </a:r>
          </a:p>
          <a:p>
            <a:r>
              <a:rPr lang="tr-TR" dirty="0" err="1" smtClean="0"/>
              <a:t>Pseudoseramid</a:t>
            </a:r>
            <a:endParaRPr lang="tr-TR" dirty="0" smtClean="0"/>
          </a:p>
          <a:p>
            <a:r>
              <a:rPr lang="tr-TR" dirty="0" err="1" smtClean="0"/>
              <a:t>Lipidler</a:t>
            </a:r>
            <a:r>
              <a:rPr lang="tr-TR" dirty="0" smtClean="0"/>
              <a:t> (</a:t>
            </a:r>
            <a:r>
              <a:rPr lang="tr-TR" dirty="0" err="1" smtClean="0"/>
              <a:t>linolenik</a:t>
            </a:r>
            <a:r>
              <a:rPr lang="tr-TR" dirty="0" smtClean="0"/>
              <a:t> asit)</a:t>
            </a:r>
          </a:p>
          <a:p>
            <a:r>
              <a:rPr lang="tr-TR" dirty="0" err="1" smtClean="0"/>
              <a:t>Gliserol</a:t>
            </a:r>
            <a:r>
              <a:rPr lang="tr-TR" dirty="0" smtClean="0"/>
              <a:t>, </a:t>
            </a:r>
            <a:r>
              <a:rPr lang="tr-TR" dirty="0" err="1" smtClean="0"/>
              <a:t>petrolatum</a:t>
            </a:r>
            <a:r>
              <a:rPr lang="tr-TR" dirty="0" smtClean="0"/>
              <a:t>, </a:t>
            </a:r>
            <a:r>
              <a:rPr lang="tr-TR" dirty="0" err="1" smtClean="0"/>
              <a:t>dimetikon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423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36" y="1952625"/>
            <a:ext cx="3056528" cy="270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.bp.blogspot.com/-f3htzQCGuIM/Tybq42g59OI/AAAAAAAACBA/vAvH3GGZ7yg/s1600/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71" y="762498"/>
            <a:ext cx="1984556" cy="2423192"/>
          </a:xfrm>
          <a:prstGeom prst="rect">
            <a:avLst/>
          </a:prstGeom>
          <a:noFill/>
        </p:spPr>
      </p:pic>
      <p:pic>
        <p:nvPicPr>
          <p:cNvPr id="6148" name="Picture 4" descr="http://www.dermokozmetik.com/images_buyuk/f0/Linola-Losyon-200-ml-Lotion_230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262" y="762498"/>
            <a:ext cx="1686973" cy="2430796"/>
          </a:xfrm>
          <a:prstGeom prst="rect">
            <a:avLst/>
          </a:prstGeom>
          <a:noFill/>
        </p:spPr>
      </p:pic>
      <p:pic>
        <p:nvPicPr>
          <p:cNvPr id="6150" name="Picture 6" descr="http://www.pharmasaglik.com/pictures/20141222131731_biodermaatodermintensive17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828" y="1689930"/>
            <a:ext cx="1817394" cy="2423192"/>
          </a:xfrm>
          <a:prstGeom prst="rect">
            <a:avLst/>
          </a:prstGeom>
          <a:noFill/>
        </p:spPr>
      </p:pic>
      <p:pic>
        <p:nvPicPr>
          <p:cNvPr id="6152" name="Picture 8" descr="http://www.dermokozmetik.com/images_buyuk/f22/Mustela-Stelatopia-Lipid-Repleni_3622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9451" y="4285495"/>
            <a:ext cx="1934549" cy="2214550"/>
          </a:xfrm>
          <a:prstGeom prst="rect">
            <a:avLst/>
          </a:prstGeom>
          <a:noFill/>
        </p:spPr>
      </p:pic>
      <p:pic>
        <p:nvPicPr>
          <p:cNvPr id="6154" name="Picture 10" descr="http://www.enmodebeaute.com/wp-content/uploads/2012/04/larocheposay_pupp-400x3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02098" y="4285495"/>
            <a:ext cx="2933460" cy="2390770"/>
          </a:xfrm>
          <a:prstGeom prst="rect">
            <a:avLst/>
          </a:prstGeom>
          <a:noFill/>
        </p:spPr>
      </p:pic>
      <p:pic>
        <p:nvPicPr>
          <p:cNvPr id="6156" name="Picture 12" descr="http://pics1.ds-static.com/prodimg/513743/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1235" y="1052957"/>
            <a:ext cx="2034004" cy="2034004"/>
          </a:xfrm>
          <a:prstGeom prst="rect">
            <a:avLst/>
          </a:prstGeom>
          <a:noFill/>
        </p:spPr>
      </p:pic>
      <p:pic>
        <p:nvPicPr>
          <p:cNvPr id="6158" name="Picture 14" descr="http://www.dermokozmetik.com/images_buyuk/f90/Coresatin-Barrier-Lotion-200-ml-_7390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24625" y="4218082"/>
            <a:ext cx="1938324" cy="2382325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71" y="2132856"/>
            <a:ext cx="978201" cy="16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473" y="188640"/>
            <a:ext cx="1758999" cy="17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1" y="4113123"/>
            <a:ext cx="1698287" cy="21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shea butt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2948" name="AutoShape 4" descr="shea butt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950" name="Picture 6" descr="http://scene7.targetimg1.com/is/image/Target/13689994?wid=480&amp;hei=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244" y="4649590"/>
            <a:ext cx="1565508" cy="1565508"/>
          </a:xfrm>
          <a:prstGeom prst="rect">
            <a:avLst/>
          </a:prstGeom>
          <a:noFill/>
        </p:spPr>
      </p:pic>
      <p:pic>
        <p:nvPicPr>
          <p:cNvPr id="82952" name="Picture 8" descr="http://www.tamtabi.com/image/cache/data/products/me/mecitefendi-kantaron-yagi-50cc-9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581128"/>
            <a:ext cx="2376264" cy="1584176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460375" y="764704"/>
            <a:ext cx="8144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/>
              <a:t>Nikotinamid</a:t>
            </a:r>
            <a:r>
              <a:rPr lang="tr-TR" sz="2800" dirty="0"/>
              <a:t> (vitamin B3), </a:t>
            </a:r>
            <a:endParaRPr lang="tr-T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/>
              <a:t>Eksomega</a:t>
            </a:r>
            <a:r>
              <a:rPr lang="tr-TR" sz="2800" dirty="0" smtClean="0"/>
              <a:t> </a:t>
            </a:r>
            <a:r>
              <a:rPr lang="tr-TR" sz="2800" dirty="0"/>
              <a:t>sütü (</a:t>
            </a:r>
            <a:r>
              <a:rPr lang="tr-TR" sz="2800" dirty="0" smtClean="0"/>
              <a:t>yulaf sütü </a:t>
            </a:r>
            <a:r>
              <a:rPr lang="tr-TR" sz="2800" dirty="0"/>
              <a:t>ve </a:t>
            </a:r>
            <a:r>
              <a:rPr lang="tr-TR" sz="2800" dirty="0" err="1"/>
              <a:t>omega</a:t>
            </a:r>
            <a:r>
              <a:rPr lang="tr-TR" sz="2800" dirty="0"/>
              <a:t> yağ asitleri karışımı</a:t>
            </a:r>
            <a:r>
              <a:rPr lang="tr-TR" sz="2800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Çay ağacı yağı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Meyan kökü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/>
              <a:t>Kanola</a:t>
            </a:r>
            <a:r>
              <a:rPr lang="tr-TR" sz="2800" dirty="0" smtClean="0"/>
              <a:t> yağı, </a:t>
            </a:r>
            <a:r>
              <a:rPr lang="tr-TR" sz="2800" dirty="0" err="1" smtClean="0"/>
              <a:t>shea</a:t>
            </a:r>
            <a:r>
              <a:rPr lang="tr-TR" sz="2800" dirty="0" smtClean="0"/>
              <a:t> yağı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smtClean="0"/>
              <a:t>NSAI etkili N-</a:t>
            </a:r>
            <a:r>
              <a:rPr lang="tr-TR" sz="2800" dirty="0" err="1" smtClean="0"/>
              <a:t>palmitolethanolamin</a:t>
            </a:r>
            <a:r>
              <a:rPr lang="tr-TR" sz="2800" dirty="0" smtClean="0"/>
              <a:t>, ayçiçeği yağı</a:t>
            </a:r>
          </a:p>
          <a:p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71414"/>
            <a:ext cx="87439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410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714620"/>
            <a:ext cx="4150447" cy="340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926043"/>
            <a:ext cx="4000528" cy="264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4190" y="6429396"/>
            <a:ext cx="186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23" y="1490639"/>
            <a:ext cx="752245" cy="11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14290"/>
            <a:ext cx="8429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571472" y="1970308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5% urea moisturizer was composed of the following</a:t>
            </a:r>
            <a:r>
              <a:rPr lang="tr-TR" sz="1600" dirty="0" smtClean="0"/>
              <a:t> </a:t>
            </a:r>
            <a:r>
              <a:rPr lang="en-US" sz="1600" dirty="0" smtClean="0"/>
              <a:t>ingredients: aqua ⁄ water, </a:t>
            </a:r>
            <a:r>
              <a:rPr lang="en-US" sz="1600" dirty="0" err="1" smtClean="0"/>
              <a:t>butyrospermum</a:t>
            </a:r>
            <a:r>
              <a:rPr lang="en-US" sz="1600" dirty="0" smtClean="0"/>
              <a:t> </a:t>
            </a:r>
            <a:r>
              <a:rPr lang="en-US" sz="1600" dirty="0" err="1" smtClean="0"/>
              <a:t>parkII</a:t>
            </a:r>
            <a:r>
              <a:rPr lang="en-US" sz="1600" dirty="0" smtClean="0"/>
              <a:t> ⁄ </a:t>
            </a:r>
            <a:r>
              <a:rPr lang="en-US" sz="1600" dirty="0" err="1" smtClean="0"/>
              <a:t>shea</a:t>
            </a:r>
            <a:r>
              <a:rPr lang="tr-TR" sz="1600" dirty="0" smtClean="0"/>
              <a:t> </a:t>
            </a:r>
            <a:r>
              <a:rPr lang="tr-TR" sz="1600" dirty="0" err="1" smtClean="0"/>
              <a:t>butter</a:t>
            </a:r>
            <a:r>
              <a:rPr lang="tr-TR" sz="1600" dirty="0" smtClean="0"/>
              <a:t>, </a:t>
            </a:r>
            <a:r>
              <a:rPr lang="tr-TR" sz="1600" dirty="0" err="1" smtClean="0"/>
              <a:t>glycerin</a:t>
            </a:r>
            <a:r>
              <a:rPr lang="tr-TR" sz="1600" dirty="0" smtClean="0"/>
              <a:t>, </a:t>
            </a:r>
            <a:r>
              <a:rPr lang="tr-TR" sz="1600" dirty="0" err="1" smtClean="0"/>
              <a:t>cyclohexasiloxane</a:t>
            </a:r>
            <a:r>
              <a:rPr lang="tr-TR" sz="1600" dirty="0" smtClean="0"/>
              <a:t>, </a:t>
            </a:r>
            <a:r>
              <a:rPr lang="tr-TR" sz="1600" dirty="0" err="1" smtClean="0"/>
              <a:t>urea</a:t>
            </a:r>
            <a:r>
              <a:rPr lang="tr-TR" sz="1600" dirty="0" smtClean="0"/>
              <a:t>, </a:t>
            </a:r>
            <a:r>
              <a:rPr lang="tr-TR" sz="1600" dirty="0" err="1" smtClean="0"/>
              <a:t>paraffinum</a:t>
            </a:r>
            <a:r>
              <a:rPr lang="tr-TR" sz="1600" dirty="0" smtClean="0"/>
              <a:t> </a:t>
            </a:r>
            <a:r>
              <a:rPr lang="pt-BR" sz="1600" dirty="0" smtClean="0"/>
              <a:t>liquidum ⁄ mineral oil, sodium lactate, cetearyl alcohol,</a:t>
            </a:r>
            <a:r>
              <a:rPr lang="tr-TR" sz="1600" dirty="0" smtClean="0"/>
              <a:t> PEG-100 </a:t>
            </a:r>
            <a:r>
              <a:rPr lang="tr-TR" sz="1600" dirty="0" err="1" smtClean="0"/>
              <a:t>stearate</a:t>
            </a:r>
            <a:r>
              <a:rPr lang="tr-TR" sz="1600" dirty="0" smtClean="0"/>
              <a:t>, </a:t>
            </a:r>
            <a:r>
              <a:rPr lang="tr-TR" sz="1600" dirty="0" err="1" smtClean="0"/>
              <a:t>glyceryl</a:t>
            </a:r>
            <a:r>
              <a:rPr lang="tr-TR" sz="1600" dirty="0" smtClean="0"/>
              <a:t> </a:t>
            </a:r>
            <a:r>
              <a:rPr lang="tr-TR" sz="1600" dirty="0" err="1" smtClean="0"/>
              <a:t>stearate</a:t>
            </a:r>
            <a:r>
              <a:rPr lang="tr-TR" sz="1600" dirty="0" smtClean="0"/>
              <a:t>, </a:t>
            </a:r>
            <a:r>
              <a:rPr lang="tr-TR" sz="1600" dirty="0" err="1" smtClean="0"/>
              <a:t>propylene</a:t>
            </a:r>
            <a:r>
              <a:rPr lang="tr-TR" sz="1600" dirty="0" smtClean="0"/>
              <a:t> </a:t>
            </a:r>
            <a:r>
              <a:rPr lang="tr-TR" sz="1600" dirty="0" err="1" smtClean="0"/>
              <a:t>glycol</a:t>
            </a:r>
            <a:r>
              <a:rPr lang="tr-TR" sz="1600" dirty="0" smtClean="0"/>
              <a:t>, </a:t>
            </a:r>
            <a:r>
              <a:rPr lang="en-US" sz="1600" dirty="0" err="1" smtClean="0"/>
              <a:t>glycine</a:t>
            </a:r>
            <a:r>
              <a:rPr lang="en-US" sz="1600" dirty="0" smtClean="0"/>
              <a:t>, </a:t>
            </a:r>
            <a:r>
              <a:rPr lang="en-US" sz="1600" dirty="0" err="1" smtClean="0"/>
              <a:t>tocopherol</a:t>
            </a:r>
            <a:r>
              <a:rPr lang="en-US" sz="1600" dirty="0" smtClean="0"/>
              <a:t>, </a:t>
            </a:r>
            <a:r>
              <a:rPr lang="en-US" sz="1600" dirty="0" err="1" smtClean="0"/>
              <a:t>stearic</a:t>
            </a:r>
            <a:r>
              <a:rPr lang="en-US" sz="1600" dirty="0" smtClean="0"/>
              <a:t> acid, </a:t>
            </a:r>
            <a:r>
              <a:rPr lang="en-US" sz="1600" dirty="0" err="1" smtClean="0"/>
              <a:t>myristic</a:t>
            </a:r>
            <a:r>
              <a:rPr lang="en-US" sz="1600" dirty="0" smtClean="0"/>
              <a:t> acid, </a:t>
            </a:r>
            <a:r>
              <a:rPr lang="en-US" sz="1600" dirty="0" err="1" smtClean="0"/>
              <a:t>palmitic</a:t>
            </a:r>
            <a:r>
              <a:rPr lang="tr-TR" sz="1600" dirty="0" smtClean="0"/>
              <a:t> </a:t>
            </a:r>
            <a:r>
              <a:rPr lang="it-IT" sz="1600" dirty="0" smtClean="0"/>
              <a:t>acid, bisabolol, triethanolamine, dimethicone, dimethiconol,</a:t>
            </a:r>
            <a:r>
              <a:rPr lang="tr-TR" sz="1600" dirty="0" smtClean="0"/>
              <a:t> </a:t>
            </a:r>
            <a:r>
              <a:rPr lang="tr-TR" sz="1600" dirty="0" err="1" smtClean="0"/>
              <a:t>disodium</a:t>
            </a:r>
            <a:r>
              <a:rPr lang="tr-TR" sz="1600" dirty="0" smtClean="0"/>
              <a:t> EDTA, </a:t>
            </a:r>
            <a:r>
              <a:rPr lang="tr-TR" sz="1600" dirty="0" err="1" smtClean="0"/>
              <a:t>hydroxyethylpiperazine</a:t>
            </a:r>
            <a:r>
              <a:rPr lang="tr-TR" sz="1600" dirty="0" smtClean="0"/>
              <a:t> </a:t>
            </a:r>
            <a:r>
              <a:rPr lang="tr-TR" sz="1600" dirty="0" err="1" smtClean="0"/>
              <a:t>ethane</a:t>
            </a:r>
            <a:r>
              <a:rPr lang="tr-TR" sz="1600" dirty="0" smtClean="0"/>
              <a:t> </a:t>
            </a:r>
            <a:r>
              <a:rPr lang="en-US" sz="1600" dirty="0" err="1" smtClean="0"/>
              <a:t>sulfonic</a:t>
            </a:r>
            <a:r>
              <a:rPr lang="en-US" sz="1600" dirty="0" smtClean="0"/>
              <a:t> acid, </a:t>
            </a:r>
            <a:r>
              <a:rPr lang="en-US" sz="1600" dirty="0" err="1" smtClean="0"/>
              <a:t>xanthan</a:t>
            </a:r>
            <a:r>
              <a:rPr lang="en-US" sz="1600" dirty="0" smtClean="0"/>
              <a:t> gum, </a:t>
            </a:r>
            <a:r>
              <a:rPr lang="en-US" sz="1600" dirty="0" err="1" smtClean="0"/>
              <a:t>acrylates</a:t>
            </a:r>
            <a:r>
              <a:rPr lang="en-US" sz="1600" dirty="0" smtClean="0"/>
              <a:t> ⁄ C10-30 alkyl</a:t>
            </a:r>
            <a:r>
              <a:rPr lang="tr-TR" sz="1600" dirty="0" smtClean="0"/>
              <a:t> </a:t>
            </a:r>
            <a:r>
              <a:rPr lang="tr-TR" sz="1600" dirty="0" err="1" smtClean="0"/>
              <a:t>acrylate</a:t>
            </a:r>
            <a:r>
              <a:rPr lang="tr-TR" sz="1600" dirty="0" smtClean="0"/>
              <a:t> </a:t>
            </a:r>
            <a:r>
              <a:rPr lang="tr-TR" sz="1600" dirty="0" err="1" smtClean="0"/>
              <a:t>crosspolymer</a:t>
            </a:r>
            <a:r>
              <a:rPr lang="tr-TR" sz="1600" dirty="0" smtClean="0"/>
              <a:t>, </a:t>
            </a:r>
            <a:r>
              <a:rPr lang="tr-TR" sz="1600" dirty="0" err="1" smtClean="0"/>
              <a:t>citric</a:t>
            </a:r>
            <a:r>
              <a:rPr lang="tr-TR" sz="1600" dirty="0" smtClean="0"/>
              <a:t> </a:t>
            </a:r>
            <a:r>
              <a:rPr lang="tr-TR" sz="1600" dirty="0" err="1" smtClean="0"/>
              <a:t>acid</a:t>
            </a:r>
            <a:r>
              <a:rPr lang="tr-TR" sz="1600" dirty="0" smtClean="0"/>
              <a:t>, </a:t>
            </a:r>
            <a:r>
              <a:rPr lang="tr-TR" sz="1600" dirty="0" err="1" smtClean="0"/>
              <a:t>chlorhexidine</a:t>
            </a:r>
            <a:r>
              <a:rPr lang="tr-TR" sz="1600" dirty="0" smtClean="0"/>
              <a:t> </a:t>
            </a:r>
            <a:r>
              <a:rPr lang="tr-TR" sz="1600" dirty="0" err="1" smtClean="0"/>
              <a:t>digluconate</a:t>
            </a:r>
            <a:r>
              <a:rPr lang="tr-TR" sz="1600" dirty="0" smtClean="0"/>
              <a:t>, </a:t>
            </a:r>
            <a:r>
              <a:rPr lang="tr-TR" sz="1600" dirty="0" err="1" smtClean="0"/>
              <a:t>phenoxyethanol</a:t>
            </a:r>
            <a:r>
              <a:rPr lang="tr-TR" sz="1600" dirty="0" smtClean="0"/>
              <a:t>, </a:t>
            </a:r>
            <a:r>
              <a:rPr lang="tr-TR" sz="1600" dirty="0" err="1" smtClean="0"/>
              <a:t>methylparaben</a:t>
            </a:r>
            <a:r>
              <a:rPr lang="tr-TR" sz="1600" dirty="0" smtClean="0"/>
              <a:t>, </a:t>
            </a:r>
            <a:r>
              <a:rPr lang="tr-TR" sz="1600" dirty="0" err="1" smtClean="0"/>
              <a:t>propylparaben</a:t>
            </a:r>
            <a:r>
              <a:rPr lang="tr-TR" sz="1600" dirty="0" smtClean="0"/>
              <a:t>, </a:t>
            </a:r>
            <a:r>
              <a:rPr lang="tr-TR" sz="1600" dirty="0" err="1" smtClean="0"/>
              <a:t>fragrance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642910" y="4034387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10% urea lotion was composed of the following</a:t>
            </a:r>
            <a:r>
              <a:rPr lang="tr-TR" sz="1600" dirty="0" smtClean="0"/>
              <a:t> </a:t>
            </a:r>
            <a:r>
              <a:rPr lang="tr-TR" sz="1600" dirty="0" err="1" smtClean="0"/>
              <a:t>ingredients</a:t>
            </a:r>
            <a:r>
              <a:rPr lang="tr-TR" sz="1600" dirty="0" smtClean="0"/>
              <a:t>: </a:t>
            </a:r>
            <a:r>
              <a:rPr lang="tr-TR" sz="1600" dirty="0" err="1" smtClean="0"/>
              <a:t>aqua</a:t>
            </a:r>
            <a:r>
              <a:rPr lang="tr-TR" sz="1600" dirty="0" smtClean="0"/>
              <a:t>, </a:t>
            </a:r>
            <a:r>
              <a:rPr lang="tr-TR" sz="1600" dirty="0" err="1" smtClean="0"/>
              <a:t>urea</a:t>
            </a:r>
            <a:r>
              <a:rPr lang="tr-TR" sz="1600" dirty="0" smtClean="0"/>
              <a:t>, </a:t>
            </a:r>
            <a:r>
              <a:rPr lang="tr-TR" sz="1600" dirty="0" err="1" smtClean="0"/>
              <a:t>sodium</a:t>
            </a:r>
            <a:r>
              <a:rPr lang="tr-TR" sz="1600" dirty="0" smtClean="0"/>
              <a:t> </a:t>
            </a:r>
            <a:r>
              <a:rPr lang="tr-TR" sz="1600" dirty="0" err="1" smtClean="0"/>
              <a:t>lactate</a:t>
            </a:r>
            <a:r>
              <a:rPr lang="tr-TR" sz="1600" dirty="0" smtClean="0"/>
              <a:t>, </a:t>
            </a:r>
            <a:r>
              <a:rPr lang="tr-TR" sz="1600" dirty="0" err="1" smtClean="0"/>
              <a:t>paraffinum</a:t>
            </a:r>
            <a:r>
              <a:rPr lang="tr-TR" sz="1600" dirty="0" smtClean="0"/>
              <a:t> </a:t>
            </a:r>
            <a:r>
              <a:rPr lang="tr-TR" sz="1600" dirty="0" err="1" smtClean="0"/>
              <a:t>liquidum</a:t>
            </a:r>
            <a:r>
              <a:rPr lang="tr-TR" sz="1600" dirty="0" smtClean="0"/>
              <a:t>, </a:t>
            </a:r>
            <a:r>
              <a:rPr lang="tr-TR" sz="1600" dirty="0" err="1" smtClean="0"/>
              <a:t>octyldodecanol</a:t>
            </a:r>
            <a:r>
              <a:rPr lang="tr-TR" sz="1600" dirty="0" smtClean="0"/>
              <a:t>, </a:t>
            </a:r>
            <a:r>
              <a:rPr lang="tr-TR" sz="1600" dirty="0" err="1" smtClean="0"/>
              <a:t>caprylic</a:t>
            </a:r>
            <a:r>
              <a:rPr lang="tr-TR" sz="1600" dirty="0" smtClean="0"/>
              <a:t> ⁄ </a:t>
            </a:r>
            <a:r>
              <a:rPr lang="tr-TR" sz="1600" dirty="0" err="1" smtClean="0"/>
              <a:t>capric</a:t>
            </a:r>
            <a:r>
              <a:rPr lang="tr-TR" sz="1600" dirty="0" smtClean="0"/>
              <a:t> </a:t>
            </a:r>
            <a:r>
              <a:rPr lang="tr-TR" sz="1600" dirty="0" err="1" smtClean="0"/>
              <a:t>triglyceride</a:t>
            </a:r>
            <a:r>
              <a:rPr lang="tr-TR" sz="1600" dirty="0" smtClean="0"/>
              <a:t>, </a:t>
            </a:r>
            <a:r>
              <a:rPr lang="tr-TR" sz="1600" dirty="0" err="1" smtClean="0"/>
              <a:t>isopropyl</a:t>
            </a:r>
            <a:r>
              <a:rPr lang="tr-TR" sz="1600" dirty="0" smtClean="0"/>
              <a:t> </a:t>
            </a:r>
            <a:r>
              <a:rPr lang="tr-TR" sz="1600" dirty="0" err="1" smtClean="0"/>
              <a:t>palmitate</a:t>
            </a:r>
            <a:r>
              <a:rPr lang="tr-TR" sz="1600" dirty="0" smtClean="0"/>
              <a:t>, </a:t>
            </a:r>
            <a:r>
              <a:rPr lang="tr-TR" sz="1600" dirty="0" err="1" smtClean="0"/>
              <a:t>glycerin</a:t>
            </a:r>
            <a:r>
              <a:rPr lang="tr-TR" sz="1600" dirty="0" smtClean="0"/>
              <a:t>, PEG-7 </a:t>
            </a:r>
            <a:r>
              <a:rPr lang="tr-TR" sz="1600" dirty="0" err="1" smtClean="0"/>
              <a:t>hydrogenated</a:t>
            </a:r>
            <a:r>
              <a:rPr lang="tr-TR" sz="1600" dirty="0" smtClean="0"/>
              <a:t> </a:t>
            </a:r>
            <a:r>
              <a:rPr lang="tr-TR" sz="1600" dirty="0" err="1" smtClean="0"/>
              <a:t>castor</a:t>
            </a:r>
            <a:r>
              <a:rPr lang="tr-TR" sz="1600" dirty="0" smtClean="0"/>
              <a:t> </a:t>
            </a:r>
            <a:r>
              <a:rPr lang="tr-TR" sz="1600" dirty="0" err="1" smtClean="0"/>
              <a:t>oil</a:t>
            </a:r>
            <a:r>
              <a:rPr lang="tr-TR" sz="1600" dirty="0" smtClean="0"/>
              <a:t>, </a:t>
            </a:r>
            <a:r>
              <a:rPr lang="tr-TR" sz="1600" dirty="0" err="1" smtClean="0"/>
              <a:t>benzyl</a:t>
            </a:r>
            <a:r>
              <a:rPr lang="tr-TR" sz="1600" dirty="0" smtClean="0"/>
              <a:t> </a:t>
            </a:r>
            <a:r>
              <a:rPr lang="tr-TR" sz="1600" dirty="0" err="1" smtClean="0"/>
              <a:t>alcohol</a:t>
            </a:r>
            <a:r>
              <a:rPr lang="tr-TR" sz="1600" dirty="0" smtClean="0"/>
              <a:t>, </a:t>
            </a:r>
            <a:r>
              <a:rPr lang="tr-TR" sz="1600" dirty="0" err="1" smtClean="0"/>
              <a:t>methoxy</a:t>
            </a:r>
            <a:r>
              <a:rPr lang="tr-TR" sz="1600" dirty="0" smtClean="0"/>
              <a:t> PEG-22 ⁄ </a:t>
            </a:r>
            <a:r>
              <a:rPr lang="tr-TR" sz="1600" dirty="0" err="1" smtClean="0"/>
              <a:t>docecyl</a:t>
            </a:r>
            <a:r>
              <a:rPr lang="tr-TR" sz="1600" dirty="0" smtClean="0"/>
              <a:t> </a:t>
            </a:r>
            <a:r>
              <a:rPr lang="tr-TR" sz="1600" dirty="0" err="1" smtClean="0"/>
              <a:t>glycol</a:t>
            </a:r>
            <a:r>
              <a:rPr lang="tr-TR" sz="1600" dirty="0" smtClean="0"/>
              <a:t> </a:t>
            </a:r>
            <a:r>
              <a:rPr lang="tr-TR" sz="1600" dirty="0" err="1" smtClean="0"/>
              <a:t>copolymer</a:t>
            </a:r>
            <a:r>
              <a:rPr lang="tr-TR" sz="1600" dirty="0" smtClean="0"/>
              <a:t>, PEG-45 ⁄ </a:t>
            </a:r>
            <a:r>
              <a:rPr lang="tr-TR" sz="1600" dirty="0" err="1" smtClean="0"/>
              <a:t>dodecyl</a:t>
            </a:r>
            <a:r>
              <a:rPr lang="tr-TR" sz="1600" dirty="0" smtClean="0"/>
              <a:t> </a:t>
            </a:r>
            <a:r>
              <a:rPr lang="tr-TR" sz="1600" dirty="0" err="1" smtClean="0"/>
              <a:t>glycol</a:t>
            </a:r>
            <a:r>
              <a:rPr lang="tr-TR" sz="1600" dirty="0" smtClean="0"/>
              <a:t> </a:t>
            </a:r>
            <a:r>
              <a:rPr lang="tr-TR" sz="1600" dirty="0" err="1" smtClean="0"/>
              <a:t>copolymer</a:t>
            </a:r>
            <a:r>
              <a:rPr lang="tr-TR" sz="1600" dirty="0" smtClean="0"/>
              <a:t>, </a:t>
            </a:r>
            <a:r>
              <a:rPr lang="tr-TR" sz="1600" dirty="0" err="1" smtClean="0"/>
              <a:t>dimethicone</a:t>
            </a:r>
            <a:r>
              <a:rPr lang="tr-TR" sz="1600" dirty="0" smtClean="0"/>
              <a:t>, </a:t>
            </a:r>
            <a:r>
              <a:rPr lang="tr-TR" sz="1600" dirty="0" err="1" smtClean="0"/>
              <a:t>magnesium</a:t>
            </a:r>
            <a:r>
              <a:rPr lang="tr-TR" sz="1600" dirty="0" smtClean="0"/>
              <a:t> </a:t>
            </a:r>
            <a:r>
              <a:rPr lang="tr-TR" sz="1600" dirty="0" err="1" smtClean="0"/>
              <a:t>sulfate</a:t>
            </a:r>
            <a:r>
              <a:rPr lang="tr-TR" sz="1600" dirty="0" smtClean="0"/>
              <a:t>, </a:t>
            </a:r>
            <a:r>
              <a:rPr lang="tr-TR" sz="1600" dirty="0" err="1" smtClean="0"/>
              <a:t>lactic</a:t>
            </a:r>
            <a:r>
              <a:rPr lang="tr-TR" sz="1600" dirty="0" smtClean="0"/>
              <a:t> </a:t>
            </a:r>
            <a:r>
              <a:rPr lang="tr-TR" sz="1600" dirty="0" err="1" smtClean="0"/>
              <a:t>acid</a:t>
            </a:r>
            <a:r>
              <a:rPr lang="tr-TR" sz="1600" dirty="0" smtClean="0"/>
              <a:t>, ozokerite, PEG-2</a:t>
            </a:r>
          </a:p>
          <a:p>
            <a:r>
              <a:rPr lang="en-US" sz="1600" dirty="0" smtClean="0"/>
              <a:t>hydrogenated castor oil, </a:t>
            </a:r>
            <a:r>
              <a:rPr lang="en-US" sz="1600" dirty="0" err="1" smtClean="0"/>
              <a:t>sorbitan</a:t>
            </a:r>
            <a:r>
              <a:rPr lang="en-US" sz="1600" dirty="0" smtClean="0"/>
              <a:t> </a:t>
            </a:r>
            <a:r>
              <a:rPr lang="en-US" sz="1600" dirty="0" err="1" smtClean="0"/>
              <a:t>isostearate</a:t>
            </a:r>
            <a:r>
              <a:rPr lang="en-US" sz="1600" dirty="0" smtClean="0"/>
              <a:t>, hydrogenated</a:t>
            </a:r>
            <a:r>
              <a:rPr lang="tr-TR" sz="1600" dirty="0" smtClean="0"/>
              <a:t> </a:t>
            </a:r>
            <a:r>
              <a:rPr lang="tr-TR" sz="1600" dirty="0" err="1" smtClean="0"/>
              <a:t>castor</a:t>
            </a:r>
            <a:r>
              <a:rPr lang="tr-TR" sz="1600" dirty="0" smtClean="0"/>
              <a:t> </a:t>
            </a:r>
            <a:r>
              <a:rPr lang="tr-TR" sz="1600" dirty="0" err="1" smtClean="0"/>
              <a:t>oil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971600" y="5805264"/>
            <a:ext cx="3045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100 hasta günde iki kez 42 gün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5500726" cy="29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444023"/>
            <a:ext cx="4714908" cy="29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24"/>
            <a:ext cx="77628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23528" y="2276872"/>
            <a:ext cx="849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1-4 yaş 55 çocuk</a:t>
            </a:r>
          </a:p>
          <a:p>
            <a:r>
              <a:rPr lang="tr-TR" sz="2400" dirty="0" smtClean="0"/>
              <a:t>SCORAD  5-20 hafif AD</a:t>
            </a:r>
          </a:p>
          <a:p>
            <a:r>
              <a:rPr lang="tr-TR" sz="2400" dirty="0" smtClean="0"/>
              <a:t>7 gün içinde </a:t>
            </a:r>
            <a:r>
              <a:rPr lang="tr-TR" sz="2400" dirty="0" err="1" smtClean="0"/>
              <a:t>topikal</a:t>
            </a:r>
            <a:r>
              <a:rPr lang="tr-TR" sz="2400" dirty="0" smtClean="0"/>
              <a:t>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, 15 gün içinde sistemik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 almamış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890346" cy="169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051720" y="4293096"/>
            <a:ext cx="399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1.grup banyodan sonra günde iki kez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2.grup banyodan sonra günde bir kez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51520" y="5674022"/>
            <a:ext cx="3748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I-</a:t>
            </a:r>
            <a:r>
              <a:rPr lang="tr-TR" dirty="0" err="1"/>
              <a:t>Modulia</a:t>
            </a:r>
            <a:r>
              <a:rPr lang="tr-TR" dirty="0"/>
              <a:t> (0.4%): </a:t>
            </a:r>
            <a:br>
              <a:rPr lang="tr-TR" dirty="0"/>
            </a:br>
            <a:r>
              <a:rPr lang="tr-TR" dirty="0" smtClean="0"/>
              <a:t>Cer-</a:t>
            </a:r>
            <a:r>
              <a:rPr lang="tr-TR" dirty="0" err="1" smtClean="0"/>
              <a:t>Omega</a:t>
            </a:r>
            <a:r>
              <a:rPr lang="tr-TR" dirty="0" smtClean="0"/>
              <a:t> </a:t>
            </a:r>
            <a:r>
              <a:rPr lang="tr-TR" dirty="0"/>
              <a:t>(2.3%): 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 smtClean="0"/>
              <a:t>Avène</a:t>
            </a:r>
            <a:r>
              <a:rPr lang="tr-TR" dirty="0" smtClean="0"/>
              <a:t> </a:t>
            </a:r>
            <a:r>
              <a:rPr lang="tr-TR" dirty="0" err="1"/>
              <a:t>Thermal</a:t>
            </a:r>
            <a:r>
              <a:rPr lang="tr-TR" dirty="0"/>
              <a:t> Spring </a:t>
            </a:r>
            <a:r>
              <a:rPr lang="tr-TR" dirty="0" err="1"/>
              <a:t>Water</a:t>
            </a:r>
            <a:r>
              <a:rPr lang="tr-TR" dirty="0"/>
              <a:t> (56%): 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427984" y="526404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• </a:t>
            </a:r>
            <a:r>
              <a:rPr lang="tr-TR" dirty="0" err="1"/>
              <a:t>Selectiose</a:t>
            </a:r>
            <a:r>
              <a:rPr lang="tr-TR" dirty="0"/>
              <a:t>® (1%) </a:t>
            </a:r>
            <a:endParaRPr lang="tr-TR" dirty="0" smtClean="0"/>
          </a:p>
          <a:p>
            <a:r>
              <a:rPr lang="tr-TR" dirty="0" smtClean="0"/>
              <a:t>• </a:t>
            </a:r>
            <a:r>
              <a:rPr lang="tr-TR" dirty="0" err="1" smtClean="0"/>
              <a:t>Lipidic</a:t>
            </a:r>
            <a:r>
              <a:rPr lang="tr-TR" dirty="0" smtClean="0"/>
              <a:t>-Trio (</a:t>
            </a:r>
            <a:r>
              <a:rPr lang="tr-TR" dirty="0" err="1" smtClean="0"/>
              <a:t>Essential</a:t>
            </a:r>
            <a:r>
              <a:rPr lang="tr-TR" dirty="0" smtClean="0"/>
              <a:t> </a:t>
            </a:r>
            <a:r>
              <a:rPr lang="tr-TR" dirty="0" err="1" smtClean="0"/>
              <a:t>fatty</a:t>
            </a:r>
            <a:r>
              <a:rPr lang="tr-TR" dirty="0" smtClean="0"/>
              <a:t> </a:t>
            </a:r>
            <a:r>
              <a:rPr lang="tr-TR" dirty="0" err="1" smtClean="0"/>
              <a:t>acids</a:t>
            </a:r>
            <a:r>
              <a:rPr lang="tr-TR" dirty="0" smtClean="0"/>
              <a:t>, </a:t>
            </a:r>
            <a:r>
              <a:rPr lang="tr-TR" dirty="0" err="1" smtClean="0"/>
              <a:t>Ceramides</a:t>
            </a:r>
            <a:r>
              <a:rPr lang="tr-TR" dirty="0" smtClean="0"/>
              <a:t> 3,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sterols</a:t>
            </a:r>
            <a:r>
              <a:rPr lang="tr-TR" dirty="0" smtClean="0"/>
              <a:t>) </a:t>
            </a:r>
          </a:p>
          <a:p>
            <a:r>
              <a:rPr lang="tr-TR" dirty="0" smtClean="0"/>
              <a:t>• </a:t>
            </a:r>
            <a:r>
              <a:rPr lang="tr-TR" dirty="0" err="1" smtClean="0"/>
              <a:t>Glycine</a:t>
            </a:r>
            <a:endParaRPr lang="tr-TR" dirty="0" smtClean="0"/>
          </a:p>
          <a:p>
            <a:r>
              <a:rPr lang="tr-TR" dirty="0"/>
              <a:t> </a:t>
            </a:r>
            <a:r>
              <a:rPr lang="tr-TR" dirty="0" err="1"/>
              <a:t>Avène</a:t>
            </a:r>
            <a:r>
              <a:rPr lang="tr-TR" dirty="0"/>
              <a:t> </a:t>
            </a:r>
            <a:r>
              <a:rPr lang="tr-TR" dirty="0" err="1"/>
              <a:t>Thermal</a:t>
            </a:r>
            <a:r>
              <a:rPr lang="tr-TR" dirty="0"/>
              <a:t> Spring </a:t>
            </a:r>
            <a:r>
              <a:rPr lang="tr-TR" dirty="0" err="1"/>
              <a:t>Water</a:t>
            </a:r>
            <a:r>
              <a:rPr lang="tr-TR" dirty="0"/>
              <a:t> (50</a:t>
            </a:r>
            <a:r>
              <a:rPr lang="tr-TR" dirty="0" smtClean="0"/>
              <a:t>%)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13" y="3600826"/>
            <a:ext cx="1663214" cy="166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2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521"/>
            <a:ext cx="72294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52935"/>
            <a:ext cx="5247368" cy="34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48680"/>
            <a:ext cx="40557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17" y="568846"/>
            <a:ext cx="35718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178646"/>
            <a:ext cx="46767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638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40238"/>
            <a:ext cx="2603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0675" y="4429125"/>
            <a:ext cx="582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2000" dirty="0" err="1"/>
              <a:t>Prospektif</a:t>
            </a:r>
            <a:r>
              <a:rPr lang="tr-TR" altLang="tr-TR" sz="2000" dirty="0"/>
              <a:t> , </a:t>
            </a:r>
            <a:r>
              <a:rPr lang="tr-TR" altLang="tr-TR" sz="2000" dirty="0" err="1"/>
              <a:t>randomize</a:t>
            </a:r>
            <a:r>
              <a:rPr lang="tr-TR" altLang="tr-TR" sz="2000" dirty="0"/>
              <a:t>, araştırmacı kör, kontrollü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2000" dirty="0"/>
              <a:t>118 yüksek riskli </a:t>
            </a:r>
            <a:r>
              <a:rPr lang="tr-TR" altLang="tr-TR" sz="2000" dirty="0" err="1"/>
              <a:t>yd</a:t>
            </a:r>
            <a:endParaRPr lang="tr-TR" altLang="tr-TR" sz="2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" y="5565775"/>
            <a:ext cx="2009775" cy="84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tr-TR" sz="1800" b="1"/>
              <a:t>Yüksek riskli yd: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tr-TR" sz="1800"/>
              <a:t>Ailede AD +</a:t>
            </a:r>
          </a:p>
        </p:txBody>
      </p:sp>
    </p:spTree>
    <p:extLst>
      <p:ext uri="{BB962C8B-B14F-4D97-AF65-F5344CB8AC3E}">
        <p14:creationId xmlns:p14="http://schemas.microsoft.com/office/powerpoint/2010/main" val="18908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spirecosmetic.com.au/img/page-images/Blog/Stratum%20corneum%20400x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242048" cy="19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.tqn.com/y/dermatology/1/0/k/4/Stratum-Corne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02" y="1196752"/>
            <a:ext cx="34861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274638"/>
            <a:ext cx="8229600" cy="70788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Stratum</a:t>
            </a:r>
            <a:r>
              <a:rPr lang="tr-TR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korneum</a:t>
            </a:r>
            <a:r>
              <a:rPr lang="tr-TR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2803"/>
            <a:ext cx="4199390" cy="280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81013"/>
            <a:ext cx="82931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3309938" y="1739900"/>
            <a:ext cx="504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200"/>
              <a:t>n: 59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162300" y="3436938"/>
            <a:ext cx="506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200"/>
              <a:t>n: 59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" y="4981575"/>
            <a:ext cx="5080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1600" dirty="0"/>
              <a:t>Her gün </a:t>
            </a:r>
            <a:r>
              <a:rPr lang="tr-TR" altLang="tr-TR" sz="1600" dirty="0" err="1"/>
              <a:t>emulsiyon</a:t>
            </a:r>
            <a:r>
              <a:rPr lang="tr-TR" altLang="tr-TR" sz="1600" dirty="0"/>
              <a:t> tipi nemlendirici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1600" dirty="0"/>
              <a:t>Her iki grup da ihtiyaç duyduğunda  + vazelin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tr-TR" altLang="tr-TR" sz="2000" dirty="0"/>
          </a:p>
        </p:txBody>
      </p:sp>
      <p:pic>
        <p:nvPicPr>
          <p:cNvPr id="358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6" r="25113"/>
          <a:stretch>
            <a:fillRect/>
          </a:stretch>
        </p:blipFill>
        <p:spPr bwMode="auto">
          <a:xfrm>
            <a:off x="8018463" y="4725144"/>
            <a:ext cx="795983" cy="182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7118350" y="1754188"/>
            <a:ext cx="506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200"/>
              <a:t>n: 50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242175" y="3576638"/>
            <a:ext cx="506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tr-TR" sz="1200"/>
              <a:t>n: 49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" y="5989638"/>
            <a:ext cx="30432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1600" dirty="0"/>
              <a:t>Kümülatif AD gelişimi</a:t>
            </a:r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r>
              <a:rPr lang="tr-TR" altLang="tr-TR" sz="1600" dirty="0"/>
              <a:t>Alerjik </a:t>
            </a:r>
            <a:r>
              <a:rPr lang="tr-TR" altLang="tr-TR" sz="1600" dirty="0" err="1"/>
              <a:t>duyarlanma</a:t>
            </a:r>
            <a:endParaRPr lang="tr-TR" altLang="tr-TR" sz="1600" dirty="0"/>
          </a:p>
          <a:p>
            <a:pPr eaLnBrk="1" hangingPunct="1">
              <a:lnSpc>
                <a:spcPct val="130000"/>
              </a:lnSpc>
              <a:buFont typeface="Arial" charset="0"/>
              <a:buChar char="•"/>
            </a:pPr>
            <a:endParaRPr lang="tr-TR" altLang="tr-TR" sz="2000" dirty="0"/>
          </a:p>
        </p:txBody>
      </p:sp>
    </p:spTree>
    <p:extLst>
      <p:ext uri="{BB962C8B-B14F-4D97-AF65-F5344CB8AC3E}">
        <p14:creationId xmlns:p14="http://schemas.microsoft.com/office/powerpoint/2010/main" val="700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23838"/>
            <a:ext cx="4430712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263" y="328613"/>
          <a:ext cx="3984625" cy="226377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40190"/>
                <a:gridCol w="507286"/>
                <a:gridCol w="906965"/>
                <a:gridCol w="930184"/>
              </a:tblGrid>
              <a:tr h="79997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59" marR="91459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Skin rash without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pruritis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44" marB="45744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No skin lesions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91459" marR="91459" marT="45744" marB="45744">
                    <a:noFill/>
                  </a:tcPr>
                </a:tc>
              </a:tr>
              <a:tr h="731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Intervention group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(n:59)</a:t>
                      </a:r>
                    </a:p>
                    <a:p>
                      <a:endParaRPr lang="en-US" sz="1400" dirty="0"/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</a:tr>
              <a:tr h="731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Control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group  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(n:59)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91459" marR="91459" marT="45744" marB="45744"/>
                </a:tc>
              </a:tr>
            </a:tbl>
          </a:graphicData>
        </a:graphic>
      </p:graphicFrame>
      <p:pic>
        <p:nvPicPr>
          <p:cNvPr id="3688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4727575"/>
            <a:ext cx="5626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6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21252" y="-693059"/>
            <a:ext cx="6013466" cy="835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757"/>
            <a:ext cx="7776864" cy="16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tr-TR" dirty="0" smtClean="0"/>
              <a:t>Nemlendirici çeşidi, kullanma sıklığı ve miktarı ile ilgili çalışmalar çok kısıtlı</a:t>
            </a:r>
          </a:p>
          <a:p>
            <a:r>
              <a:rPr lang="tr-TR" dirty="0" smtClean="0"/>
              <a:t>Nemlendiricilerin karşılaştırıldığı çalışmalar çok az</a:t>
            </a:r>
          </a:p>
          <a:p>
            <a:r>
              <a:rPr lang="tr-TR" dirty="0" smtClean="0"/>
              <a:t>Çalışmalarda olgu sayısı kısıtlı</a:t>
            </a:r>
          </a:p>
          <a:p>
            <a:r>
              <a:rPr lang="tr-TR" dirty="0" smtClean="0"/>
              <a:t>Geniş </a:t>
            </a:r>
            <a:r>
              <a:rPr lang="tr-TR" dirty="0" err="1" smtClean="0"/>
              <a:t>popülasyonlu</a:t>
            </a:r>
            <a:r>
              <a:rPr lang="tr-TR" dirty="0" smtClean="0"/>
              <a:t> çok merkezli, </a:t>
            </a:r>
            <a:r>
              <a:rPr lang="tr-TR" dirty="0" err="1" smtClean="0"/>
              <a:t>plasebo</a:t>
            </a:r>
            <a:r>
              <a:rPr lang="tr-TR" dirty="0" smtClean="0"/>
              <a:t> kontrollü, çift kör ve birden fazla  nemlendiriciyi içeren çalışmalara ihtiyaç var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49163"/>
            <a:ext cx="82423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2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yaşına</a:t>
            </a:r>
          </a:p>
          <a:p>
            <a:r>
              <a:rPr lang="tr-TR" dirty="0" smtClean="0"/>
              <a:t>Hastanın uyumuna</a:t>
            </a:r>
          </a:p>
          <a:p>
            <a:r>
              <a:rPr lang="tr-TR" dirty="0" smtClean="0"/>
              <a:t>Hastalık aktivitesi</a:t>
            </a:r>
          </a:p>
          <a:p>
            <a:r>
              <a:rPr lang="tr-TR" dirty="0" smtClean="0"/>
              <a:t>İlaç etkinliği</a:t>
            </a:r>
          </a:p>
          <a:p>
            <a:r>
              <a:rPr lang="tr-TR" dirty="0" smtClean="0"/>
              <a:t>Güvenlik verilerine</a:t>
            </a:r>
          </a:p>
          <a:p>
            <a:r>
              <a:rPr lang="tr-TR" dirty="0" smtClean="0"/>
              <a:t>Tedavi maliyetine</a:t>
            </a:r>
            <a:endParaRPr lang="tr-T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476672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Nemlendirici seçimi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08621"/>
            <a:ext cx="2578756" cy="27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Nemlendirici uygulanması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Losyonlar daha uygun</a:t>
            </a:r>
          </a:p>
          <a:p>
            <a:r>
              <a:rPr lang="tr-TR" dirty="0"/>
              <a:t>Günde 2-3 kez sürülmeli</a:t>
            </a:r>
          </a:p>
          <a:p>
            <a:r>
              <a:rPr lang="tr-TR" dirty="0" smtClean="0"/>
              <a:t>Kıl büyümesi yönünde sürülmeli</a:t>
            </a:r>
          </a:p>
          <a:p>
            <a:r>
              <a:rPr lang="tr-TR" dirty="0" smtClean="0"/>
              <a:t>Banyodan sonra 3 </a:t>
            </a:r>
            <a:r>
              <a:rPr lang="tr-TR" dirty="0" err="1" smtClean="0"/>
              <a:t>dk</a:t>
            </a:r>
            <a:r>
              <a:rPr lang="tr-TR" dirty="0" smtClean="0"/>
              <a:t> içinde sürülmeli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topikal</a:t>
            </a:r>
            <a:r>
              <a:rPr lang="tr-TR" dirty="0" smtClean="0"/>
              <a:t> ilaçlarla aynı anda ya da karıştırılarak değil birkaç </a:t>
            </a:r>
            <a:r>
              <a:rPr lang="tr-TR" dirty="0" err="1" smtClean="0"/>
              <a:t>dk</a:t>
            </a:r>
            <a:r>
              <a:rPr lang="tr-TR" dirty="0" smtClean="0"/>
              <a:t> sonra sürülmeli</a:t>
            </a:r>
          </a:p>
          <a:p>
            <a:r>
              <a:rPr lang="tr-TR" dirty="0" smtClean="0"/>
              <a:t>Kullanım </a:t>
            </a:r>
            <a:r>
              <a:rPr lang="tr-TR" dirty="0"/>
              <a:t>miktarı 250 g /hafta</a:t>
            </a:r>
          </a:p>
          <a:p>
            <a:endParaRPr lang="tr-T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Nemlendiricilerin uygulanması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Nemlendirici yan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69160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%</a:t>
            </a:r>
            <a:r>
              <a:rPr lang="tr-TR" dirty="0"/>
              <a:t>20-40 </a:t>
            </a:r>
            <a:r>
              <a:rPr lang="tr-TR" dirty="0" smtClean="0"/>
              <a:t>oranında deride acıma</a:t>
            </a:r>
            <a:r>
              <a:rPr lang="tr-TR" dirty="0"/>
              <a:t>, yanma ve </a:t>
            </a:r>
            <a:r>
              <a:rPr lang="tr-TR" dirty="0" smtClean="0"/>
              <a:t>batma (</a:t>
            </a:r>
            <a:r>
              <a:rPr lang="tr-TR" dirty="0" err="1"/>
              <a:t>benzoik</a:t>
            </a:r>
            <a:r>
              <a:rPr lang="tr-TR" dirty="0"/>
              <a:t> asit, </a:t>
            </a:r>
            <a:r>
              <a:rPr lang="tr-TR" dirty="0" err="1"/>
              <a:t>sorbik</a:t>
            </a:r>
            <a:r>
              <a:rPr lang="tr-TR" dirty="0"/>
              <a:t> </a:t>
            </a:r>
            <a:r>
              <a:rPr lang="tr-TR" dirty="0" smtClean="0"/>
              <a:t>asit, </a:t>
            </a:r>
            <a:r>
              <a:rPr lang="tr-TR" dirty="0"/>
              <a:t>laktik asit, </a:t>
            </a:r>
            <a:r>
              <a:rPr lang="tr-TR" dirty="0" smtClean="0"/>
              <a:t>üre)</a:t>
            </a:r>
          </a:p>
          <a:p>
            <a:r>
              <a:rPr lang="tr-TR" dirty="0" err="1" smtClean="0"/>
              <a:t>Kontakt</a:t>
            </a:r>
            <a:r>
              <a:rPr lang="tr-TR" dirty="0" smtClean="0"/>
              <a:t> dermatit (Lanolin)</a:t>
            </a:r>
          </a:p>
          <a:p>
            <a:r>
              <a:rPr lang="tr-TR" dirty="0" err="1" smtClean="0"/>
              <a:t>İrritasyon</a:t>
            </a:r>
            <a:r>
              <a:rPr lang="tr-TR" dirty="0" smtClean="0"/>
              <a:t>	           	dermatit  (</a:t>
            </a:r>
            <a:r>
              <a:rPr lang="tr-TR" dirty="0" err="1"/>
              <a:t>Propilen</a:t>
            </a:r>
            <a:r>
              <a:rPr lang="tr-TR" dirty="0"/>
              <a:t> </a:t>
            </a:r>
            <a:r>
              <a:rPr lang="tr-TR" dirty="0" smtClean="0"/>
              <a:t>glikol)</a:t>
            </a:r>
          </a:p>
          <a:p>
            <a:r>
              <a:rPr lang="tr-TR" dirty="0" smtClean="0"/>
              <a:t>Kozmetik akne</a:t>
            </a:r>
          </a:p>
          <a:p>
            <a:r>
              <a:rPr lang="tr-TR" dirty="0" err="1" smtClean="0"/>
              <a:t>Milia</a:t>
            </a:r>
            <a:endParaRPr lang="tr-TR" dirty="0" smtClean="0"/>
          </a:p>
          <a:p>
            <a:r>
              <a:rPr lang="tr-TR" dirty="0" err="1" smtClean="0"/>
              <a:t>Fotosensitif</a:t>
            </a:r>
            <a:r>
              <a:rPr lang="tr-TR" dirty="0" smtClean="0"/>
              <a:t> dermatit </a:t>
            </a:r>
          </a:p>
          <a:p>
            <a:r>
              <a:rPr lang="tr-TR" dirty="0" smtClean="0"/>
              <a:t>Sistemik </a:t>
            </a:r>
            <a:r>
              <a:rPr lang="tr-TR" dirty="0" err="1" smtClean="0"/>
              <a:t>toksisite</a:t>
            </a:r>
            <a:r>
              <a:rPr lang="tr-TR" dirty="0" smtClean="0"/>
              <a:t> (salisilik asit, </a:t>
            </a:r>
            <a:r>
              <a:rPr lang="tr-TR" dirty="0" err="1"/>
              <a:t>propilen</a:t>
            </a:r>
            <a:r>
              <a:rPr lang="tr-TR" dirty="0"/>
              <a:t> </a:t>
            </a:r>
            <a:r>
              <a:rPr lang="tr-TR" dirty="0" smtClean="0"/>
              <a:t>glikol)</a:t>
            </a:r>
          </a:p>
          <a:p>
            <a:r>
              <a:rPr lang="tr-TR" dirty="0" err="1" smtClean="0"/>
              <a:t>Allerjen</a:t>
            </a:r>
            <a:r>
              <a:rPr lang="tr-TR" dirty="0" smtClean="0"/>
              <a:t> içerebilir (yer fıstığı, yulaf, çapraz reaksiyon)</a:t>
            </a:r>
          </a:p>
          <a:p>
            <a:r>
              <a:rPr lang="tr-TR" dirty="0" smtClean="0"/>
              <a:t>Enfeksiyon yayılması</a:t>
            </a:r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2684940" y="28529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476672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Nemlendiricilerin yan etkileri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Banyo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Günde bir kez banyo</a:t>
            </a:r>
          </a:p>
          <a:p>
            <a:r>
              <a:rPr lang="tr-TR" dirty="0" smtClean="0"/>
              <a:t>Ilık su  5-10 </a:t>
            </a:r>
            <a:r>
              <a:rPr lang="tr-TR" dirty="0" err="1" smtClean="0"/>
              <a:t>dk</a:t>
            </a:r>
            <a:endParaRPr lang="tr-TR" dirty="0" smtClean="0"/>
          </a:p>
          <a:p>
            <a:r>
              <a:rPr lang="tr-TR" dirty="0" smtClean="0"/>
              <a:t>Nötr </a:t>
            </a:r>
            <a:r>
              <a:rPr lang="tr-TR" dirty="0" err="1" smtClean="0"/>
              <a:t>pH</a:t>
            </a:r>
            <a:r>
              <a:rPr lang="tr-TR" dirty="0" smtClean="0"/>
              <a:t> (5.5) temizleyici</a:t>
            </a:r>
          </a:p>
          <a:p>
            <a:r>
              <a:rPr lang="tr-TR" dirty="0" smtClean="0"/>
              <a:t>Havlusuz kurulama (tülbent)</a:t>
            </a:r>
          </a:p>
          <a:p>
            <a:r>
              <a:rPr lang="tr-TR" dirty="0" smtClean="0"/>
              <a:t>Yarı ıslakken nemlendirici sürme</a:t>
            </a:r>
            <a:endParaRPr lang="tr-TR" dirty="0"/>
          </a:p>
          <a:p>
            <a:endParaRPr lang="tr-T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Banyo 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6732"/>
            <a:ext cx="2314600" cy="250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İdeal nemlendirici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tr-TR" dirty="0" smtClean="0"/>
              <a:t>Güvenilir</a:t>
            </a:r>
          </a:p>
          <a:p>
            <a:r>
              <a:rPr lang="tr-TR" dirty="0" smtClean="0"/>
              <a:t>Etkili</a:t>
            </a:r>
          </a:p>
          <a:p>
            <a:r>
              <a:rPr lang="tr-TR" dirty="0" smtClean="0"/>
              <a:t>Ekonomik</a:t>
            </a:r>
          </a:p>
          <a:p>
            <a:r>
              <a:rPr lang="tr-TR" dirty="0" smtClean="0"/>
              <a:t>Koruyucu, parfüm içermemeli</a:t>
            </a:r>
          </a:p>
          <a:p>
            <a:r>
              <a:rPr lang="tr-TR" dirty="0" err="1" smtClean="0"/>
              <a:t>İrritasyon</a:t>
            </a:r>
            <a:r>
              <a:rPr lang="tr-TR" dirty="0" smtClean="0"/>
              <a:t> yapan madde içermemeli</a:t>
            </a:r>
          </a:p>
          <a:p>
            <a:r>
              <a:rPr lang="tr-TR" b="1" dirty="0" smtClean="0"/>
              <a:t>En iyi nemlendirici hasta uyumunun en iyi olduğu nemlendiricidir.</a:t>
            </a:r>
            <a:endParaRPr lang="tr-TR" b="1" dirty="0"/>
          </a:p>
          <a:p>
            <a:endParaRPr lang="tr-T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068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bg1"/>
                </a:solidFill>
              </a:rPr>
              <a:t>İdeal  Nemlendirici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21" y="1772816"/>
            <a:ext cx="273039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8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4625"/>
            <a:ext cx="8892480" cy="67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3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16632"/>
            <a:ext cx="8229600" cy="70788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Stratum</a:t>
            </a:r>
            <a:r>
              <a:rPr lang="tr-TR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tr-TR" sz="4000" b="1" dirty="0" err="1" smtClean="0">
                <a:solidFill>
                  <a:schemeClr val="bg1"/>
                </a:solidFill>
                <a:latin typeface="Century Gothic" pitchFamily="34" charset="0"/>
              </a:rPr>
              <a:t>korneum</a:t>
            </a:r>
            <a:r>
              <a:rPr lang="tr-TR" sz="40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7" y="2060848"/>
            <a:ext cx="40417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4353778" cy="26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 descr="Pink tissue paper"/>
          <p:cNvSpPr>
            <a:spLocks noChangeArrowheads="1"/>
          </p:cNvSpPr>
          <p:nvPr/>
        </p:nvSpPr>
        <p:spPr bwMode="auto">
          <a:xfrm>
            <a:off x="2215007" y="1214438"/>
            <a:ext cx="4857750" cy="12144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4000" b="1" dirty="0" smtClean="0">
                <a:solidFill>
                  <a:srgbClr val="660066"/>
                </a:solidFill>
                <a:latin typeface="Calibri" charset="-94"/>
              </a:rPr>
              <a:t>FİLAGRİN</a:t>
            </a:r>
            <a:endParaRPr lang="en-US" altLang="tr-TR" sz="4000" b="1" dirty="0">
              <a:solidFill>
                <a:srgbClr val="660066"/>
              </a:solidFill>
              <a:latin typeface="Calibri" charset="-94"/>
            </a:endParaRPr>
          </a:p>
        </p:txBody>
      </p:sp>
      <p:sp>
        <p:nvSpPr>
          <p:cNvPr id="4" name="Oval 5" descr="Blue tissue paper"/>
          <p:cNvSpPr>
            <a:spLocks noChangeArrowheads="1"/>
          </p:cNvSpPr>
          <p:nvPr/>
        </p:nvSpPr>
        <p:spPr bwMode="auto">
          <a:xfrm>
            <a:off x="2143125" y="2720975"/>
            <a:ext cx="4857750" cy="1350963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4000" b="1">
                <a:solidFill>
                  <a:srgbClr val="0033CC"/>
                </a:solidFill>
                <a:latin typeface="Calibri" charset="-94"/>
              </a:rPr>
              <a:t>Serbest amino asitler</a:t>
            </a:r>
            <a:endParaRPr lang="en-US" altLang="tr-TR" sz="4000" b="1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5" name="Oval 4" descr="Stationery"/>
          <p:cNvSpPr>
            <a:spLocks noChangeArrowheads="1"/>
          </p:cNvSpPr>
          <p:nvPr/>
        </p:nvSpPr>
        <p:spPr bwMode="auto">
          <a:xfrm>
            <a:off x="214313" y="4214813"/>
            <a:ext cx="3643312" cy="1350962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000" b="1">
                <a:solidFill>
                  <a:srgbClr val="FF0000"/>
                </a:solidFill>
                <a:latin typeface="Calibri" charset="-94"/>
              </a:rPr>
              <a:t>Sodyum pyrolidon karboksilik asit</a:t>
            </a:r>
          </a:p>
          <a:p>
            <a:pPr algn="ctr" eaLnBrk="1" hangingPunct="1"/>
            <a:r>
              <a:rPr lang="tr-TR" altLang="tr-TR" sz="2000" b="1">
                <a:solidFill>
                  <a:srgbClr val="FF0000"/>
                </a:solidFill>
                <a:latin typeface="Calibri" charset="-94"/>
              </a:rPr>
              <a:t>(PCA)</a:t>
            </a:r>
            <a:endParaRPr lang="en-US" altLang="tr-TR" sz="20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6" name="Oval 5" descr="Blue tissue paper"/>
          <p:cNvSpPr>
            <a:spLocks noChangeArrowheads="1"/>
          </p:cNvSpPr>
          <p:nvPr/>
        </p:nvSpPr>
        <p:spPr bwMode="auto">
          <a:xfrm>
            <a:off x="4000500" y="4221163"/>
            <a:ext cx="2643188" cy="1350962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000" b="1">
                <a:solidFill>
                  <a:srgbClr val="0033CC"/>
                </a:solidFill>
                <a:latin typeface="Calibri" charset="-94"/>
              </a:rPr>
              <a:t>Urocanic acid</a:t>
            </a:r>
          </a:p>
          <a:p>
            <a:pPr algn="ctr" eaLnBrk="1" hangingPunct="1"/>
            <a:r>
              <a:rPr lang="tr-TR" altLang="tr-TR" sz="2000" b="1">
                <a:solidFill>
                  <a:srgbClr val="0033CC"/>
                </a:solidFill>
                <a:latin typeface="Calibri" charset="-94"/>
              </a:rPr>
              <a:t>(UCA)</a:t>
            </a:r>
            <a:endParaRPr lang="en-US" altLang="tr-TR" sz="2000" b="1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7" name="Oval 4" descr="Stationery"/>
          <p:cNvSpPr>
            <a:spLocks noChangeArrowheads="1"/>
          </p:cNvSpPr>
          <p:nvPr/>
        </p:nvSpPr>
        <p:spPr bwMode="auto">
          <a:xfrm>
            <a:off x="6643688" y="4143375"/>
            <a:ext cx="2428875" cy="1350963"/>
          </a:xfrm>
          <a:prstGeom prst="ellipse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000" b="1">
                <a:solidFill>
                  <a:srgbClr val="FF0000"/>
                </a:solidFill>
                <a:latin typeface="Calibri" charset="-94"/>
              </a:rPr>
              <a:t>Laktik asit</a:t>
            </a:r>
          </a:p>
          <a:p>
            <a:pPr algn="ctr" eaLnBrk="1" hangingPunct="1"/>
            <a:r>
              <a:rPr lang="tr-TR" altLang="tr-TR" sz="2000" b="1">
                <a:solidFill>
                  <a:srgbClr val="FF0000"/>
                </a:solidFill>
                <a:latin typeface="Calibri" charset="-94"/>
              </a:rPr>
              <a:t>Üre</a:t>
            </a:r>
            <a:endParaRPr lang="en-US" altLang="tr-TR" sz="20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8" name="7 Aşağı Ok Belirtme Çizgisi"/>
          <p:cNvSpPr/>
          <p:nvPr/>
        </p:nvSpPr>
        <p:spPr>
          <a:xfrm>
            <a:off x="0" y="5857875"/>
            <a:ext cx="9144000" cy="1000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/>
              <a:t>DOĞAL NEMLENDİRİCİ FAKTÖR</a:t>
            </a:r>
          </a:p>
        </p:txBody>
      </p:sp>
      <p:sp>
        <p:nvSpPr>
          <p:cNvPr id="9" name="8 Aşağı Ok"/>
          <p:cNvSpPr/>
          <p:nvPr/>
        </p:nvSpPr>
        <p:spPr>
          <a:xfrm>
            <a:off x="4429124" y="2428868"/>
            <a:ext cx="484632" cy="357190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9 Aşağı Ok"/>
          <p:cNvSpPr/>
          <p:nvPr/>
        </p:nvSpPr>
        <p:spPr>
          <a:xfrm rot="20739038">
            <a:off x="5027002" y="3927689"/>
            <a:ext cx="484632" cy="445472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Aşağı Ok"/>
          <p:cNvSpPr/>
          <p:nvPr/>
        </p:nvSpPr>
        <p:spPr>
          <a:xfrm rot="1327791">
            <a:off x="2330711" y="3852747"/>
            <a:ext cx="484632" cy="594656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Aşağı Ok"/>
          <p:cNvSpPr/>
          <p:nvPr/>
        </p:nvSpPr>
        <p:spPr>
          <a:xfrm rot="19201818">
            <a:off x="6606492" y="3630824"/>
            <a:ext cx="484632" cy="727642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cxnSp>
        <p:nvCxnSpPr>
          <p:cNvPr id="16" name="15 Düz Ok Bağlayıcısı"/>
          <p:cNvCxnSpPr/>
          <p:nvPr/>
        </p:nvCxnSpPr>
        <p:spPr>
          <a:xfrm rot="5400000">
            <a:off x="1748632" y="5607844"/>
            <a:ext cx="50165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5400000">
            <a:off x="7608887" y="5608638"/>
            <a:ext cx="500063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rot="5400000">
            <a:off x="5035550" y="5608638"/>
            <a:ext cx="50165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>
            <a:off x="2000250" y="5357813"/>
            <a:ext cx="5857875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11560" y="274638"/>
            <a:ext cx="8229600" cy="646331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err="1" smtClean="0">
                <a:solidFill>
                  <a:schemeClr val="bg1"/>
                </a:solidFill>
                <a:latin typeface="Century Gothic" pitchFamily="34" charset="0"/>
              </a:rPr>
              <a:t>Filagrin</a:t>
            </a:r>
            <a:r>
              <a:rPr lang="tr-TR" sz="3600" b="1" dirty="0" smtClean="0">
                <a:solidFill>
                  <a:schemeClr val="bg1"/>
                </a:solidFill>
                <a:latin typeface="Century Gothic" pitchFamily="34" charset="0"/>
              </a:rPr>
              <a:t> deri bariyer fonksiyonu</a:t>
            </a:r>
            <a:endParaRPr lang="en-US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 descr="Pink tissue paper"/>
          <p:cNvSpPr>
            <a:spLocks noChangeArrowheads="1"/>
          </p:cNvSpPr>
          <p:nvPr/>
        </p:nvSpPr>
        <p:spPr bwMode="auto">
          <a:xfrm>
            <a:off x="571500" y="1143000"/>
            <a:ext cx="8072438" cy="1214438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4000" b="1">
                <a:solidFill>
                  <a:srgbClr val="660066"/>
                </a:solidFill>
                <a:latin typeface="Calibri" charset="-94"/>
              </a:rPr>
              <a:t>Korneositlerin içinde su tutulması</a:t>
            </a:r>
            <a:endParaRPr lang="en-US" altLang="tr-TR" sz="4000" b="1">
              <a:solidFill>
                <a:srgbClr val="660066"/>
              </a:solidFill>
              <a:latin typeface="Calibri" charset="-94"/>
            </a:endParaRPr>
          </a:p>
        </p:txBody>
      </p:sp>
      <p:sp>
        <p:nvSpPr>
          <p:cNvPr id="4" name="Oval 5" descr="Blue tissue paper"/>
          <p:cNvSpPr>
            <a:spLocks noChangeArrowheads="1"/>
          </p:cNvSpPr>
          <p:nvPr/>
        </p:nvSpPr>
        <p:spPr bwMode="auto">
          <a:xfrm>
            <a:off x="571500" y="2720975"/>
            <a:ext cx="7858125" cy="9223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Korneositlerin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optimal </a:t>
            </a:r>
            <a:r>
              <a:rPr lang="tr-TR" altLang="tr-TR" sz="3200" b="1" dirty="0" err="1">
                <a:solidFill>
                  <a:srgbClr val="0033CC"/>
                </a:solidFill>
                <a:latin typeface="Calibri" charset="-94"/>
              </a:rPr>
              <a:t>hidrasyonu</a:t>
            </a:r>
            <a:r>
              <a:rPr lang="tr-TR" altLang="tr-TR" sz="3200" b="1" dirty="0">
                <a:solidFill>
                  <a:srgbClr val="0033CC"/>
                </a:solidFill>
                <a:latin typeface="Calibri" charset="-94"/>
              </a:rPr>
              <a:t> </a:t>
            </a:r>
            <a:endParaRPr lang="en-US" altLang="tr-TR" sz="3200" b="1" dirty="0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5" name="Oval 4" descr="Stationery"/>
          <p:cNvSpPr>
            <a:spLocks noChangeArrowheads="1"/>
          </p:cNvSpPr>
          <p:nvPr/>
        </p:nvSpPr>
        <p:spPr bwMode="auto">
          <a:xfrm>
            <a:off x="214313" y="4071938"/>
            <a:ext cx="4429125" cy="1350962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FF0000"/>
                </a:solidFill>
                <a:latin typeface="Calibri" charset="-94"/>
              </a:rPr>
              <a:t>Korneositlerin arasında </a:t>
            </a:r>
          </a:p>
          <a:p>
            <a:pPr algn="ctr" eaLnBrk="1" hangingPunct="1"/>
            <a:r>
              <a:rPr lang="tr-TR" altLang="tr-TR" sz="2800" b="1">
                <a:solidFill>
                  <a:srgbClr val="FF0000"/>
                </a:solidFill>
                <a:latin typeface="Calibri" charset="-94"/>
              </a:rPr>
              <a:t>boşluk oluşmasını engeller</a:t>
            </a:r>
            <a:endParaRPr lang="en-US" altLang="tr-TR" sz="28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6" name="Oval 5" descr="Blue tissue paper"/>
          <p:cNvSpPr>
            <a:spLocks noChangeArrowheads="1"/>
          </p:cNvSpPr>
          <p:nvPr/>
        </p:nvSpPr>
        <p:spPr bwMode="auto">
          <a:xfrm>
            <a:off x="5214938" y="4071938"/>
            <a:ext cx="3571875" cy="1350962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0033CC"/>
                </a:solidFill>
                <a:latin typeface="Calibri" charset="-94"/>
              </a:rPr>
              <a:t>Korneum tabakasının</a:t>
            </a:r>
          </a:p>
          <a:p>
            <a:pPr algn="ctr" eaLnBrk="1" hangingPunct="1"/>
            <a:r>
              <a:rPr lang="tr-TR" altLang="tr-TR" sz="2800" b="1">
                <a:solidFill>
                  <a:srgbClr val="0033CC"/>
                </a:solidFill>
                <a:latin typeface="Calibri" charset="-94"/>
              </a:rPr>
              <a:t> bütünlüğünü korur</a:t>
            </a:r>
            <a:endParaRPr lang="en-US" altLang="tr-TR" sz="2800" b="1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7" name="Oval 4" descr="Stationery"/>
          <p:cNvSpPr>
            <a:spLocks noChangeArrowheads="1"/>
          </p:cNvSpPr>
          <p:nvPr/>
        </p:nvSpPr>
        <p:spPr bwMode="auto">
          <a:xfrm>
            <a:off x="1928813" y="5507038"/>
            <a:ext cx="5000625" cy="1350962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Calibri" charset="-94"/>
              </a:rPr>
              <a:t>Allerjen ve iritanların</a:t>
            </a:r>
          </a:p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Calibri" charset="-94"/>
              </a:rPr>
              <a:t>İçeri girmesini engeller</a:t>
            </a:r>
            <a:endParaRPr lang="en-US" altLang="tr-TR" sz="32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8" name="7 Aşağı Ok Belirtme Çizgisi"/>
          <p:cNvSpPr/>
          <p:nvPr/>
        </p:nvSpPr>
        <p:spPr>
          <a:xfrm>
            <a:off x="0" y="214313"/>
            <a:ext cx="9144000" cy="10001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b="1" dirty="0"/>
              <a:t>DOĞAL NEMLENDİRİCİ FAKTÖR</a:t>
            </a:r>
          </a:p>
        </p:txBody>
      </p:sp>
      <p:sp>
        <p:nvSpPr>
          <p:cNvPr id="9" name="8 Aşağı Ok"/>
          <p:cNvSpPr/>
          <p:nvPr/>
        </p:nvSpPr>
        <p:spPr>
          <a:xfrm>
            <a:off x="4429124" y="2428868"/>
            <a:ext cx="484632" cy="357190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9 Aşağı Ok"/>
          <p:cNvSpPr/>
          <p:nvPr/>
        </p:nvSpPr>
        <p:spPr>
          <a:xfrm rot="20739038">
            <a:off x="6691344" y="3696419"/>
            <a:ext cx="484632" cy="445472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Aşağı Ok"/>
          <p:cNvSpPr/>
          <p:nvPr/>
        </p:nvSpPr>
        <p:spPr>
          <a:xfrm rot="1262309">
            <a:off x="2330711" y="3712693"/>
            <a:ext cx="484632" cy="594656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Aşağı Ok"/>
          <p:cNvSpPr/>
          <p:nvPr/>
        </p:nvSpPr>
        <p:spPr>
          <a:xfrm rot="18489276">
            <a:off x="3677534" y="5142740"/>
            <a:ext cx="484632" cy="727642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" name="17 Aşağı Ok"/>
          <p:cNvSpPr/>
          <p:nvPr/>
        </p:nvSpPr>
        <p:spPr>
          <a:xfrm rot="2427002">
            <a:off x="6181592" y="5186562"/>
            <a:ext cx="660548" cy="960788"/>
          </a:xfrm>
          <a:prstGeom prst="downArrow">
            <a:avLst>
              <a:gd name="adj1" fmla="val 50000"/>
              <a:gd name="adj2" fmla="val 42471"/>
            </a:avLst>
          </a:prstGeom>
          <a:solidFill>
            <a:srgbClr val="FF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5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4" descr="Stationery"/>
          <p:cNvSpPr>
            <a:spLocks noChangeArrowheads="1"/>
          </p:cNvSpPr>
          <p:nvPr/>
        </p:nvSpPr>
        <p:spPr bwMode="auto">
          <a:xfrm>
            <a:off x="214313" y="5286375"/>
            <a:ext cx="8786812" cy="1350963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Calibri" charset="-94"/>
              </a:rPr>
              <a:t>Epidermal bariyer bozularak allerjen ve</a:t>
            </a:r>
          </a:p>
          <a:p>
            <a:pPr algn="ctr" eaLnBrk="1" hangingPunct="1"/>
            <a:r>
              <a:rPr lang="tr-TR" altLang="tr-TR" sz="3200" b="1">
                <a:solidFill>
                  <a:srgbClr val="FF0000"/>
                </a:solidFill>
                <a:latin typeface="Calibri" charset="-94"/>
              </a:rPr>
              <a:t>iritanlar içeri girer</a:t>
            </a:r>
            <a:endParaRPr lang="en-US" altLang="tr-TR" sz="32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13" name="12 Yatay Kaydırma"/>
          <p:cNvSpPr/>
          <p:nvPr/>
        </p:nvSpPr>
        <p:spPr>
          <a:xfrm>
            <a:off x="0" y="0"/>
            <a:ext cx="9144000" cy="642938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200" b="1" dirty="0" err="1" smtClean="0">
                <a:solidFill>
                  <a:srgbClr val="FFFFFF"/>
                </a:solidFill>
              </a:rPr>
              <a:t>Filagrin</a:t>
            </a:r>
            <a:r>
              <a:rPr lang="tr-TR" sz="3200" b="1" dirty="0" smtClean="0">
                <a:solidFill>
                  <a:srgbClr val="FFFFFF"/>
                </a:solidFill>
              </a:rPr>
              <a:t> </a:t>
            </a:r>
            <a:r>
              <a:rPr lang="tr-TR" sz="3200" b="1" dirty="0">
                <a:solidFill>
                  <a:srgbClr val="FFFFFF"/>
                </a:solidFill>
              </a:rPr>
              <a:t>Fonksiyon Kaybı Yapan Mutasyon</a:t>
            </a:r>
          </a:p>
        </p:txBody>
      </p:sp>
      <p:grpSp>
        <p:nvGrpSpPr>
          <p:cNvPr id="2" name="23 Grup"/>
          <p:cNvGrpSpPr>
            <a:grpSpLocks/>
          </p:cNvGrpSpPr>
          <p:nvPr/>
        </p:nvGrpSpPr>
        <p:grpSpPr bwMode="auto">
          <a:xfrm>
            <a:off x="0" y="857250"/>
            <a:ext cx="9144000" cy="714375"/>
            <a:chOff x="0" y="857232"/>
            <a:chExt cx="9144000" cy="714380"/>
          </a:xfrm>
        </p:grpSpPr>
        <p:sp>
          <p:nvSpPr>
            <p:cNvPr id="8" name="7 Aşağı Ok Belirtme Çizgisi"/>
            <p:cNvSpPr/>
            <p:nvPr/>
          </p:nvSpPr>
          <p:spPr>
            <a:xfrm>
              <a:off x="0" y="857232"/>
              <a:ext cx="9144000" cy="71438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sz="3200" b="1" dirty="0"/>
                <a:t>Doğal Nemlendirici Faktör</a:t>
              </a:r>
            </a:p>
          </p:txBody>
        </p:sp>
        <p:sp>
          <p:nvSpPr>
            <p:cNvPr id="16" name="15 Aşağı Ok"/>
            <p:cNvSpPr/>
            <p:nvPr/>
          </p:nvSpPr>
          <p:spPr>
            <a:xfrm>
              <a:off x="6929454" y="857232"/>
              <a:ext cx="285752" cy="500066"/>
            </a:xfrm>
            <a:prstGeom prst="downArrow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/>
            </a:p>
          </p:txBody>
        </p:sp>
      </p:grpSp>
      <p:sp>
        <p:nvSpPr>
          <p:cNvPr id="19" name="18 Aşağı Ok"/>
          <p:cNvSpPr/>
          <p:nvPr/>
        </p:nvSpPr>
        <p:spPr>
          <a:xfrm>
            <a:off x="4357686" y="571480"/>
            <a:ext cx="484632" cy="357190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grpSp>
        <p:nvGrpSpPr>
          <p:cNvPr id="3" name="22 Grup"/>
          <p:cNvGrpSpPr>
            <a:grpSpLocks/>
          </p:cNvGrpSpPr>
          <p:nvPr/>
        </p:nvGrpSpPr>
        <p:grpSpPr bwMode="auto">
          <a:xfrm>
            <a:off x="539750" y="1571625"/>
            <a:ext cx="8072438" cy="642938"/>
            <a:chOff x="571500" y="1643050"/>
            <a:chExt cx="8072438" cy="642942"/>
          </a:xfrm>
        </p:grpSpPr>
        <p:sp>
          <p:nvSpPr>
            <p:cNvPr id="13343" name="Oval 3" descr="Pink tissue paper"/>
            <p:cNvSpPr>
              <a:spLocks noChangeArrowheads="1"/>
            </p:cNvSpPr>
            <p:nvPr/>
          </p:nvSpPr>
          <p:spPr bwMode="auto">
            <a:xfrm>
              <a:off x="571500" y="1643050"/>
              <a:ext cx="8072438" cy="642942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2800" b="1">
                  <a:solidFill>
                    <a:srgbClr val="660066"/>
                  </a:solidFill>
                  <a:latin typeface="Calibri" charset="-94"/>
                </a:rPr>
                <a:t>Korneositlerin içinde su tutulması</a:t>
              </a:r>
              <a:endParaRPr lang="en-US" altLang="tr-TR" sz="2800" b="1">
                <a:solidFill>
                  <a:srgbClr val="660066"/>
                </a:solidFill>
                <a:latin typeface="Calibri" charset="-94"/>
              </a:endParaRPr>
            </a:p>
          </p:txBody>
        </p:sp>
        <p:sp>
          <p:nvSpPr>
            <p:cNvPr id="20" name="19 Aşağı Ok"/>
            <p:cNvSpPr/>
            <p:nvPr/>
          </p:nvSpPr>
          <p:spPr>
            <a:xfrm>
              <a:off x="7500958" y="1714488"/>
              <a:ext cx="285752" cy="500066"/>
            </a:xfrm>
            <a:prstGeom prst="downArrow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tr-TR" sz="2800" smtClean="0">
                <a:solidFill>
                  <a:srgbClr val="FFFFFF"/>
                </a:solidFill>
                <a:latin typeface="Calibri" charset="-94"/>
              </a:endParaRPr>
            </a:p>
          </p:txBody>
        </p:sp>
      </p:grpSp>
      <p:grpSp>
        <p:nvGrpSpPr>
          <p:cNvPr id="4" name="21 Grup"/>
          <p:cNvGrpSpPr>
            <a:grpSpLocks/>
          </p:cNvGrpSpPr>
          <p:nvPr/>
        </p:nvGrpSpPr>
        <p:grpSpPr bwMode="auto">
          <a:xfrm>
            <a:off x="214313" y="2428875"/>
            <a:ext cx="8715375" cy="922338"/>
            <a:chOff x="214282" y="2720975"/>
            <a:chExt cx="8715436" cy="922338"/>
          </a:xfrm>
        </p:grpSpPr>
        <p:sp>
          <p:nvSpPr>
            <p:cNvPr id="13339" name="Oval 5" descr="Blue tissue paper"/>
            <p:cNvSpPr>
              <a:spLocks noChangeArrowheads="1"/>
            </p:cNvSpPr>
            <p:nvPr/>
          </p:nvSpPr>
          <p:spPr bwMode="auto">
            <a:xfrm>
              <a:off x="214282" y="2720975"/>
              <a:ext cx="8715436" cy="922338"/>
            </a:xfrm>
            <a:prstGeom prst="ellipse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EC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tr-TR" altLang="tr-TR" sz="2800" b="1" dirty="0" err="1">
                  <a:solidFill>
                    <a:srgbClr val="0033CC"/>
                  </a:solidFill>
                  <a:latin typeface="Calibri" charset="-94"/>
                </a:rPr>
                <a:t>Korneositlerin</a:t>
              </a:r>
              <a:r>
                <a:rPr lang="tr-TR" altLang="tr-TR" sz="2800" b="1" dirty="0">
                  <a:solidFill>
                    <a:srgbClr val="0033CC"/>
                  </a:solidFill>
                  <a:latin typeface="Calibri" charset="-94"/>
                </a:rPr>
                <a:t> optimal </a:t>
              </a:r>
              <a:r>
                <a:rPr lang="tr-TR" altLang="tr-TR" sz="2800" b="1" dirty="0" err="1">
                  <a:solidFill>
                    <a:srgbClr val="0033CC"/>
                  </a:solidFill>
                  <a:latin typeface="Calibri" charset="-94"/>
                </a:rPr>
                <a:t>hidrasyonu</a:t>
              </a:r>
              <a:r>
                <a:rPr lang="tr-TR" altLang="tr-TR" sz="2800" b="1" dirty="0">
                  <a:solidFill>
                    <a:srgbClr val="0033CC"/>
                  </a:solidFill>
                  <a:latin typeface="Calibri" charset="-94"/>
                </a:rPr>
                <a:t> </a:t>
              </a:r>
              <a:endParaRPr lang="en-US" altLang="tr-TR" sz="2800" b="1" dirty="0">
                <a:solidFill>
                  <a:srgbClr val="0033CC"/>
                </a:solidFill>
                <a:latin typeface="Calibri" charset="-94"/>
              </a:endParaRPr>
            </a:p>
          </p:txBody>
        </p:sp>
        <p:sp>
          <p:nvSpPr>
            <p:cNvPr id="21" name="20 Aşağı Ok"/>
            <p:cNvSpPr/>
            <p:nvPr/>
          </p:nvSpPr>
          <p:spPr>
            <a:xfrm>
              <a:off x="7696000" y="2928934"/>
              <a:ext cx="285752" cy="500066"/>
            </a:xfrm>
            <a:prstGeom prst="downArrow">
              <a:avLst/>
            </a:prstGeom>
            <a:solidFill>
              <a:schemeClr val="bg1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tr-TR" sz="2800" smtClean="0">
                <a:solidFill>
                  <a:srgbClr val="FFFFFF"/>
                </a:solidFill>
                <a:latin typeface="Calibri" charset="-94"/>
              </a:endParaRPr>
            </a:p>
          </p:txBody>
        </p:sp>
      </p:grpSp>
      <p:sp>
        <p:nvSpPr>
          <p:cNvPr id="25" name="24 Aşağı Ok"/>
          <p:cNvSpPr/>
          <p:nvPr/>
        </p:nvSpPr>
        <p:spPr>
          <a:xfrm>
            <a:off x="4429124" y="2214554"/>
            <a:ext cx="484632" cy="357190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6" name="Oval 4" descr="Stationery"/>
          <p:cNvSpPr>
            <a:spLocks noChangeArrowheads="1"/>
          </p:cNvSpPr>
          <p:nvPr/>
        </p:nvSpPr>
        <p:spPr bwMode="auto">
          <a:xfrm>
            <a:off x="214313" y="3570288"/>
            <a:ext cx="4786312" cy="1350962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FF0000"/>
                </a:solidFill>
                <a:latin typeface="Calibri" charset="-94"/>
              </a:rPr>
              <a:t>Korneositler büzüşerek </a:t>
            </a:r>
          </a:p>
          <a:p>
            <a:pPr algn="ctr" eaLnBrk="1" hangingPunct="1"/>
            <a:r>
              <a:rPr lang="tr-TR" altLang="tr-TR" sz="2800" b="1">
                <a:solidFill>
                  <a:srgbClr val="FF0000"/>
                </a:solidFill>
                <a:latin typeface="Calibri" charset="-94"/>
              </a:rPr>
              <a:t>aralarında boşluk oluşur</a:t>
            </a:r>
            <a:endParaRPr lang="en-US" altLang="tr-TR" sz="2800" b="1">
              <a:solidFill>
                <a:srgbClr val="FF0000"/>
              </a:solidFill>
              <a:latin typeface="Calibri" charset="-94"/>
            </a:endParaRPr>
          </a:p>
        </p:txBody>
      </p:sp>
      <p:sp>
        <p:nvSpPr>
          <p:cNvPr id="27" name="Oval 5" descr="Blue tissue paper"/>
          <p:cNvSpPr>
            <a:spLocks noChangeArrowheads="1"/>
          </p:cNvSpPr>
          <p:nvPr/>
        </p:nvSpPr>
        <p:spPr bwMode="auto">
          <a:xfrm>
            <a:off x="5214938" y="3578225"/>
            <a:ext cx="3571875" cy="1350963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0033CC"/>
                </a:solidFill>
                <a:latin typeface="Calibri" charset="-94"/>
              </a:rPr>
              <a:t>Korneum tabakasının</a:t>
            </a:r>
          </a:p>
          <a:p>
            <a:pPr algn="ctr" eaLnBrk="1" hangingPunct="1"/>
            <a:r>
              <a:rPr lang="tr-TR" altLang="tr-TR" sz="2800" b="1">
                <a:solidFill>
                  <a:srgbClr val="0033CC"/>
                </a:solidFill>
                <a:latin typeface="Calibri" charset="-94"/>
              </a:rPr>
              <a:t> bütünlüğü bozulur</a:t>
            </a:r>
            <a:endParaRPr lang="en-US" altLang="tr-TR" sz="2800" b="1">
              <a:solidFill>
                <a:srgbClr val="0033CC"/>
              </a:solidFill>
              <a:latin typeface="Calibri" charset="-94"/>
            </a:endParaRPr>
          </a:p>
        </p:txBody>
      </p:sp>
      <p:sp>
        <p:nvSpPr>
          <p:cNvPr id="28" name="27 Aşağı Ok"/>
          <p:cNvSpPr/>
          <p:nvPr/>
        </p:nvSpPr>
        <p:spPr>
          <a:xfrm rot="21173168">
            <a:off x="6669421" y="3242981"/>
            <a:ext cx="484632" cy="445472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9" name="28 Aşağı Ok"/>
          <p:cNvSpPr/>
          <p:nvPr/>
        </p:nvSpPr>
        <p:spPr>
          <a:xfrm rot="442440">
            <a:off x="2338294" y="3268138"/>
            <a:ext cx="484632" cy="529815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0" name="29 Aşağı Ok"/>
          <p:cNvSpPr/>
          <p:nvPr/>
        </p:nvSpPr>
        <p:spPr>
          <a:xfrm rot="18489276">
            <a:off x="2394301" y="4879201"/>
            <a:ext cx="484632" cy="511054"/>
          </a:xfrm>
          <a:prstGeom prst="downArrow">
            <a:avLst/>
          </a:prstGeom>
          <a:solidFill>
            <a:srgbClr val="FF000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" name="30 Aşağı Ok"/>
          <p:cNvSpPr/>
          <p:nvPr/>
        </p:nvSpPr>
        <p:spPr>
          <a:xfrm rot="1133461">
            <a:off x="6550755" y="4874691"/>
            <a:ext cx="660548" cy="500936"/>
          </a:xfrm>
          <a:prstGeom prst="downArrow">
            <a:avLst>
              <a:gd name="adj1" fmla="val 50000"/>
              <a:gd name="adj2" fmla="val 42471"/>
            </a:avLst>
          </a:prstGeom>
          <a:solidFill>
            <a:srgbClr val="FF00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9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700"/>
            <a:ext cx="914400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3130</Words>
  <Application>Microsoft Office PowerPoint</Application>
  <PresentationFormat>Ekran Gösterisi (4:3)</PresentationFormat>
  <Paragraphs>391</Paragraphs>
  <Slides>49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0" baseType="lpstr">
      <vt:lpstr>Ofis Teması</vt:lpstr>
      <vt:lpstr>ATOPİK DERMATİTTE NEMLENDİRİCİLER ve EPİTELYAL BARİYER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Nemlendirici uygulanması</vt:lpstr>
      <vt:lpstr>Nemlendirici yan etkileri</vt:lpstr>
      <vt:lpstr>Banyo</vt:lpstr>
      <vt:lpstr>İdeal nemlendirici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ATOPİK DERMATİTTE NEMLENDİRİCİLER ve EPİTELYAL BARİYER</dc:title>
  <dc:creator>Özlem Yılmaz Özbek</dc:creator>
  <cp:lastModifiedBy>LENOVO</cp:lastModifiedBy>
  <cp:revision>176</cp:revision>
  <dcterms:created xsi:type="dcterms:W3CDTF">2016-04-19T07:37:24Z</dcterms:created>
  <dcterms:modified xsi:type="dcterms:W3CDTF">2016-04-27T06:09:41Z</dcterms:modified>
</cp:coreProperties>
</file>