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8" r:id="rId4"/>
    <p:sldId id="258" r:id="rId5"/>
    <p:sldId id="266" r:id="rId6"/>
    <p:sldId id="259" r:id="rId7"/>
    <p:sldId id="307" r:id="rId8"/>
    <p:sldId id="290" r:id="rId9"/>
    <p:sldId id="261" r:id="rId10"/>
    <p:sldId id="309" r:id="rId11"/>
    <p:sldId id="311" r:id="rId12"/>
    <p:sldId id="267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7" r:id="rId30"/>
    <p:sldId id="288" r:id="rId31"/>
    <p:sldId id="289" r:id="rId32"/>
    <p:sldId id="291" r:id="rId33"/>
    <p:sldId id="293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84" r:id="rId48"/>
    <p:sldId id="312" r:id="rId49"/>
    <p:sldId id="310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22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EB0217-3812-4127-8159-4D07B69FADA4}" type="datetimeFigureOut">
              <a:rPr lang="tr-TR" smtClean="0"/>
              <a:t>25.04.2017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101DC9-3BFC-4BED-A77A-45311F27796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85" t="9309" r="3758" b="-7710"/>
          <a:stretch/>
        </p:blipFill>
        <p:spPr bwMode="auto">
          <a:xfrm>
            <a:off x="-108520" y="404664"/>
            <a:ext cx="9037536" cy="66600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 z="254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179512" y="3573016"/>
            <a:ext cx="8749504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accent2">
                    <a:lumMod val="50000"/>
                  </a:schemeClr>
                </a:solidFill>
              </a:rPr>
              <a:t>Doç</a:t>
            </a: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accent2">
                    <a:lumMod val="50000"/>
                  </a:schemeClr>
                </a:solidFill>
              </a:rPr>
              <a:t>Dr</a:t>
            </a: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</a:rPr>
              <a:t> AYŞEGÜL AKAN</a:t>
            </a:r>
          </a:p>
          <a:p>
            <a:pPr algn="ctr"/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</a:rPr>
              <a:t>26.04.2017</a:t>
            </a:r>
          </a:p>
          <a:p>
            <a:pPr algn="ctr"/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</a:rPr>
              <a:t>ALLERJİDE ÇİNKONUN ROLÜ</a:t>
            </a:r>
            <a:endParaRPr lang="tr-T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50"/>
            <a:ext cx="914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Çinko (</a:t>
            </a:r>
            <a:r>
              <a:rPr lang="tr-TR" dirty="0" err="1"/>
              <a:t>Zn</a:t>
            </a:r>
            <a:r>
              <a:rPr lang="tr-TR" dirty="0" smtClean="0"/>
              <a:t>) eksikliği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tr-TR" sz="2600" dirty="0">
                <a:solidFill>
                  <a:schemeClr val="tx1"/>
                </a:solidFill>
              </a:rPr>
              <a:t>İshal, cilt lezyonları, </a:t>
            </a:r>
            <a:r>
              <a:rPr lang="tr-TR" sz="2600" dirty="0" smtClean="0">
                <a:solidFill>
                  <a:schemeClr val="tx1"/>
                </a:solidFill>
              </a:rPr>
              <a:t>ağır/uzamış enfeksiyonlar</a:t>
            </a:r>
            <a:r>
              <a:rPr lang="tr-TR" sz="2600" dirty="0">
                <a:solidFill>
                  <a:schemeClr val="tx1"/>
                </a:solidFill>
              </a:rPr>
              <a:t>, </a:t>
            </a:r>
            <a:r>
              <a:rPr lang="tr-TR" sz="2600" dirty="0" err="1">
                <a:solidFill>
                  <a:schemeClr val="tx1"/>
                </a:solidFill>
              </a:rPr>
              <a:t>alopesi</a:t>
            </a:r>
            <a:r>
              <a:rPr lang="tr-TR" sz="2600" dirty="0">
                <a:solidFill>
                  <a:schemeClr val="tx1"/>
                </a:solidFill>
              </a:rPr>
              <a:t>, yara iyileşmesinde gecikme </a:t>
            </a:r>
          </a:p>
          <a:p>
            <a:r>
              <a:rPr lang="tr-TR" dirty="0" err="1" smtClean="0"/>
              <a:t>Timik</a:t>
            </a:r>
            <a:r>
              <a:rPr lang="tr-TR" dirty="0" smtClean="0"/>
              <a:t> hormon aktivitesinde azalma</a:t>
            </a:r>
          </a:p>
          <a:p>
            <a:pPr lvl="1"/>
            <a:r>
              <a:rPr lang="tr-TR" dirty="0" smtClean="0"/>
              <a:t>Th1 </a:t>
            </a:r>
            <a:r>
              <a:rPr lang="tr-TR" dirty="0" err="1" smtClean="0"/>
              <a:t>sitokin</a:t>
            </a:r>
            <a:r>
              <a:rPr lang="tr-TR" dirty="0" smtClean="0"/>
              <a:t> düzeylerinde azalma ve hatta </a:t>
            </a:r>
            <a:r>
              <a:rPr lang="tr-TR" dirty="0" err="1" smtClean="0"/>
              <a:t>lenfopeni</a:t>
            </a:r>
            <a:endParaRPr lang="tr-TR" dirty="0" smtClean="0"/>
          </a:p>
          <a:p>
            <a:pPr lvl="1"/>
            <a:r>
              <a:rPr lang="tr-TR" dirty="0" err="1" smtClean="0"/>
              <a:t>Hipotalamo</a:t>
            </a:r>
            <a:r>
              <a:rPr lang="tr-TR" dirty="0" smtClean="0"/>
              <a:t>-</a:t>
            </a:r>
            <a:r>
              <a:rPr lang="tr-TR" dirty="0" err="1" smtClean="0"/>
              <a:t>pitüiter</a:t>
            </a:r>
            <a:r>
              <a:rPr lang="tr-TR" dirty="0" smtClean="0"/>
              <a:t>-adrenal aksın aktive olması ve </a:t>
            </a:r>
            <a:r>
              <a:rPr lang="tr-TR" dirty="0" err="1" smtClean="0"/>
              <a:t>glukokortikoidlerin</a:t>
            </a:r>
            <a:r>
              <a:rPr lang="tr-TR" dirty="0" smtClean="0"/>
              <a:t> kronik salınımı sonucunda T ve B lenfositlerde </a:t>
            </a:r>
            <a:r>
              <a:rPr lang="tr-TR" dirty="0" err="1" smtClean="0"/>
              <a:t>apoptozis</a:t>
            </a:r>
            <a:r>
              <a:rPr lang="tr-TR" dirty="0" smtClean="0"/>
              <a:t> görülür.</a:t>
            </a:r>
          </a:p>
          <a:p>
            <a:r>
              <a:rPr lang="tr-TR" dirty="0" err="1" smtClean="0"/>
              <a:t>Akrodermatitis</a:t>
            </a:r>
            <a:r>
              <a:rPr lang="tr-TR" dirty="0" smtClean="0"/>
              <a:t> </a:t>
            </a:r>
            <a:r>
              <a:rPr lang="tr-TR" dirty="0" err="1" smtClean="0"/>
              <a:t>enteropatika</a:t>
            </a:r>
            <a:r>
              <a:rPr lang="tr-TR" dirty="0" smtClean="0"/>
              <a:t>—OR, </a:t>
            </a:r>
            <a:r>
              <a:rPr lang="tr-TR" dirty="0" err="1" smtClean="0"/>
              <a:t>Zn</a:t>
            </a:r>
            <a:r>
              <a:rPr lang="tr-TR" dirty="0" smtClean="0"/>
              <a:t> emiliminde genetik </a:t>
            </a:r>
            <a:r>
              <a:rPr lang="tr-TR" dirty="0" err="1" smtClean="0"/>
              <a:t>defekt</a:t>
            </a:r>
            <a:endParaRPr lang="tr-TR" dirty="0" smtClean="0"/>
          </a:p>
          <a:p>
            <a:pPr lvl="1"/>
            <a:r>
              <a:rPr lang="tr-TR" dirty="0" smtClean="0"/>
              <a:t>Akut dermatit/</a:t>
            </a:r>
            <a:r>
              <a:rPr lang="tr-TR" dirty="0" err="1" smtClean="0"/>
              <a:t>hiperkeratotik</a:t>
            </a:r>
            <a:r>
              <a:rPr lang="tr-TR" dirty="0" smtClean="0"/>
              <a:t> plaklar, </a:t>
            </a:r>
            <a:r>
              <a:rPr lang="tr-TR" dirty="0" err="1" smtClean="0"/>
              <a:t>diyare</a:t>
            </a:r>
            <a:r>
              <a:rPr lang="tr-TR" dirty="0" smtClean="0"/>
              <a:t>, </a:t>
            </a:r>
            <a:r>
              <a:rPr lang="tr-TR" dirty="0" err="1" smtClean="0"/>
              <a:t>alopesi</a:t>
            </a:r>
            <a:r>
              <a:rPr lang="tr-TR" dirty="0" smtClean="0"/>
              <a:t> ve ağır </a:t>
            </a:r>
            <a:r>
              <a:rPr lang="tr-TR" dirty="0" err="1" smtClean="0"/>
              <a:t>immün</a:t>
            </a:r>
            <a:r>
              <a:rPr lang="tr-TR" dirty="0" smtClean="0"/>
              <a:t> yetmezliğe bağlı enfeksiyonlar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084168" y="6412686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JACI 2005; 115:119-28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144" y="116632"/>
            <a:ext cx="2899296" cy="64087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6928"/>
            <a:ext cx="5832648" cy="640871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3124940"/>
            <a:ext cx="2736304" cy="91440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7" y="4158212"/>
            <a:ext cx="2780017" cy="957155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2555776" y="6237312"/>
            <a:ext cx="28803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19" y="6482668"/>
            <a:ext cx="1361569" cy="457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0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1" y="-348076"/>
            <a:ext cx="7587456" cy="379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2" y="3262343"/>
            <a:ext cx="50405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326632" y="3320005"/>
            <a:ext cx="771043" cy="216024"/>
          </a:xfrm>
          <a:prstGeom prst="rect">
            <a:avLst/>
          </a:prstGeom>
          <a:solidFill>
            <a:srgbClr val="E22CA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2" y="3536029"/>
            <a:ext cx="1800200" cy="2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87134" y="4512848"/>
            <a:ext cx="740940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En geniş meta-analiz: </a:t>
            </a:r>
            <a:r>
              <a:rPr lang="tr-TR" dirty="0" smtClean="0">
                <a:solidFill>
                  <a:prstClr val="black"/>
                </a:solidFill>
              </a:rPr>
              <a:t>çocuklar ve gebelerle ilgili tüm çalışmalar, 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Ocak 1988—Mayıs 2009 arasındaki yayınlar değerlendirilmiş</a:t>
            </a: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prstClr val="black"/>
                </a:solidFill>
              </a:rPr>
              <a:t>Randomize</a:t>
            </a:r>
            <a:r>
              <a:rPr lang="tr-TR" dirty="0">
                <a:solidFill>
                  <a:prstClr val="black"/>
                </a:solidFill>
              </a:rPr>
              <a:t> kontrollü bir çalışma yok: Şu anda da yok???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Toplam 62 uygun çalışma dahil edilmiş</a:t>
            </a:r>
          </a:p>
          <a:p>
            <a:r>
              <a:rPr lang="tr-TR" dirty="0">
                <a:solidFill>
                  <a:prstClr val="black"/>
                </a:solidFill>
              </a:rPr>
              <a:t>	21 </a:t>
            </a:r>
            <a:r>
              <a:rPr lang="tr-TR" dirty="0" err="1">
                <a:solidFill>
                  <a:prstClr val="black"/>
                </a:solidFill>
              </a:rPr>
              <a:t>kohort</a:t>
            </a:r>
            <a:r>
              <a:rPr lang="tr-TR" dirty="0">
                <a:solidFill>
                  <a:prstClr val="black"/>
                </a:solidFill>
              </a:rPr>
              <a:t>, 15 vaka-kontrol, 26 </a:t>
            </a:r>
            <a:r>
              <a:rPr lang="tr-TR" dirty="0" err="1" smtClean="0">
                <a:solidFill>
                  <a:prstClr val="black"/>
                </a:solidFill>
              </a:rPr>
              <a:t>kesitsel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çalışma </a:t>
            </a:r>
            <a:r>
              <a:rPr lang="tr-TR" dirty="0">
                <a:solidFill>
                  <a:prstClr val="black"/>
                </a:solidFill>
              </a:rPr>
              <a:t>bulunuyor</a:t>
            </a:r>
          </a:p>
          <a:p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12243" y="3487339"/>
            <a:ext cx="576065" cy="346322"/>
          </a:xfrm>
          <a:prstGeom prst="ellipse">
            <a:avLst/>
          </a:prstGeom>
          <a:solidFill>
            <a:schemeClr val="accent4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26632" y="3765294"/>
            <a:ext cx="1161676" cy="23977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933056"/>
            <a:ext cx="792088" cy="260816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17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0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213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309320"/>
            <a:ext cx="564222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6128" y="270892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2006--</a:t>
            </a:r>
            <a:r>
              <a:rPr lang="tr-TR" dirty="0" err="1" smtClean="0"/>
              <a:t>Longitidunal</a:t>
            </a:r>
            <a:r>
              <a:rPr lang="tr-TR" dirty="0" smtClean="0"/>
              <a:t> doğum </a:t>
            </a:r>
            <a:r>
              <a:rPr lang="tr-TR" dirty="0" err="1" smtClean="0"/>
              <a:t>kohortu</a:t>
            </a:r>
            <a:r>
              <a:rPr lang="tr-TR" dirty="0" smtClean="0"/>
              <a:t> çalışması, 1861 gebe ve çocukları 5 yaşına kadar takip edilmiş; gebelikte annede ve </a:t>
            </a:r>
            <a:r>
              <a:rPr lang="tr-TR" dirty="0" smtClean="0"/>
              <a:t>çocuklarda vitamin E, C ve </a:t>
            </a:r>
            <a:r>
              <a:rPr lang="tr-TR" dirty="0" err="1" smtClean="0"/>
              <a:t>Zn</a:t>
            </a:r>
            <a:r>
              <a:rPr lang="tr-TR" dirty="0" smtClean="0"/>
              <a:t> düzeyleri ve günlük alımları değerlendirilmiş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5 yaşında deri testi ve SFT yapılmış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Zn</a:t>
            </a:r>
            <a:r>
              <a:rPr lang="tr-TR" dirty="0" smtClean="0"/>
              <a:t> düzeylerindeki değişimler ile 5 yaşındaki </a:t>
            </a:r>
            <a:r>
              <a:rPr lang="tr-TR" dirty="0" err="1" smtClean="0"/>
              <a:t>allerjik</a:t>
            </a:r>
            <a:r>
              <a:rPr lang="tr-TR" dirty="0" smtClean="0"/>
              <a:t> hastalık değerlendirmeleri arasında ilişki bulunamamış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Çocuktaki veya gebelikteki çinko alımının/düzeyinin 5 yaşındaki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duyarlanma</a:t>
            </a:r>
            <a:r>
              <a:rPr lang="tr-TR" dirty="0" smtClean="0"/>
              <a:t> ve SFT ile ilişkisi yok,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Gebelikte annenin günlük </a:t>
            </a:r>
            <a:r>
              <a:rPr lang="tr-TR" dirty="0" err="1" smtClean="0"/>
              <a:t>Zn</a:t>
            </a:r>
            <a:r>
              <a:rPr lang="tr-TR" dirty="0" smtClean="0"/>
              <a:t> alımı ile 2 yaşından sonra-geç- başlangıçlı astım arasında ters ilişki var(OR: 0.82, %95 CI 0.68-0.99, p=0.04)—</a:t>
            </a:r>
            <a:r>
              <a:rPr lang="tr-TR" b="1" i="1" dirty="0" smtClean="0">
                <a:solidFill>
                  <a:srgbClr val="FF0000"/>
                </a:solidFill>
              </a:rPr>
              <a:t>gebelikte </a:t>
            </a:r>
            <a:r>
              <a:rPr lang="tr-TR" b="1" i="1" dirty="0" err="1" smtClean="0">
                <a:solidFill>
                  <a:srgbClr val="FF0000"/>
                </a:solidFill>
              </a:rPr>
              <a:t>Zn</a:t>
            </a:r>
            <a:r>
              <a:rPr lang="tr-TR" b="1" i="1" dirty="0" smtClean="0">
                <a:solidFill>
                  <a:srgbClr val="FF0000"/>
                </a:solidFill>
              </a:rPr>
              <a:t> alımı koruyucu-</a:t>
            </a:r>
            <a:r>
              <a:rPr lang="tr-TR" dirty="0" smtClean="0"/>
              <a:t>-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91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213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309320"/>
            <a:ext cx="564222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1560" y="2612945"/>
            <a:ext cx="6607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prstClr val="black"/>
                </a:solidFill>
              </a:rPr>
              <a:t>Gebelikte annenin günlük </a:t>
            </a:r>
            <a:r>
              <a:rPr lang="tr-TR" dirty="0" err="1" smtClean="0">
                <a:solidFill>
                  <a:prstClr val="black"/>
                </a:solidFill>
              </a:rPr>
              <a:t>Zn</a:t>
            </a:r>
            <a:r>
              <a:rPr lang="tr-TR" dirty="0" smtClean="0">
                <a:solidFill>
                  <a:prstClr val="black"/>
                </a:solidFill>
              </a:rPr>
              <a:t> alımı ile 5 yaşındaki çocukta;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prstClr val="black"/>
                </a:solidFill>
              </a:rPr>
              <a:t>Soğuk algınlığı olmadan son bir yılda nefes darlığı gelişmesi,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prstClr val="black"/>
                </a:solidFill>
              </a:rPr>
              <a:t>Son bir yılda </a:t>
            </a:r>
            <a:r>
              <a:rPr lang="tr-TR" dirty="0" err="1" smtClean="0">
                <a:solidFill>
                  <a:prstClr val="black"/>
                </a:solidFill>
              </a:rPr>
              <a:t>vizing</a:t>
            </a:r>
            <a:r>
              <a:rPr lang="tr-TR" dirty="0" smtClean="0">
                <a:solidFill>
                  <a:prstClr val="black"/>
                </a:solidFill>
              </a:rPr>
              <a:t> ile birlikte herhangi bir zamanda astım gelişmesi,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prstClr val="black"/>
                </a:solidFill>
              </a:rPr>
              <a:t>Doktor tanılı </a:t>
            </a:r>
            <a:r>
              <a:rPr lang="tr-TR" dirty="0" err="1" smtClean="0">
                <a:solidFill>
                  <a:prstClr val="black"/>
                </a:solidFill>
              </a:rPr>
              <a:t>egzema</a:t>
            </a:r>
            <a:r>
              <a:rPr lang="tr-TR" dirty="0" smtClean="0">
                <a:solidFill>
                  <a:prstClr val="black"/>
                </a:solidFill>
              </a:rPr>
              <a:t> gelişmesi arasında </a:t>
            </a:r>
            <a:r>
              <a:rPr lang="tr-TR" b="1" i="1" dirty="0" smtClean="0">
                <a:solidFill>
                  <a:srgbClr val="FF0000"/>
                </a:solidFill>
              </a:rPr>
              <a:t>ters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ilişki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saptanmış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prstClr val="black"/>
                </a:solidFill>
              </a:rPr>
              <a:t>5 yaşındaki çocuğun günlük </a:t>
            </a:r>
            <a:r>
              <a:rPr lang="tr-TR" dirty="0" err="1" smtClean="0">
                <a:solidFill>
                  <a:prstClr val="black"/>
                </a:solidFill>
              </a:rPr>
              <a:t>Zn</a:t>
            </a:r>
            <a:r>
              <a:rPr lang="tr-TR" dirty="0" smtClean="0">
                <a:solidFill>
                  <a:prstClr val="black"/>
                </a:solidFill>
              </a:rPr>
              <a:t> alımı ile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 err="1" smtClean="0">
                <a:solidFill>
                  <a:prstClr val="black"/>
                </a:solidFill>
              </a:rPr>
              <a:t>Vizing</a:t>
            </a:r>
            <a:r>
              <a:rPr lang="tr-TR" dirty="0" smtClean="0">
                <a:solidFill>
                  <a:prstClr val="black"/>
                </a:solidFill>
              </a:rPr>
              <a:t>, </a:t>
            </a:r>
            <a:r>
              <a:rPr lang="tr-TR" dirty="0" err="1" smtClean="0">
                <a:solidFill>
                  <a:prstClr val="black"/>
                </a:solidFill>
              </a:rPr>
              <a:t>dispne</a:t>
            </a:r>
            <a:r>
              <a:rPr lang="tr-TR" dirty="0" smtClean="0">
                <a:solidFill>
                  <a:prstClr val="black"/>
                </a:solidFill>
              </a:rPr>
              <a:t>, astım, </a:t>
            </a:r>
            <a:r>
              <a:rPr lang="tr-TR" dirty="0" err="1" smtClean="0">
                <a:solidFill>
                  <a:prstClr val="black"/>
                </a:solidFill>
              </a:rPr>
              <a:t>egzema</a:t>
            </a:r>
            <a:r>
              <a:rPr lang="tr-TR" dirty="0" smtClean="0">
                <a:solidFill>
                  <a:prstClr val="black"/>
                </a:solidFill>
              </a:rPr>
              <a:t>, </a:t>
            </a:r>
            <a:r>
              <a:rPr lang="tr-TR" dirty="0" err="1" smtClean="0">
                <a:solidFill>
                  <a:prstClr val="black"/>
                </a:solidFill>
              </a:rPr>
              <a:t>allerjik</a:t>
            </a:r>
            <a:r>
              <a:rPr lang="tr-TR" dirty="0" smtClean="0">
                <a:solidFill>
                  <a:prstClr val="black"/>
                </a:solidFill>
              </a:rPr>
              <a:t> nezle ve </a:t>
            </a:r>
            <a:r>
              <a:rPr lang="tr-TR" dirty="0" err="1" smtClean="0">
                <a:solidFill>
                  <a:prstClr val="black"/>
                </a:solidFill>
              </a:rPr>
              <a:t>allerjik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duyarlanma</a:t>
            </a:r>
            <a:r>
              <a:rPr lang="tr-TR" dirty="0" smtClean="0">
                <a:solidFill>
                  <a:prstClr val="black"/>
                </a:solidFill>
              </a:rPr>
              <a:t> gelişimi arasında ise ilişki </a:t>
            </a:r>
            <a:r>
              <a:rPr lang="tr-TR" b="1" i="1" dirty="0" smtClean="0">
                <a:solidFill>
                  <a:prstClr val="black"/>
                </a:solidFill>
              </a:rPr>
              <a:t>saptanmamış.</a:t>
            </a:r>
            <a:endParaRPr lang="tr-TR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529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7200" y="3356992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2006—1290 anne-bebek çifti, doğum </a:t>
            </a:r>
            <a:r>
              <a:rPr lang="tr-TR" dirty="0" err="1" smtClean="0"/>
              <a:t>kohort</a:t>
            </a:r>
            <a:r>
              <a:rPr lang="tr-TR" dirty="0" err="1"/>
              <a:t>u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Annelerin gebelikteki günlük </a:t>
            </a:r>
            <a:r>
              <a:rPr lang="tr-TR" dirty="0" err="1" smtClean="0"/>
              <a:t>Zn</a:t>
            </a:r>
            <a:r>
              <a:rPr lang="tr-TR" dirty="0" smtClean="0"/>
              <a:t> alımı değerlendirilmiş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Bebekler 2 yaşına kadar izlenmişler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 smtClean="0"/>
              <a:t>Egzema</a:t>
            </a:r>
            <a:r>
              <a:rPr lang="tr-TR" dirty="0" smtClean="0"/>
              <a:t> ile ilişki yok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Annenin gebelikteki günlük </a:t>
            </a:r>
            <a:r>
              <a:rPr lang="tr-TR" dirty="0" err="1" smtClean="0"/>
              <a:t>Zn</a:t>
            </a:r>
            <a:r>
              <a:rPr lang="tr-TR" dirty="0" smtClean="0"/>
              <a:t> alımı ile 2 yaşındaki çocuğun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dirty="0" smtClean="0"/>
              <a:t>Herhangi bir zamandaki </a:t>
            </a:r>
            <a:r>
              <a:rPr lang="tr-TR" dirty="0" err="1" smtClean="0"/>
              <a:t>vizing</a:t>
            </a:r>
            <a:r>
              <a:rPr lang="tr-TR" dirty="0" smtClean="0"/>
              <a:t> geçirmesi arasında </a:t>
            </a:r>
            <a:r>
              <a:rPr lang="tr-TR" b="1" i="1" dirty="0" smtClean="0">
                <a:solidFill>
                  <a:srgbClr val="FF0000"/>
                </a:solidFill>
              </a:rPr>
              <a:t>ters ilişki</a:t>
            </a:r>
            <a:r>
              <a:rPr lang="tr-TR" i="1" dirty="0" smtClean="0"/>
              <a:t> </a:t>
            </a:r>
            <a:r>
              <a:rPr lang="tr-TR" dirty="0" smtClean="0"/>
              <a:t>(OR: 0.59, %95CI 0.41-0.88, p=0.01)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vizing</a:t>
            </a:r>
            <a:r>
              <a:rPr lang="tr-TR" dirty="0" smtClean="0"/>
              <a:t> arasında </a:t>
            </a:r>
            <a:r>
              <a:rPr lang="tr-TR" b="1" i="1" dirty="0" smtClean="0">
                <a:solidFill>
                  <a:srgbClr val="FF0000"/>
                </a:solidFill>
              </a:rPr>
              <a:t>ters ilişki </a:t>
            </a:r>
            <a:r>
              <a:rPr lang="tr-TR" dirty="0" smtClean="0"/>
              <a:t>(OR:0.49 , </a:t>
            </a:r>
            <a:r>
              <a:rPr lang="tr-TR" dirty="0"/>
              <a:t>%</a:t>
            </a:r>
            <a:r>
              <a:rPr lang="tr-TR" dirty="0" smtClean="0"/>
              <a:t>95CI 0.27-0.87 , p=0.06)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i="1" dirty="0" smtClean="0"/>
              <a:t>Sonuç:</a:t>
            </a:r>
            <a:r>
              <a:rPr lang="tr-TR" dirty="0" smtClean="0"/>
              <a:t> Gebelikte yüksek günlük </a:t>
            </a:r>
            <a:r>
              <a:rPr lang="tr-TR" dirty="0" err="1" smtClean="0"/>
              <a:t>Zn</a:t>
            </a:r>
            <a:r>
              <a:rPr lang="tr-TR" dirty="0" smtClean="0"/>
              <a:t> alımı erken çocukluk çağında </a:t>
            </a:r>
            <a:r>
              <a:rPr lang="tr-TR" dirty="0" err="1" smtClean="0"/>
              <a:t>vizing</a:t>
            </a:r>
            <a:r>
              <a:rPr lang="tr-TR" dirty="0" smtClean="0"/>
              <a:t> riskini </a:t>
            </a:r>
            <a:r>
              <a:rPr lang="tr-TR" b="1" i="1" dirty="0" smtClean="0">
                <a:solidFill>
                  <a:srgbClr val="FF0000"/>
                </a:solidFill>
              </a:rPr>
              <a:t>azaltmaktadır.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5242" y="3933056"/>
            <a:ext cx="8781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∞"/>
            </a:pPr>
            <a:r>
              <a:rPr lang="tr-TR" dirty="0" smtClean="0"/>
              <a:t>2004—ALPSAC </a:t>
            </a:r>
            <a:r>
              <a:rPr lang="tr-TR" dirty="0" err="1" smtClean="0"/>
              <a:t>kohortu</a:t>
            </a:r>
            <a:r>
              <a:rPr lang="tr-TR" dirty="0" smtClean="0"/>
              <a:t>, </a:t>
            </a:r>
            <a:r>
              <a:rPr lang="tr-TR" dirty="0" err="1" smtClean="0"/>
              <a:t>umblical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 </a:t>
            </a:r>
            <a:r>
              <a:rPr lang="tr-TR" dirty="0" err="1" smtClean="0"/>
              <a:t>Zn</a:t>
            </a:r>
            <a:r>
              <a:rPr lang="tr-TR" dirty="0" smtClean="0"/>
              <a:t> düzeyleri ölçülmüş,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∞"/>
            </a:pPr>
            <a:r>
              <a:rPr lang="tr-TR" dirty="0" smtClean="0"/>
              <a:t>18-30 aylarda </a:t>
            </a:r>
            <a:r>
              <a:rPr lang="tr-TR" dirty="0" err="1" smtClean="0"/>
              <a:t>egzema</a:t>
            </a:r>
            <a:r>
              <a:rPr lang="tr-TR" dirty="0" smtClean="0"/>
              <a:t> oluşması ile </a:t>
            </a:r>
            <a:r>
              <a:rPr lang="tr-TR" b="1" dirty="0" smtClean="0"/>
              <a:t>ilişki yok </a:t>
            </a:r>
            <a:r>
              <a:rPr lang="tr-TR" dirty="0" smtClean="0"/>
              <a:t>(OR: 1.10, %95CI 0.94-1.28, p:0.25)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∞"/>
            </a:pPr>
            <a:r>
              <a:rPr lang="tr-TR" dirty="0" smtClean="0"/>
              <a:t>30-42 aylarda </a:t>
            </a:r>
            <a:r>
              <a:rPr lang="tr-TR" dirty="0" err="1" smtClean="0"/>
              <a:t>vizing</a:t>
            </a:r>
            <a:r>
              <a:rPr lang="tr-TR" dirty="0" smtClean="0"/>
              <a:t> gelişmesi ile </a:t>
            </a:r>
            <a:r>
              <a:rPr lang="tr-TR" b="1" dirty="0" smtClean="0"/>
              <a:t>ilişki yok </a:t>
            </a:r>
            <a:r>
              <a:rPr lang="tr-TR" dirty="0"/>
              <a:t>(OR: </a:t>
            </a:r>
            <a:r>
              <a:rPr lang="tr-TR" dirty="0" smtClean="0"/>
              <a:t>1.16, </a:t>
            </a:r>
            <a:r>
              <a:rPr lang="tr-TR" dirty="0"/>
              <a:t>%95CI </a:t>
            </a:r>
            <a:r>
              <a:rPr lang="tr-TR" dirty="0" smtClean="0"/>
              <a:t>0.93-1.44, p:0.18)</a:t>
            </a:r>
            <a:endParaRPr lang="tr-T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∞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12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896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60719" y="3645024"/>
            <a:ext cx="8395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1990—vaka kontrol çalışması,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2-12yaş arası çocuklar alınmış, serum ve saçta </a:t>
            </a:r>
            <a:r>
              <a:rPr lang="tr-TR" dirty="0" err="1" smtClean="0"/>
              <a:t>Zn</a:t>
            </a:r>
            <a:r>
              <a:rPr lang="tr-TR" dirty="0" smtClean="0"/>
              <a:t> ölçülmüş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Atopik</a:t>
            </a:r>
            <a:r>
              <a:rPr lang="tr-TR" dirty="0" smtClean="0"/>
              <a:t> dermatit olanların </a:t>
            </a:r>
            <a:r>
              <a:rPr lang="tr-TR" dirty="0" err="1" smtClean="0"/>
              <a:t>Zn</a:t>
            </a:r>
            <a:r>
              <a:rPr lang="tr-TR" dirty="0" smtClean="0"/>
              <a:t> düzeyi kontrollerden anlamlı olarak </a:t>
            </a:r>
            <a:r>
              <a:rPr lang="tr-TR" b="1" i="1" dirty="0" smtClean="0">
                <a:solidFill>
                  <a:srgbClr val="FF0000"/>
                </a:solidFill>
              </a:rPr>
              <a:t>daha düşük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Astım olanların </a:t>
            </a:r>
            <a:r>
              <a:rPr lang="tr-TR" dirty="0" err="1"/>
              <a:t>Zn</a:t>
            </a:r>
            <a:r>
              <a:rPr lang="tr-TR" dirty="0"/>
              <a:t> düzeyi kontrollerden </a:t>
            </a:r>
            <a:r>
              <a:rPr lang="tr-TR" dirty="0" smtClean="0"/>
              <a:t>anlamlı olarak </a:t>
            </a:r>
            <a:r>
              <a:rPr lang="tr-TR" b="1" i="1" dirty="0" smtClean="0">
                <a:solidFill>
                  <a:srgbClr val="FF0000"/>
                </a:solidFill>
              </a:rPr>
              <a:t>daha düşük </a:t>
            </a:r>
            <a:r>
              <a:rPr lang="tr-TR" dirty="0" smtClean="0"/>
              <a:t>bulunmuş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0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017601" cy="3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755576" y="450912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Türkiye’den, 2004—vaka kontrol çalışması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7.5 yaş astımlı çocuklar ve kontroller de serumda </a:t>
            </a:r>
            <a:r>
              <a:rPr lang="tr-TR" dirty="0" err="1" smtClean="0"/>
              <a:t>atomic</a:t>
            </a:r>
            <a:r>
              <a:rPr lang="tr-TR" dirty="0" smtClean="0"/>
              <a:t> </a:t>
            </a:r>
            <a:r>
              <a:rPr lang="tr-TR" dirty="0" err="1" smtClean="0"/>
              <a:t>absorpsiyon</a:t>
            </a:r>
            <a:r>
              <a:rPr lang="tr-TR" dirty="0" smtClean="0"/>
              <a:t> spektrometre yöntemi ile </a:t>
            </a:r>
            <a:r>
              <a:rPr lang="tr-TR" dirty="0" err="1" smtClean="0"/>
              <a:t>Zn</a:t>
            </a:r>
            <a:r>
              <a:rPr lang="tr-TR" dirty="0" smtClean="0"/>
              <a:t> bakılmış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Astımlılarda anlamlı olarak </a:t>
            </a:r>
            <a:r>
              <a:rPr lang="tr-TR" b="1" i="1" dirty="0" smtClean="0">
                <a:solidFill>
                  <a:srgbClr val="FF0000"/>
                </a:solidFill>
              </a:rPr>
              <a:t>daha düşük </a:t>
            </a:r>
            <a:r>
              <a:rPr lang="tr-TR" dirty="0" err="1" smtClean="0"/>
              <a:t>Zn</a:t>
            </a:r>
            <a:r>
              <a:rPr lang="tr-TR" dirty="0" smtClean="0"/>
              <a:t> (p&lt;0.01)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7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Çinko (</a:t>
            </a:r>
            <a:r>
              <a:rPr lang="tr-TR" dirty="0" err="1" smtClean="0"/>
              <a:t>Zn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İlk olarak 19. </a:t>
            </a:r>
            <a:r>
              <a:rPr lang="tr-TR" dirty="0" err="1" smtClean="0"/>
              <a:t>yy’da</a:t>
            </a:r>
            <a:r>
              <a:rPr lang="tr-TR" dirty="0" smtClean="0"/>
              <a:t> bir ekmek küfü olan </a:t>
            </a:r>
            <a:r>
              <a:rPr lang="tr-TR" dirty="0" err="1" smtClean="0"/>
              <a:t>Aspergillus</a:t>
            </a:r>
            <a:r>
              <a:rPr lang="tr-TR" dirty="0" smtClean="0"/>
              <a:t> </a:t>
            </a:r>
            <a:r>
              <a:rPr lang="tr-TR" dirty="0" err="1" smtClean="0"/>
              <a:t>niger’de</a:t>
            </a:r>
            <a:r>
              <a:rPr lang="tr-TR" dirty="0" smtClean="0"/>
              <a:t> bulunmuştur</a:t>
            </a:r>
          </a:p>
          <a:p>
            <a:r>
              <a:rPr lang="tr-TR" dirty="0" smtClean="0"/>
              <a:t>K ve Mg’dan sonra hücre içinde en yüksek düzeyde bulunan iyondur.</a:t>
            </a:r>
          </a:p>
          <a:p>
            <a:r>
              <a:rPr lang="tr-TR" dirty="0" smtClean="0"/>
              <a:t>Çok sayıda enzimin </a:t>
            </a:r>
            <a:r>
              <a:rPr lang="tr-TR" dirty="0" err="1" smtClean="0"/>
              <a:t>kofaktörüdür</a:t>
            </a:r>
            <a:r>
              <a:rPr lang="tr-TR" dirty="0" smtClean="0"/>
              <a:t>—70’den fazla </a:t>
            </a:r>
            <a:r>
              <a:rPr lang="tr-TR" dirty="0" err="1" smtClean="0"/>
              <a:t>metalloenzimde</a:t>
            </a:r>
            <a:r>
              <a:rPr lang="tr-TR" dirty="0" smtClean="0"/>
              <a:t> bulunur</a:t>
            </a:r>
          </a:p>
          <a:p>
            <a:pPr lvl="1"/>
            <a:r>
              <a:rPr lang="tr-TR" dirty="0" smtClean="0"/>
              <a:t>LDH, </a:t>
            </a:r>
            <a:r>
              <a:rPr lang="tr-TR" dirty="0" err="1" smtClean="0"/>
              <a:t>superoksit</a:t>
            </a:r>
            <a:r>
              <a:rPr lang="tr-TR" dirty="0" smtClean="0"/>
              <a:t> </a:t>
            </a:r>
            <a:r>
              <a:rPr lang="tr-TR" dirty="0" err="1" smtClean="0"/>
              <a:t>dismutaz</a:t>
            </a:r>
            <a:r>
              <a:rPr lang="tr-TR" dirty="0" smtClean="0"/>
              <a:t>, </a:t>
            </a:r>
            <a:r>
              <a:rPr lang="tr-TR" dirty="0" err="1" smtClean="0"/>
              <a:t>fruktoz</a:t>
            </a:r>
            <a:r>
              <a:rPr lang="tr-TR" dirty="0" smtClean="0"/>
              <a:t> 1,6 </a:t>
            </a:r>
            <a:r>
              <a:rPr lang="tr-TR" dirty="0" err="1" smtClean="0"/>
              <a:t>difosfataz</a:t>
            </a:r>
            <a:r>
              <a:rPr lang="tr-TR" dirty="0" smtClean="0"/>
              <a:t>, ALP, karbonik </a:t>
            </a:r>
            <a:r>
              <a:rPr lang="tr-TR" dirty="0" err="1" smtClean="0"/>
              <a:t>anhidraz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İntraselüler</a:t>
            </a:r>
            <a:r>
              <a:rPr lang="tr-TR" dirty="0" smtClean="0"/>
              <a:t> sinyal molekülü olmasının </a:t>
            </a:r>
            <a:r>
              <a:rPr lang="tr-TR" dirty="0" err="1" smtClean="0"/>
              <a:t>yanısıra</a:t>
            </a:r>
            <a:r>
              <a:rPr lang="tr-TR" dirty="0" smtClean="0"/>
              <a:t> </a:t>
            </a:r>
            <a:r>
              <a:rPr lang="tr-TR" dirty="0" err="1" smtClean="0"/>
              <a:t>nörotransmitter</a:t>
            </a:r>
            <a:r>
              <a:rPr lang="tr-TR" dirty="0" smtClean="0"/>
              <a:t> fonksiyonu da vardır</a:t>
            </a:r>
          </a:p>
          <a:p>
            <a:r>
              <a:rPr lang="tr-TR" dirty="0" smtClean="0"/>
              <a:t>KH, </a:t>
            </a:r>
            <a:r>
              <a:rPr lang="tr-TR" dirty="0" err="1" smtClean="0"/>
              <a:t>lipid</a:t>
            </a:r>
            <a:r>
              <a:rPr lang="tr-TR" dirty="0" smtClean="0"/>
              <a:t> ve protein metabolizmasında görevli,</a:t>
            </a:r>
          </a:p>
          <a:p>
            <a:r>
              <a:rPr lang="tr-TR" dirty="0" smtClean="0"/>
              <a:t>Hücre bölünmesi, büyüme, yara iyileşmesi, doku onarımında önemlidir</a:t>
            </a:r>
          </a:p>
          <a:p>
            <a:pPr lvl="1"/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453336"/>
            <a:ext cx="31702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2" y="404664"/>
            <a:ext cx="7704856" cy="29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4041938"/>
            <a:ext cx="8093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2000- vaka kontrol çalışması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12 yaşındaki astımlı çocuklar ve kontrolleri,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</a:t>
            </a:r>
            <a:r>
              <a:rPr lang="tr-TR" dirty="0" smtClean="0"/>
              <a:t>iyette günlük </a:t>
            </a:r>
            <a:r>
              <a:rPr lang="tr-TR" dirty="0" err="1" smtClean="0"/>
              <a:t>Zn</a:t>
            </a:r>
            <a:r>
              <a:rPr lang="tr-TR" dirty="0" smtClean="0"/>
              <a:t> alımı değerlendirilmiş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Astımlı çocuklarda kontrollere göre </a:t>
            </a:r>
            <a:r>
              <a:rPr lang="tr-TR" b="1" i="1" dirty="0" smtClean="0">
                <a:solidFill>
                  <a:srgbClr val="FF0000"/>
                </a:solidFill>
              </a:rPr>
              <a:t>belirgin düşüklük </a:t>
            </a:r>
            <a:r>
              <a:rPr lang="tr-TR" dirty="0" smtClean="0"/>
              <a:t>saptanmış (p=0.09)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2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15209" cy="35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5576" y="42210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2006—vaka kontrol çalışması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37 </a:t>
            </a:r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vizingi</a:t>
            </a:r>
            <a:r>
              <a:rPr lang="tr-TR" dirty="0" smtClean="0"/>
              <a:t> olan vaka-kontrol çifti, ortanca yaş 4.4 yıl, diyetteki </a:t>
            </a:r>
            <a:r>
              <a:rPr lang="tr-TR" dirty="0" err="1" smtClean="0"/>
              <a:t>günülük</a:t>
            </a:r>
            <a:r>
              <a:rPr lang="tr-TR" dirty="0" smtClean="0"/>
              <a:t> </a:t>
            </a:r>
            <a:r>
              <a:rPr lang="tr-TR" dirty="0" err="1" smtClean="0"/>
              <a:t>Zn</a:t>
            </a:r>
            <a:r>
              <a:rPr lang="tr-TR" dirty="0" smtClean="0"/>
              <a:t> alımı anket ile değerlendirilmiş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Gruplar arasında günlük </a:t>
            </a:r>
            <a:r>
              <a:rPr lang="tr-TR" dirty="0" err="1" smtClean="0"/>
              <a:t>Zn</a:t>
            </a:r>
            <a:r>
              <a:rPr lang="tr-TR" dirty="0" smtClean="0"/>
              <a:t> alımı açısından </a:t>
            </a:r>
            <a:r>
              <a:rPr lang="tr-TR" b="1" dirty="0" smtClean="0"/>
              <a:t>fark saptanmamış </a:t>
            </a:r>
            <a:r>
              <a:rPr lang="tr-TR" dirty="0" smtClean="0"/>
              <a:t>(p=0.39)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90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" y="286912"/>
            <a:ext cx="80648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7200" y="3719166"/>
            <a:ext cx="8386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Türkiye’den, 2006—vaka kontrol çalışması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34 </a:t>
            </a:r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vizingli</a:t>
            </a:r>
            <a:r>
              <a:rPr lang="tr-TR" dirty="0" smtClean="0"/>
              <a:t> çocuk, 16 kontrol, 1-3 yaş arasında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Atomik </a:t>
            </a:r>
            <a:r>
              <a:rPr lang="tr-TR" dirty="0" err="1" smtClean="0"/>
              <a:t>apsopsiyon</a:t>
            </a:r>
            <a:r>
              <a:rPr lang="tr-TR" dirty="0" smtClean="0"/>
              <a:t> spektrometre yöntemi ile saçta </a:t>
            </a:r>
            <a:r>
              <a:rPr lang="tr-TR" dirty="0" err="1" smtClean="0"/>
              <a:t>Zn</a:t>
            </a:r>
            <a:r>
              <a:rPr lang="tr-TR" dirty="0" smtClean="0"/>
              <a:t> düzeyi ölçülmüş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/>
              <a:t>Vizingi</a:t>
            </a:r>
            <a:r>
              <a:rPr lang="tr-TR" dirty="0" smtClean="0"/>
              <a:t> olanlarda kontrollere göre </a:t>
            </a:r>
            <a:r>
              <a:rPr lang="tr-TR" b="1" i="1" dirty="0" smtClean="0">
                <a:solidFill>
                  <a:srgbClr val="FF0000"/>
                </a:solidFill>
              </a:rPr>
              <a:t>daha düşük</a:t>
            </a:r>
            <a:r>
              <a:rPr lang="tr-TR" dirty="0" smtClean="0"/>
              <a:t> </a:t>
            </a:r>
            <a:r>
              <a:rPr lang="tr-TR" dirty="0" err="1" smtClean="0"/>
              <a:t>Zn</a:t>
            </a:r>
            <a:r>
              <a:rPr lang="tr-TR" dirty="0" smtClean="0"/>
              <a:t> düzeyi saptanmış (p&lt;0.001)</a:t>
            </a:r>
          </a:p>
        </p:txBody>
      </p:sp>
    </p:spTree>
    <p:extLst>
      <p:ext uri="{BB962C8B-B14F-4D97-AF65-F5344CB8AC3E}">
        <p14:creationId xmlns:p14="http://schemas.microsoft.com/office/powerpoint/2010/main" val="9232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24"/>
            <a:ext cx="84249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63085" y="2456795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Tüm çalışmalar birlikte değerlendirildiğinde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tr-TR" dirty="0" smtClean="0"/>
              <a:t>Hem </a:t>
            </a:r>
            <a:r>
              <a:rPr lang="tr-TR" dirty="0" err="1" smtClean="0"/>
              <a:t>kohort</a:t>
            </a:r>
            <a:r>
              <a:rPr lang="tr-TR" dirty="0" smtClean="0"/>
              <a:t> çalışmaları hem de vaka-kontrol çalışmaları kalite düzeyinin «C» olduğu görülüyor.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i="1" dirty="0" smtClean="0">
                <a:solidFill>
                  <a:srgbClr val="FF0000"/>
                </a:solidFill>
              </a:rPr>
              <a:t>Gebelikte annenin </a:t>
            </a:r>
            <a:r>
              <a:rPr lang="tr-TR" b="1" i="1" dirty="0" err="1">
                <a:solidFill>
                  <a:srgbClr val="FF0000"/>
                </a:solidFill>
              </a:rPr>
              <a:t>Z</a:t>
            </a:r>
            <a:r>
              <a:rPr lang="tr-TR" b="1" i="1" dirty="0" err="1" smtClean="0">
                <a:solidFill>
                  <a:srgbClr val="FF0000"/>
                </a:solidFill>
              </a:rPr>
              <a:t>n</a:t>
            </a:r>
            <a:r>
              <a:rPr lang="tr-TR" b="1" i="1" dirty="0" smtClean="0">
                <a:solidFill>
                  <a:srgbClr val="FF0000"/>
                </a:solidFill>
              </a:rPr>
              <a:t> alımı </a:t>
            </a:r>
            <a:r>
              <a:rPr lang="tr-TR" dirty="0" smtClean="0"/>
              <a:t>ile çocukluk çağı astım, </a:t>
            </a:r>
            <a:r>
              <a:rPr lang="tr-TR" dirty="0" err="1" smtClean="0"/>
              <a:t>vizing</a:t>
            </a:r>
            <a:r>
              <a:rPr lang="tr-TR" dirty="0" smtClean="0"/>
              <a:t> ve </a:t>
            </a:r>
            <a:r>
              <a:rPr lang="tr-TR" dirty="0" err="1" smtClean="0"/>
              <a:t>atopik</a:t>
            </a:r>
            <a:r>
              <a:rPr lang="tr-TR" dirty="0" smtClean="0"/>
              <a:t> dermatit arasında potansiyel olarak </a:t>
            </a:r>
            <a:r>
              <a:rPr lang="tr-TR" b="1" i="1" dirty="0" smtClean="0">
                <a:solidFill>
                  <a:srgbClr val="FF0000"/>
                </a:solidFill>
              </a:rPr>
              <a:t>faydalı bir ilişki </a:t>
            </a:r>
            <a:r>
              <a:rPr lang="tr-TR" dirty="0" smtClean="0"/>
              <a:t>olduğu görülüyor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Ancak </a:t>
            </a:r>
            <a:r>
              <a:rPr lang="tr-TR" dirty="0" err="1" smtClean="0"/>
              <a:t>Zn</a:t>
            </a:r>
            <a:r>
              <a:rPr lang="tr-TR" dirty="0" smtClean="0"/>
              <a:t> ölçümleri ile erken </a:t>
            </a:r>
            <a:r>
              <a:rPr lang="tr-TR" dirty="0" err="1" smtClean="0"/>
              <a:t>vizing</a:t>
            </a:r>
            <a:r>
              <a:rPr lang="tr-TR" dirty="0" smtClean="0"/>
              <a:t> veya astım arasında ilişki bulunamamış,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/>
              <a:t>Umblikal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</a:t>
            </a:r>
            <a:r>
              <a:rPr lang="tr-TR" dirty="0" err="1" smtClean="0"/>
              <a:t>Zn</a:t>
            </a:r>
            <a:r>
              <a:rPr lang="tr-TR" dirty="0" smtClean="0"/>
              <a:t> düzeyi ile erken dönem </a:t>
            </a:r>
            <a:r>
              <a:rPr lang="tr-TR" dirty="0" err="1" smtClean="0"/>
              <a:t>vizing</a:t>
            </a:r>
            <a:r>
              <a:rPr lang="tr-TR" dirty="0" smtClean="0"/>
              <a:t> arasında da bir ilişki bulunamamış (2 </a:t>
            </a:r>
            <a:r>
              <a:rPr lang="tr-TR" dirty="0" err="1" smtClean="0"/>
              <a:t>kohortun</a:t>
            </a:r>
            <a:r>
              <a:rPr lang="tr-TR" dirty="0" smtClean="0"/>
              <a:t> meta-analiz sonucu, OR: 1.02, %95CI: 0.98-1.05)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Çalışmalardaki kısıtlılıklar: hastaların seçimindeki </a:t>
            </a:r>
            <a:r>
              <a:rPr lang="tr-TR" dirty="0" err="1" smtClean="0"/>
              <a:t>bias</a:t>
            </a:r>
            <a:r>
              <a:rPr lang="tr-TR" dirty="0" smtClean="0"/>
              <a:t> olasılığı, potansiyel etkileyici faktörleri iyi ayırt edilememiş olma olasılığı, ölçüm teknikleri ile ilgili sıkıntılar/farklılıklar, çalışma yöntemleri arasındaki </a:t>
            </a:r>
            <a:r>
              <a:rPr lang="tr-TR" dirty="0" err="1" smtClean="0"/>
              <a:t>heterojenite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b="1" i="1" dirty="0" smtClean="0"/>
              <a:t>Sonuç:</a:t>
            </a:r>
            <a:r>
              <a:rPr lang="tr-TR" sz="2000" dirty="0" smtClean="0"/>
              <a:t> Çalışmalar metodolojik olarak zayıf olmakla birlikte, </a:t>
            </a:r>
            <a:r>
              <a:rPr lang="tr-TR" sz="2000" dirty="0" err="1" smtClean="0"/>
              <a:t>Zn’nin</a:t>
            </a:r>
            <a:r>
              <a:rPr lang="tr-TR" sz="2000" dirty="0" smtClean="0"/>
              <a:t> astımın önlenmesinde </a:t>
            </a:r>
            <a:r>
              <a:rPr lang="tr-TR" sz="2000" b="1" i="1" dirty="0" smtClean="0">
                <a:solidFill>
                  <a:srgbClr val="C00000"/>
                </a:solidFill>
              </a:rPr>
              <a:t>zayıf da olsa potansiyel olumlu bir etkisinin </a:t>
            </a:r>
            <a:r>
              <a:rPr lang="tr-TR" sz="2000" dirty="0" smtClean="0"/>
              <a:t>olabileceği yönünde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91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80648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393305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2011--PIAMA doğum </a:t>
            </a:r>
            <a:r>
              <a:rPr lang="tr-TR" dirty="0" err="1" smtClean="0"/>
              <a:t>kohortu</a:t>
            </a:r>
            <a:r>
              <a:rPr lang="tr-TR" dirty="0" smtClean="0"/>
              <a:t>: </a:t>
            </a:r>
            <a:r>
              <a:rPr lang="tr-TR" dirty="0" err="1" smtClean="0"/>
              <a:t>Prevention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Incidence</a:t>
            </a:r>
            <a:r>
              <a:rPr lang="tr-TR" dirty="0" smtClean="0"/>
              <a:t> of </a:t>
            </a:r>
            <a:r>
              <a:rPr lang="tr-TR" dirty="0" err="1" smtClean="0"/>
              <a:t>Asthma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Mite </a:t>
            </a:r>
            <a:r>
              <a:rPr lang="tr-TR" dirty="0" err="1" smtClean="0"/>
              <a:t>Allergy</a:t>
            </a:r>
            <a:r>
              <a:rPr lang="tr-TR" dirty="0" smtClean="0"/>
              <a:t> </a:t>
            </a:r>
            <a:r>
              <a:rPr lang="tr-TR" dirty="0" err="1" smtClean="0"/>
              <a:t>birth</a:t>
            </a:r>
            <a:r>
              <a:rPr lang="tr-TR" dirty="0" smtClean="0"/>
              <a:t> </a:t>
            </a:r>
            <a:r>
              <a:rPr lang="tr-TR" dirty="0" err="1" smtClean="0"/>
              <a:t>cohort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Doğum </a:t>
            </a:r>
            <a:r>
              <a:rPr lang="tr-TR" dirty="0" err="1" smtClean="0"/>
              <a:t>kohortundaki</a:t>
            </a:r>
            <a:r>
              <a:rPr lang="tr-TR" dirty="0" smtClean="0"/>
              <a:t> çocuklardan 4 yaşında serum örnekleri olan (n=372) ve 8 yaşında serum örnekleri olanlar(n=328) olarak iki ayrı grup oluşturulmuş (her iki gruba girenler n=14)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Serum Mg, Se, </a:t>
            </a:r>
            <a:r>
              <a:rPr lang="tr-TR" dirty="0" err="1" smtClean="0"/>
              <a:t>Zn</a:t>
            </a:r>
            <a:r>
              <a:rPr lang="tr-TR" dirty="0" smtClean="0"/>
              <a:t> ve </a:t>
            </a:r>
            <a:r>
              <a:rPr lang="tr-TR" dirty="0" err="1" smtClean="0"/>
              <a:t>vit</a:t>
            </a:r>
            <a:r>
              <a:rPr lang="tr-TR" dirty="0" smtClean="0"/>
              <a:t> D ölçülmüş,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Astım ve </a:t>
            </a:r>
            <a:r>
              <a:rPr lang="tr-TR" dirty="0" err="1" smtClean="0"/>
              <a:t>allerji</a:t>
            </a:r>
            <a:r>
              <a:rPr lang="tr-TR" dirty="0" smtClean="0"/>
              <a:t> ile ilgili olarak ISAAC sorularından oluşan anketler yıllık olarak cevaplandırılmış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32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PIAMA doğum </a:t>
            </a:r>
            <a:r>
              <a:rPr lang="tr-TR" dirty="0" err="1" smtClean="0"/>
              <a:t>kohortu-mikronutrient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«</a:t>
            </a:r>
            <a:r>
              <a:rPr lang="tr-TR" dirty="0" smtClean="0"/>
              <a:t>Astım</a:t>
            </a:r>
            <a:r>
              <a:rPr lang="tr-TR" dirty="0"/>
              <a:t>» tanımı </a:t>
            </a:r>
            <a:r>
              <a:rPr lang="tr-TR" dirty="0" smtClean="0"/>
              <a:t>için en </a:t>
            </a:r>
            <a:r>
              <a:rPr lang="tr-TR" dirty="0"/>
              <a:t>az birinin bulunması: son 12 ayda;</a:t>
            </a:r>
          </a:p>
          <a:p>
            <a:pPr lvl="1"/>
            <a:r>
              <a:rPr lang="tr-TR" dirty="0" smtClean="0"/>
              <a:t>En az bir kez </a:t>
            </a:r>
            <a:r>
              <a:rPr lang="tr-TR" dirty="0" err="1" smtClean="0"/>
              <a:t>vizing</a:t>
            </a:r>
            <a:r>
              <a:rPr lang="tr-TR" dirty="0" smtClean="0"/>
              <a:t> atağı geçirmiş olması</a:t>
            </a:r>
          </a:p>
          <a:p>
            <a:pPr lvl="1"/>
            <a:r>
              <a:rPr lang="tr-TR" dirty="0" smtClean="0"/>
              <a:t>En az bir kez </a:t>
            </a:r>
            <a:r>
              <a:rPr lang="tr-TR" dirty="0" err="1" smtClean="0"/>
              <a:t>dispne</a:t>
            </a:r>
            <a:r>
              <a:rPr lang="tr-TR" dirty="0" smtClean="0"/>
              <a:t> atağı geçirmesi</a:t>
            </a:r>
          </a:p>
          <a:p>
            <a:pPr lvl="1"/>
            <a:r>
              <a:rPr lang="tr-TR" dirty="0" smtClean="0"/>
              <a:t>Doktor tarafından solunum/akciğer problemi için </a:t>
            </a:r>
            <a:r>
              <a:rPr lang="tr-TR" dirty="0" err="1" smtClean="0"/>
              <a:t>inhale</a:t>
            </a:r>
            <a:r>
              <a:rPr lang="tr-TR" dirty="0" smtClean="0"/>
              <a:t> </a:t>
            </a:r>
            <a:r>
              <a:rPr lang="tr-TR" dirty="0" err="1" smtClean="0"/>
              <a:t>steroid</a:t>
            </a:r>
            <a:r>
              <a:rPr lang="tr-TR" dirty="0" smtClean="0"/>
              <a:t> kullanmış olması</a:t>
            </a:r>
          </a:p>
          <a:p>
            <a:r>
              <a:rPr lang="tr-TR" dirty="0" smtClean="0"/>
              <a:t>«</a:t>
            </a:r>
            <a:r>
              <a:rPr lang="tr-TR" dirty="0" err="1"/>
              <a:t>A</a:t>
            </a:r>
            <a:r>
              <a:rPr lang="tr-TR" dirty="0" err="1" smtClean="0"/>
              <a:t>topi</a:t>
            </a:r>
            <a:r>
              <a:rPr lang="tr-TR" dirty="0" smtClean="0"/>
              <a:t>» tanımı: </a:t>
            </a:r>
            <a:r>
              <a:rPr lang="tr-TR" dirty="0" err="1" smtClean="0"/>
              <a:t>inhalan</a:t>
            </a:r>
            <a:r>
              <a:rPr lang="tr-TR" dirty="0" smtClean="0"/>
              <a:t> </a:t>
            </a:r>
            <a:r>
              <a:rPr lang="tr-TR" dirty="0" err="1" smtClean="0"/>
              <a:t>allerjenlerden</a:t>
            </a:r>
            <a:r>
              <a:rPr lang="tr-TR" dirty="0" smtClean="0"/>
              <a:t> en az birine serum spesifik </a:t>
            </a:r>
            <a:r>
              <a:rPr lang="tr-TR" dirty="0" err="1" smtClean="0"/>
              <a:t>IgE</a:t>
            </a:r>
            <a:r>
              <a:rPr lang="tr-TR" dirty="0" smtClean="0"/>
              <a:t> ölçümünün </a:t>
            </a:r>
            <a:r>
              <a:rPr lang="tr-TR" u="sng" dirty="0" smtClean="0"/>
              <a:t>&gt;</a:t>
            </a:r>
            <a:r>
              <a:rPr lang="tr-TR" dirty="0" smtClean="0"/>
              <a:t> 0.35 IU/ml olması, </a:t>
            </a:r>
          </a:p>
          <a:p>
            <a:pPr lvl="1"/>
            <a:r>
              <a:rPr lang="tr-TR" dirty="0" smtClean="0"/>
              <a:t>4 ve 8 yaşındaki çocuklar</a:t>
            </a:r>
          </a:p>
          <a:p>
            <a:pPr lvl="1"/>
            <a:r>
              <a:rPr lang="tr-TR" dirty="0" err="1" smtClean="0"/>
              <a:t>Radio</a:t>
            </a:r>
            <a:r>
              <a:rPr lang="tr-TR" dirty="0" smtClean="0"/>
              <a:t> </a:t>
            </a:r>
            <a:r>
              <a:rPr lang="tr-TR" dirty="0" err="1" smtClean="0"/>
              <a:t>Allergo</a:t>
            </a:r>
            <a:r>
              <a:rPr lang="tr-TR" dirty="0" smtClean="0"/>
              <a:t> </a:t>
            </a:r>
            <a:r>
              <a:rPr lang="tr-TR" dirty="0" err="1" smtClean="0"/>
              <a:t>Sorbent</a:t>
            </a:r>
            <a:r>
              <a:rPr lang="tr-TR" dirty="0" smtClean="0"/>
              <a:t> test,</a:t>
            </a:r>
          </a:p>
          <a:p>
            <a:pPr lvl="1"/>
            <a:r>
              <a:rPr lang="tr-TR" dirty="0" smtClean="0"/>
              <a:t>Ev tozu akarı, kedi, köpek, </a:t>
            </a:r>
            <a:r>
              <a:rPr lang="tr-TR" dirty="0" err="1" smtClean="0"/>
              <a:t>alternaria</a:t>
            </a:r>
            <a:r>
              <a:rPr lang="tr-TR" dirty="0" smtClean="0"/>
              <a:t>, </a:t>
            </a:r>
            <a:r>
              <a:rPr lang="tr-TR" dirty="0" err="1" smtClean="0"/>
              <a:t>dactylis</a:t>
            </a:r>
            <a:r>
              <a:rPr lang="tr-TR" dirty="0" smtClean="0"/>
              <a:t> </a:t>
            </a:r>
            <a:r>
              <a:rPr lang="tr-TR" dirty="0" err="1" smtClean="0"/>
              <a:t>glomerata</a:t>
            </a:r>
            <a:r>
              <a:rPr lang="tr-TR" dirty="0" smtClean="0"/>
              <a:t>, </a:t>
            </a:r>
            <a:r>
              <a:rPr lang="tr-TR" dirty="0" err="1" smtClean="0"/>
              <a:t>birch</a:t>
            </a:r>
            <a:r>
              <a:rPr lang="tr-TR" dirty="0" smtClean="0"/>
              <a:t> </a:t>
            </a:r>
            <a:r>
              <a:rPr lang="tr-TR" dirty="0" err="1" smtClean="0"/>
              <a:t>pollen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813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PIAMA doğum </a:t>
            </a:r>
            <a:r>
              <a:rPr lang="tr-TR" dirty="0" err="1"/>
              <a:t>kohortu-mikronutrient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«Ağır astım» tanımı için az birinin bulunması: son 12 ayda;</a:t>
            </a:r>
          </a:p>
          <a:p>
            <a:pPr lvl="1"/>
            <a:r>
              <a:rPr lang="tr-TR" dirty="0" smtClean="0"/>
              <a:t>En az 4 kez </a:t>
            </a:r>
            <a:r>
              <a:rPr lang="tr-TR" dirty="0" err="1" smtClean="0"/>
              <a:t>vizing</a:t>
            </a:r>
            <a:r>
              <a:rPr lang="tr-TR" dirty="0" smtClean="0"/>
              <a:t>/</a:t>
            </a:r>
            <a:r>
              <a:rPr lang="tr-TR" dirty="0" err="1" smtClean="0"/>
              <a:t>dispne</a:t>
            </a:r>
            <a:r>
              <a:rPr lang="tr-TR" dirty="0" smtClean="0"/>
              <a:t> atağı olması</a:t>
            </a:r>
          </a:p>
          <a:p>
            <a:pPr lvl="1"/>
            <a:r>
              <a:rPr lang="tr-TR" dirty="0" err="1" smtClean="0"/>
              <a:t>Vizing</a:t>
            </a:r>
            <a:r>
              <a:rPr lang="tr-TR" dirty="0" smtClean="0"/>
              <a:t>/</a:t>
            </a:r>
            <a:r>
              <a:rPr lang="tr-TR" dirty="0" err="1" smtClean="0"/>
              <a:t>dispne</a:t>
            </a:r>
            <a:r>
              <a:rPr lang="tr-TR" dirty="0" smtClean="0"/>
              <a:t> nedeniyle haftada en az 1 gece uyuyamaması</a:t>
            </a:r>
          </a:p>
          <a:p>
            <a:pPr lvl="1"/>
            <a:r>
              <a:rPr lang="tr-TR" dirty="0" err="1" smtClean="0"/>
              <a:t>Vizing</a:t>
            </a:r>
            <a:r>
              <a:rPr lang="tr-TR" dirty="0" smtClean="0"/>
              <a:t>/</a:t>
            </a:r>
            <a:r>
              <a:rPr lang="tr-TR" dirty="0" err="1" smtClean="0"/>
              <a:t>dispne</a:t>
            </a:r>
            <a:r>
              <a:rPr lang="tr-TR" dirty="0" smtClean="0"/>
              <a:t> nedeniyle sınırlı gün içi aktivite,</a:t>
            </a:r>
          </a:p>
          <a:p>
            <a:pPr lvl="1"/>
            <a:r>
              <a:rPr lang="tr-TR" dirty="0" err="1"/>
              <a:t>Vizing</a:t>
            </a:r>
            <a:r>
              <a:rPr lang="tr-TR" dirty="0"/>
              <a:t>/</a:t>
            </a:r>
            <a:r>
              <a:rPr lang="tr-TR" dirty="0" err="1"/>
              <a:t>dispne</a:t>
            </a:r>
            <a:r>
              <a:rPr lang="tr-TR" dirty="0"/>
              <a:t> nedeniyle </a:t>
            </a:r>
            <a:r>
              <a:rPr lang="tr-TR" dirty="0" smtClean="0"/>
              <a:t>sınırlı konuşma,</a:t>
            </a:r>
          </a:p>
          <a:p>
            <a:pPr lvl="1"/>
            <a:r>
              <a:rPr lang="tr-TR" dirty="0"/>
              <a:t>Doktor tarafından </a:t>
            </a:r>
            <a:r>
              <a:rPr lang="tr-TR" dirty="0" smtClean="0"/>
              <a:t>solunum/akciğer </a:t>
            </a:r>
            <a:r>
              <a:rPr lang="tr-TR" dirty="0"/>
              <a:t>problemi için yazılmış </a:t>
            </a:r>
            <a:r>
              <a:rPr lang="tr-TR" dirty="0" err="1"/>
              <a:t>inhale</a:t>
            </a:r>
            <a:r>
              <a:rPr lang="tr-TR" dirty="0"/>
              <a:t> </a:t>
            </a:r>
            <a:r>
              <a:rPr lang="tr-TR" dirty="0" err="1"/>
              <a:t>steroid</a:t>
            </a:r>
            <a:r>
              <a:rPr lang="tr-TR" dirty="0"/>
              <a:t> kullanmış olması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35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PIAMA doğum </a:t>
            </a:r>
            <a:r>
              <a:rPr lang="tr-TR" dirty="0" err="1"/>
              <a:t>kohortu-mikronutrient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«Bronş </a:t>
            </a:r>
            <a:r>
              <a:rPr lang="tr-TR" dirty="0" err="1" smtClean="0"/>
              <a:t>hiperreaktivite</a:t>
            </a:r>
            <a:r>
              <a:rPr lang="tr-TR" dirty="0" smtClean="0"/>
              <a:t>» varlığı:</a:t>
            </a:r>
          </a:p>
          <a:p>
            <a:pPr lvl="1"/>
            <a:r>
              <a:rPr lang="tr-TR" dirty="0" smtClean="0"/>
              <a:t>4 yaşında serum </a:t>
            </a:r>
            <a:r>
              <a:rPr lang="tr-TR" dirty="0" err="1" smtClean="0"/>
              <a:t>mikronutrient</a:t>
            </a:r>
            <a:r>
              <a:rPr lang="tr-TR" dirty="0" smtClean="0"/>
              <a:t> ölçümü olan çocuklara </a:t>
            </a:r>
            <a:r>
              <a:rPr lang="tr-TR" dirty="0" err="1" smtClean="0"/>
              <a:t>metakolin</a:t>
            </a:r>
            <a:r>
              <a:rPr lang="tr-TR" dirty="0" smtClean="0"/>
              <a:t> bronş provokasyon testi yapılarak (</a:t>
            </a:r>
            <a:r>
              <a:rPr lang="tr-TR" dirty="0" err="1" smtClean="0"/>
              <a:t>max</a:t>
            </a:r>
            <a:r>
              <a:rPr lang="tr-TR" dirty="0" smtClean="0"/>
              <a:t> 0.62 mg </a:t>
            </a:r>
            <a:r>
              <a:rPr lang="tr-TR" dirty="0" err="1" smtClean="0"/>
              <a:t>metakolin</a:t>
            </a:r>
            <a:r>
              <a:rPr lang="tr-TR" dirty="0" smtClean="0"/>
              <a:t> </a:t>
            </a:r>
            <a:r>
              <a:rPr lang="tr-TR" dirty="0" err="1" smtClean="0"/>
              <a:t>bromide</a:t>
            </a:r>
            <a:r>
              <a:rPr lang="tr-TR" dirty="0" smtClean="0"/>
              <a:t>) </a:t>
            </a:r>
          </a:p>
          <a:p>
            <a:pPr lvl="1"/>
            <a:r>
              <a:rPr lang="tr-TR" sz="2400" dirty="0" smtClean="0"/>
              <a:t>8 yaşındaki serum ölçümü olan hiçbir hastanın </a:t>
            </a:r>
            <a:r>
              <a:rPr lang="tr-TR" sz="2400" dirty="0" err="1" smtClean="0"/>
              <a:t>metakolin</a:t>
            </a:r>
            <a:r>
              <a:rPr lang="tr-TR" sz="2400" dirty="0" smtClean="0"/>
              <a:t> testi bulunmuyor.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Zn</a:t>
            </a:r>
            <a:r>
              <a:rPr lang="tr-TR" dirty="0" smtClean="0"/>
              <a:t> ölçümü: </a:t>
            </a:r>
            <a:r>
              <a:rPr lang="tr-TR" dirty="0" err="1" smtClean="0"/>
              <a:t>kolorimetrik</a:t>
            </a:r>
            <a:r>
              <a:rPr lang="tr-TR" dirty="0" smtClean="0"/>
              <a:t> yöntemle, </a:t>
            </a:r>
            <a:r>
              <a:rPr lang="tr-TR" dirty="0" err="1" smtClean="0"/>
              <a:t>otoanalizatör</a:t>
            </a:r>
            <a:r>
              <a:rPr lang="tr-TR" dirty="0" smtClean="0"/>
              <a:t> (LX-, </a:t>
            </a:r>
            <a:r>
              <a:rPr lang="tr-TR" dirty="0" err="1" smtClean="0"/>
              <a:t>Beckman-Coulter</a:t>
            </a:r>
            <a:r>
              <a:rPr lang="tr-TR" dirty="0" smtClean="0"/>
              <a:t>)</a:t>
            </a:r>
          </a:p>
          <a:p>
            <a:r>
              <a:rPr lang="tr-TR" b="1" i="1" dirty="0" smtClean="0"/>
              <a:t>Sonuç</a:t>
            </a:r>
            <a:r>
              <a:rPr lang="tr-TR" dirty="0" smtClean="0"/>
              <a:t>: serum </a:t>
            </a:r>
            <a:r>
              <a:rPr lang="tr-TR" dirty="0" err="1" smtClean="0"/>
              <a:t>Zn</a:t>
            </a:r>
            <a:r>
              <a:rPr lang="tr-TR" dirty="0" smtClean="0"/>
              <a:t> konsantrasyonu ile çocukluk çağı astımı veya </a:t>
            </a:r>
            <a:r>
              <a:rPr lang="tr-TR" dirty="0" err="1" smtClean="0"/>
              <a:t>atopi</a:t>
            </a:r>
            <a:r>
              <a:rPr lang="tr-TR" dirty="0" smtClean="0"/>
              <a:t> arasında ilişki </a:t>
            </a:r>
            <a:r>
              <a:rPr lang="tr-TR" b="1" dirty="0" smtClean="0"/>
              <a:t>saptanmamış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33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95536" y="404664"/>
            <a:ext cx="7239000" cy="5619024"/>
          </a:xfrm>
        </p:spPr>
        <p:txBody>
          <a:bodyPr/>
          <a:lstStyle/>
          <a:p>
            <a:r>
              <a:rPr lang="tr-TR" dirty="0" smtClean="0"/>
              <a:t>2015’te yayınlanmış </a:t>
            </a:r>
            <a:r>
              <a:rPr lang="tr-TR" dirty="0" smtClean="0"/>
              <a:t>bu konudaki 2.metaanaliz</a:t>
            </a:r>
            <a:endParaRPr lang="tr-TR" dirty="0" smtClean="0"/>
          </a:p>
          <a:p>
            <a:r>
              <a:rPr lang="tr-TR" dirty="0" smtClean="0"/>
              <a:t>Gebelikte annenin </a:t>
            </a:r>
            <a:r>
              <a:rPr lang="tr-TR" dirty="0" smtClean="0"/>
              <a:t>günlük </a:t>
            </a:r>
            <a:r>
              <a:rPr lang="tr-TR" dirty="0" smtClean="0"/>
              <a:t>besin alımı ile ilgili çalışmalar dahil edilmiş</a:t>
            </a:r>
          </a:p>
          <a:p>
            <a:r>
              <a:rPr lang="tr-TR" dirty="0" err="1" smtClean="0"/>
              <a:t>Zn</a:t>
            </a:r>
            <a:r>
              <a:rPr lang="tr-TR" dirty="0" smtClean="0"/>
              <a:t> ile ilgili 6 </a:t>
            </a:r>
            <a:r>
              <a:rPr lang="tr-TR" dirty="0" err="1" smtClean="0"/>
              <a:t>kohort</a:t>
            </a:r>
            <a:r>
              <a:rPr lang="tr-TR" dirty="0" smtClean="0"/>
              <a:t> çalışması dahil edilmiş.</a:t>
            </a:r>
          </a:p>
          <a:p>
            <a:r>
              <a:rPr lang="tr-TR" dirty="0" smtClean="0"/>
              <a:t>Gebelikte günlük </a:t>
            </a:r>
            <a:r>
              <a:rPr lang="tr-TR" dirty="0" err="1" smtClean="0"/>
              <a:t>Zn</a:t>
            </a:r>
            <a:r>
              <a:rPr lang="tr-TR" dirty="0" smtClean="0"/>
              <a:t> alımı ile ilişki yok</a:t>
            </a:r>
          </a:p>
          <a:p>
            <a:pPr lvl="1"/>
            <a:r>
              <a:rPr lang="tr-TR" dirty="0" smtClean="0"/>
              <a:t>Astım, </a:t>
            </a:r>
            <a:r>
              <a:rPr lang="tr-TR" dirty="0" err="1" smtClean="0"/>
              <a:t>egzema</a:t>
            </a:r>
            <a:r>
              <a:rPr lang="tr-TR" dirty="0" smtClean="0"/>
              <a:t>, </a:t>
            </a:r>
            <a:r>
              <a:rPr lang="tr-TR" dirty="0" err="1" smtClean="0"/>
              <a:t>allerjik</a:t>
            </a:r>
            <a:r>
              <a:rPr lang="tr-TR" dirty="0" smtClean="0"/>
              <a:t> nezle, besin </a:t>
            </a:r>
            <a:r>
              <a:rPr lang="tr-TR" dirty="0" err="1" smtClean="0"/>
              <a:t>allerjisi</a:t>
            </a:r>
            <a:r>
              <a:rPr lang="tr-TR" dirty="0" smtClean="0"/>
              <a:t>, </a:t>
            </a:r>
            <a:r>
              <a:rPr lang="tr-TR" dirty="0" err="1" smtClean="0"/>
              <a:t>duyarlanma</a:t>
            </a:r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8351837" cy="286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854" y="-567678"/>
            <a:ext cx="6192220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4077072"/>
            <a:ext cx="504056" cy="36004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8" y="1008744"/>
            <a:ext cx="80581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846009" y="4077072"/>
            <a:ext cx="1573864" cy="457200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5801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6353944" y="4534272"/>
            <a:ext cx="882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4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Çinko (</a:t>
            </a:r>
            <a:r>
              <a:rPr lang="tr-TR" dirty="0" err="1"/>
              <a:t>Zn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Hücre bütünlüğünün korunması ve hücre bölünmesinde, protein sentezi, nükleik asit sentezinde rol alır</a:t>
            </a:r>
          </a:p>
          <a:p>
            <a:r>
              <a:rPr lang="tr-TR" dirty="0" err="1" smtClean="0"/>
              <a:t>Fetal</a:t>
            </a:r>
            <a:r>
              <a:rPr lang="tr-TR" dirty="0" smtClean="0"/>
              <a:t> ve </a:t>
            </a:r>
            <a:r>
              <a:rPr lang="tr-TR" dirty="0" err="1" smtClean="0"/>
              <a:t>postnatal</a:t>
            </a:r>
            <a:r>
              <a:rPr lang="tr-TR" dirty="0" smtClean="0"/>
              <a:t> büyüme</a:t>
            </a:r>
            <a:r>
              <a:rPr lang="tr-TR" dirty="0"/>
              <a:t> </a:t>
            </a:r>
            <a:r>
              <a:rPr lang="tr-TR" dirty="0" smtClean="0"/>
              <a:t>ve gelişmede </a:t>
            </a:r>
          </a:p>
          <a:p>
            <a:r>
              <a:rPr lang="tr-TR" dirty="0" smtClean="0"/>
              <a:t>Yara iyileşmesinde, </a:t>
            </a:r>
            <a:r>
              <a:rPr lang="tr-TR" dirty="0" err="1" smtClean="0"/>
              <a:t>reepitelizasyonda</a:t>
            </a:r>
            <a:endParaRPr lang="tr-TR" dirty="0" smtClean="0"/>
          </a:p>
          <a:p>
            <a:r>
              <a:rPr lang="tr-TR" dirty="0" err="1" smtClean="0"/>
              <a:t>İmmün</a:t>
            </a:r>
            <a:r>
              <a:rPr lang="tr-TR" dirty="0" smtClean="0"/>
              <a:t> sistemde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1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Gebelikte anne </a:t>
            </a:r>
            <a:r>
              <a:rPr lang="tr-TR" dirty="0" err="1" smtClean="0"/>
              <a:t>zn</a:t>
            </a:r>
            <a:r>
              <a:rPr lang="tr-TR" dirty="0" smtClean="0"/>
              <a:t> alimi ve vizing-1.çalişma </a:t>
            </a:r>
            <a:r>
              <a:rPr lang="tr-TR" sz="1300" dirty="0" smtClean="0"/>
              <a:t>-bahsedildi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7992888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Gebelikte anne </a:t>
            </a:r>
            <a:r>
              <a:rPr lang="tr-TR" dirty="0" err="1"/>
              <a:t>zn</a:t>
            </a:r>
            <a:r>
              <a:rPr lang="tr-TR" dirty="0"/>
              <a:t> alimi ve </a:t>
            </a:r>
            <a:r>
              <a:rPr lang="tr-TR" dirty="0" smtClean="0"/>
              <a:t>vizing-2. </a:t>
            </a:r>
            <a:r>
              <a:rPr lang="tr-TR" dirty="0" err="1" smtClean="0"/>
              <a:t>çalişma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39552" y="1124744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</a:p>
          <a:p>
            <a:r>
              <a:rPr lang="tr-TR" sz="2000" dirty="0" smtClean="0"/>
              <a:t>2010—doğum </a:t>
            </a:r>
            <a:r>
              <a:rPr lang="tr-TR" sz="2000" dirty="0" err="1" smtClean="0"/>
              <a:t>kohortu</a:t>
            </a:r>
            <a:r>
              <a:rPr lang="tr-TR" sz="2000" dirty="0" smtClean="0"/>
              <a:t>, Japonya, 763 anne-bebek çifti</a:t>
            </a:r>
          </a:p>
          <a:p>
            <a:r>
              <a:rPr lang="tr-TR" sz="2000" dirty="0" smtClean="0"/>
              <a:t>Gebelikte </a:t>
            </a:r>
            <a:r>
              <a:rPr lang="tr-TR" sz="2000" dirty="0"/>
              <a:t>günlük </a:t>
            </a:r>
            <a:r>
              <a:rPr lang="tr-TR" sz="2000" dirty="0" err="1"/>
              <a:t>Zn</a:t>
            </a:r>
            <a:r>
              <a:rPr lang="tr-TR" sz="2000" dirty="0"/>
              <a:t> alımı ile ilgili anket dolduruluyor, ISAAC faz-1 </a:t>
            </a:r>
            <a:r>
              <a:rPr lang="tr-TR" sz="2000" dirty="0" smtClean="0"/>
              <a:t>soruları</a:t>
            </a:r>
          </a:p>
          <a:p>
            <a:r>
              <a:rPr lang="tr-TR" sz="2000" dirty="0" smtClean="0"/>
              <a:t>Son takip bebekler 16-24 aylıkken</a:t>
            </a:r>
          </a:p>
          <a:p>
            <a:r>
              <a:rPr lang="tr-TR" sz="2000" dirty="0" err="1" smtClean="0"/>
              <a:t>Egzema</a:t>
            </a:r>
            <a:r>
              <a:rPr lang="tr-TR" sz="2000" dirty="0" smtClean="0"/>
              <a:t> riski ile gebelikte annenin günlük </a:t>
            </a:r>
            <a:r>
              <a:rPr lang="tr-TR" sz="2000" dirty="0" err="1" smtClean="0"/>
              <a:t>Zn</a:t>
            </a:r>
            <a:r>
              <a:rPr lang="tr-TR" sz="2000" dirty="0" smtClean="0"/>
              <a:t> alımı arasında </a:t>
            </a:r>
            <a:r>
              <a:rPr lang="tr-TR" sz="2000" b="1" dirty="0" smtClean="0"/>
              <a:t>ilişki yok</a:t>
            </a:r>
          </a:p>
          <a:p>
            <a:r>
              <a:rPr lang="tr-TR" sz="2000" dirty="0" smtClean="0"/>
              <a:t>Gebelikte annenin </a:t>
            </a:r>
            <a:r>
              <a:rPr lang="tr-TR" sz="2000" dirty="0" err="1" smtClean="0"/>
              <a:t>Zn</a:t>
            </a:r>
            <a:r>
              <a:rPr lang="tr-TR" sz="2000" dirty="0" smtClean="0"/>
              <a:t> alımı çocukluk çağı </a:t>
            </a:r>
            <a:r>
              <a:rPr lang="tr-TR" sz="2000" dirty="0" err="1" smtClean="0"/>
              <a:t>vizing</a:t>
            </a:r>
            <a:r>
              <a:rPr lang="tr-TR" sz="2000" dirty="0" smtClean="0"/>
              <a:t> oluşumuna karşı </a:t>
            </a:r>
            <a:r>
              <a:rPr lang="tr-TR" sz="2000" b="1" i="1" dirty="0" smtClean="0">
                <a:solidFill>
                  <a:srgbClr val="FF0000"/>
                </a:solidFill>
              </a:rPr>
              <a:t>koruyucu</a:t>
            </a:r>
            <a:r>
              <a:rPr lang="tr-TR" sz="2000" dirty="0" smtClean="0"/>
              <a:t> bulunmuştur (sadece </a:t>
            </a:r>
            <a:r>
              <a:rPr lang="tr-TR" sz="2000" dirty="0"/>
              <a:t>3. </a:t>
            </a:r>
            <a:r>
              <a:rPr lang="tr-TR" sz="2000" dirty="0" err="1" smtClean="0"/>
              <a:t>quartilde</a:t>
            </a:r>
            <a:r>
              <a:rPr lang="tr-TR" sz="2000" dirty="0" smtClean="0"/>
              <a:t>) (OR:0.54, %95CI 0.31-0.92) </a:t>
            </a:r>
            <a:endParaRPr lang="tr-TR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" b="-63811"/>
          <a:stretch/>
        </p:blipFill>
        <p:spPr bwMode="auto">
          <a:xfrm>
            <a:off x="1403648" y="4725144"/>
            <a:ext cx="7740352" cy="33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Gebelikte anne </a:t>
            </a:r>
            <a:r>
              <a:rPr lang="tr-TR" dirty="0" err="1"/>
              <a:t>zn</a:t>
            </a:r>
            <a:r>
              <a:rPr lang="tr-TR" dirty="0"/>
              <a:t> alimi ve </a:t>
            </a:r>
            <a:r>
              <a:rPr lang="tr-TR" dirty="0" smtClean="0"/>
              <a:t>vizing-3. </a:t>
            </a:r>
            <a:r>
              <a:rPr lang="tr-TR" dirty="0" err="1"/>
              <a:t>çalişma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2012 yayını—doğum </a:t>
            </a:r>
            <a:r>
              <a:rPr lang="tr-TR" sz="2400" dirty="0" err="1" smtClean="0"/>
              <a:t>kohortu</a:t>
            </a:r>
            <a:r>
              <a:rPr lang="tr-TR" sz="2400" dirty="0" smtClean="0"/>
              <a:t>—300 anne-bebek çifti</a:t>
            </a:r>
          </a:p>
          <a:p>
            <a:r>
              <a:rPr lang="tr-TR" sz="2400" dirty="0" err="1" smtClean="0"/>
              <a:t>Allerji</a:t>
            </a:r>
            <a:r>
              <a:rPr lang="tr-TR" sz="2400" dirty="0" smtClean="0"/>
              <a:t> </a:t>
            </a:r>
            <a:r>
              <a:rPr lang="tr-TR" sz="2400" dirty="0" err="1" smtClean="0"/>
              <a:t>prognozu</a:t>
            </a:r>
            <a:r>
              <a:rPr lang="tr-TR" sz="2400" dirty="0" smtClean="0"/>
              <a:t>—12 aylıkken değerlendirilmiş</a:t>
            </a:r>
          </a:p>
          <a:p>
            <a:r>
              <a:rPr lang="tr-TR" sz="2400" dirty="0" smtClean="0"/>
              <a:t>Annenin gebelikteki besin alımı anketlerle değerlendirilmiş</a:t>
            </a:r>
          </a:p>
          <a:p>
            <a:r>
              <a:rPr lang="tr-TR" sz="2400" dirty="0" smtClean="0"/>
              <a:t>1 yaşına kadar gelişen </a:t>
            </a:r>
            <a:r>
              <a:rPr lang="tr-TR" sz="2400" dirty="0" err="1" smtClean="0"/>
              <a:t>egzema</a:t>
            </a:r>
            <a:r>
              <a:rPr lang="tr-TR" sz="2400" dirty="0" smtClean="0"/>
              <a:t>, besin </a:t>
            </a:r>
            <a:r>
              <a:rPr lang="tr-TR" sz="2400" dirty="0" err="1" smtClean="0"/>
              <a:t>allerjisi</a:t>
            </a:r>
            <a:r>
              <a:rPr lang="tr-TR" sz="2400" dirty="0" smtClean="0"/>
              <a:t>, </a:t>
            </a:r>
            <a:r>
              <a:rPr lang="tr-TR" sz="2400" dirty="0" err="1" smtClean="0"/>
              <a:t>vizing</a:t>
            </a:r>
            <a:r>
              <a:rPr lang="tr-TR" sz="2400" dirty="0" smtClean="0"/>
              <a:t>, </a:t>
            </a:r>
            <a:r>
              <a:rPr lang="tr-TR" sz="2400" dirty="0" err="1" smtClean="0"/>
              <a:t>allerjik</a:t>
            </a:r>
            <a:r>
              <a:rPr lang="tr-TR" sz="2400" dirty="0" smtClean="0"/>
              <a:t> </a:t>
            </a:r>
            <a:r>
              <a:rPr lang="tr-TR" sz="2400" dirty="0" err="1" smtClean="0"/>
              <a:t>duyarlanma</a:t>
            </a:r>
            <a:r>
              <a:rPr lang="tr-TR" sz="2400" dirty="0" smtClean="0"/>
              <a:t> ile gebelikte günlük </a:t>
            </a:r>
            <a:r>
              <a:rPr lang="tr-TR" sz="2400" dirty="0" err="1" smtClean="0"/>
              <a:t>Zn</a:t>
            </a:r>
            <a:r>
              <a:rPr lang="tr-TR" sz="2400" dirty="0" smtClean="0"/>
              <a:t> alımı arasında ilişki </a:t>
            </a:r>
            <a:r>
              <a:rPr lang="tr-TR" sz="2400" b="1" dirty="0" smtClean="0"/>
              <a:t>saptanmamış.</a:t>
            </a:r>
            <a:endParaRPr lang="tr-TR" sz="24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7730728" cy="193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Gebelikte anne </a:t>
            </a:r>
            <a:r>
              <a:rPr lang="tr-TR" dirty="0" err="1"/>
              <a:t>zn</a:t>
            </a:r>
            <a:r>
              <a:rPr lang="tr-TR" dirty="0"/>
              <a:t> alimi ve </a:t>
            </a:r>
            <a:r>
              <a:rPr lang="tr-TR" dirty="0" smtClean="0"/>
              <a:t>astım-1. </a:t>
            </a:r>
            <a:r>
              <a:rPr lang="tr-TR" dirty="0" err="1" smtClean="0"/>
              <a:t>çalişma</a:t>
            </a:r>
            <a:r>
              <a:rPr lang="tr-TR" dirty="0" smtClean="0"/>
              <a:t> </a:t>
            </a:r>
            <a:r>
              <a:rPr lang="tr-TR" sz="1100" dirty="0"/>
              <a:t>-bahsedildi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Gebelikte anne </a:t>
            </a:r>
            <a:r>
              <a:rPr lang="tr-TR" dirty="0" err="1"/>
              <a:t>zn</a:t>
            </a:r>
            <a:r>
              <a:rPr lang="tr-TR" dirty="0"/>
              <a:t> alimi ve </a:t>
            </a:r>
            <a:r>
              <a:rPr lang="tr-TR" dirty="0" smtClean="0"/>
              <a:t>astım-2. </a:t>
            </a:r>
            <a:r>
              <a:rPr lang="tr-TR" dirty="0" err="1"/>
              <a:t>çalişma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2011—doğum </a:t>
            </a:r>
            <a:r>
              <a:rPr lang="tr-TR" dirty="0" err="1" smtClean="0"/>
              <a:t>kohortu</a:t>
            </a:r>
            <a:r>
              <a:rPr lang="tr-TR" dirty="0" smtClean="0"/>
              <a:t>, 2441 anne-çocuk çifti</a:t>
            </a:r>
          </a:p>
          <a:p>
            <a:r>
              <a:rPr lang="tr-TR" dirty="0" smtClean="0"/>
              <a:t>Gebelikte annenin günlük besin alımı anketle</a:t>
            </a:r>
          </a:p>
          <a:p>
            <a:r>
              <a:rPr lang="tr-TR" dirty="0" smtClean="0"/>
              <a:t>5 yaşına geldiklerinde ISAAC sorularından oluşan anketleri cevaplıyorlar.</a:t>
            </a:r>
          </a:p>
          <a:p>
            <a:r>
              <a:rPr lang="tr-TR" dirty="0" err="1" smtClean="0"/>
              <a:t>Zn</a:t>
            </a:r>
            <a:r>
              <a:rPr lang="tr-TR" dirty="0" smtClean="0"/>
              <a:t> alımı ile 5 yaşındaki astım, </a:t>
            </a:r>
            <a:r>
              <a:rPr lang="tr-TR" dirty="0" err="1" smtClean="0"/>
              <a:t>allerik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ve </a:t>
            </a:r>
            <a:r>
              <a:rPr lang="tr-TR" dirty="0" err="1" smtClean="0"/>
              <a:t>egzema</a:t>
            </a:r>
            <a:r>
              <a:rPr lang="tr-TR" dirty="0" smtClean="0"/>
              <a:t> gelişimi arasında </a:t>
            </a:r>
            <a:r>
              <a:rPr lang="tr-TR" b="1" dirty="0" smtClean="0"/>
              <a:t>ilişki yok</a:t>
            </a:r>
            <a:endParaRPr lang="tr-TR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8215"/>
            <a:ext cx="6800850" cy="238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6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151"/>
            <a:ext cx="7239000" cy="1143000"/>
          </a:xfrm>
        </p:spPr>
        <p:txBody>
          <a:bodyPr/>
          <a:lstStyle/>
          <a:p>
            <a:r>
              <a:rPr lang="tr-TR" dirty="0" err="1" smtClean="0"/>
              <a:t>Polish</a:t>
            </a:r>
            <a:r>
              <a:rPr lang="tr-TR" dirty="0" smtClean="0"/>
              <a:t> anne bebek </a:t>
            </a:r>
            <a:r>
              <a:rPr lang="tr-TR" dirty="0" err="1" smtClean="0"/>
              <a:t>kohortu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2014—240 anne bebek </a:t>
            </a:r>
            <a:r>
              <a:rPr lang="tr-TR" sz="2000" dirty="0" err="1" smtClean="0"/>
              <a:t>kohortu</a:t>
            </a:r>
            <a:r>
              <a:rPr lang="tr-TR" sz="2000" dirty="0" smtClean="0"/>
              <a:t>, 1 yaşına kadar izlenmiş</a:t>
            </a:r>
          </a:p>
          <a:p>
            <a:r>
              <a:rPr lang="tr-TR" sz="2000" dirty="0" err="1" smtClean="0"/>
              <a:t>Zn</a:t>
            </a:r>
            <a:r>
              <a:rPr lang="tr-TR" sz="2000" dirty="0" smtClean="0"/>
              <a:t>—</a:t>
            </a:r>
            <a:r>
              <a:rPr lang="tr-TR" sz="2000" dirty="0" err="1" smtClean="0"/>
              <a:t>atomic</a:t>
            </a:r>
            <a:r>
              <a:rPr lang="tr-TR" sz="2000" dirty="0" smtClean="0"/>
              <a:t> </a:t>
            </a:r>
            <a:r>
              <a:rPr lang="tr-TR" sz="2000" dirty="0" err="1" smtClean="0"/>
              <a:t>absorpsiyon</a:t>
            </a:r>
            <a:r>
              <a:rPr lang="tr-TR" sz="2000" dirty="0" smtClean="0"/>
              <a:t> metodu ile serumdan bakılmış</a:t>
            </a:r>
          </a:p>
          <a:p>
            <a:r>
              <a:rPr lang="tr-TR" sz="2000" dirty="0" smtClean="0"/>
              <a:t>Doğumda anneden ve </a:t>
            </a:r>
            <a:r>
              <a:rPr lang="tr-TR" sz="2000" dirty="0" err="1" smtClean="0"/>
              <a:t>umblical</a:t>
            </a:r>
            <a:r>
              <a:rPr lang="tr-TR" sz="2000" dirty="0" smtClean="0"/>
              <a:t> </a:t>
            </a:r>
            <a:r>
              <a:rPr lang="tr-TR" sz="2000" dirty="0" err="1" smtClean="0"/>
              <a:t>korddan</a:t>
            </a:r>
            <a:r>
              <a:rPr lang="tr-TR" sz="2000" dirty="0" smtClean="0"/>
              <a:t> alınan kandan bakılmış,</a:t>
            </a:r>
          </a:p>
          <a:p>
            <a:r>
              <a:rPr lang="tr-TR" sz="2000" dirty="0" smtClean="0"/>
              <a:t>ISAAC soruları cevaplanıyor ve klinikte muayene ediliyor.</a:t>
            </a:r>
          </a:p>
          <a:p>
            <a:r>
              <a:rPr lang="tr-TR" sz="2000" dirty="0" smtClean="0"/>
              <a:t>Hayatın ilk 1 yılında </a:t>
            </a:r>
            <a:r>
              <a:rPr lang="tr-TR" sz="2000" dirty="0" err="1" smtClean="0"/>
              <a:t>vizingi</a:t>
            </a:r>
            <a:r>
              <a:rPr lang="tr-TR" sz="2000" dirty="0" smtClean="0"/>
              <a:t> olan çocukların </a:t>
            </a:r>
            <a:r>
              <a:rPr lang="tr-TR" sz="2000" dirty="0" err="1" smtClean="0"/>
              <a:t>umblical</a:t>
            </a:r>
            <a:r>
              <a:rPr lang="tr-TR" sz="2000" dirty="0" smtClean="0"/>
              <a:t> </a:t>
            </a:r>
            <a:r>
              <a:rPr lang="tr-TR" sz="2000" dirty="0" err="1" smtClean="0"/>
              <a:t>kordunda</a:t>
            </a:r>
            <a:r>
              <a:rPr lang="tr-TR" sz="2000" dirty="0" smtClean="0"/>
              <a:t> </a:t>
            </a:r>
            <a:r>
              <a:rPr lang="tr-TR" sz="2000" dirty="0" err="1"/>
              <a:t>Z</a:t>
            </a:r>
            <a:r>
              <a:rPr lang="tr-TR" sz="2000" dirty="0" err="1" smtClean="0"/>
              <a:t>n</a:t>
            </a:r>
            <a:r>
              <a:rPr lang="tr-TR" sz="2000" dirty="0" smtClean="0"/>
              <a:t> düzeyi anlamlı olarak </a:t>
            </a:r>
            <a:r>
              <a:rPr lang="tr-TR" sz="2000" b="1" i="1" dirty="0" smtClean="0">
                <a:solidFill>
                  <a:srgbClr val="FF0000"/>
                </a:solidFill>
              </a:rPr>
              <a:t>daha yüksek </a:t>
            </a:r>
          </a:p>
          <a:p>
            <a:r>
              <a:rPr lang="tr-TR" sz="2000" dirty="0" err="1" smtClean="0"/>
              <a:t>Kord</a:t>
            </a:r>
            <a:r>
              <a:rPr lang="tr-TR" sz="2000" dirty="0" smtClean="0"/>
              <a:t> kanındaki </a:t>
            </a:r>
            <a:r>
              <a:rPr lang="tr-TR" sz="2000" dirty="0" err="1" smtClean="0"/>
              <a:t>Zn</a:t>
            </a:r>
            <a:r>
              <a:rPr lang="tr-TR" sz="2000" dirty="0" smtClean="0"/>
              <a:t> düzeyi ile solunum yolu </a:t>
            </a:r>
            <a:r>
              <a:rPr lang="tr-TR" sz="2000" dirty="0" err="1" smtClean="0"/>
              <a:t>enf</a:t>
            </a:r>
            <a:r>
              <a:rPr lang="tr-TR" sz="2000" dirty="0" smtClean="0"/>
              <a:t> sıklığı, IKS kullanımı, </a:t>
            </a:r>
            <a:r>
              <a:rPr lang="tr-TR" sz="2000" dirty="0" err="1" smtClean="0"/>
              <a:t>atopik</a:t>
            </a:r>
            <a:r>
              <a:rPr lang="tr-TR" sz="2000" dirty="0" smtClean="0"/>
              <a:t> dermatit ve besin </a:t>
            </a:r>
            <a:r>
              <a:rPr lang="tr-TR" sz="2000" dirty="0" err="1" smtClean="0"/>
              <a:t>allerjisi</a:t>
            </a:r>
            <a:r>
              <a:rPr lang="tr-TR" sz="2000" dirty="0" smtClean="0"/>
              <a:t> gelişimi arasında ilişki yok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43" y="4581128"/>
            <a:ext cx="58102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43" y="6525344"/>
            <a:ext cx="35750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Farmflora</a:t>
            </a:r>
            <a:r>
              <a:rPr lang="tr-TR" dirty="0" smtClean="0"/>
              <a:t> doğum </a:t>
            </a:r>
            <a:r>
              <a:rPr lang="tr-TR" dirty="0" err="1" smtClean="0"/>
              <a:t>kohortu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2016—28 çiftlikte doğan ve yaşayan, 37 kontrol</a:t>
            </a:r>
          </a:p>
          <a:p>
            <a:r>
              <a:rPr lang="tr-TR" dirty="0" smtClean="0"/>
              <a:t>1 yaşında beslenme ile ilgili anket, 1.5 ve 3 yaşında </a:t>
            </a:r>
            <a:r>
              <a:rPr lang="tr-TR" dirty="0" err="1" smtClean="0"/>
              <a:t>allerjik</a:t>
            </a:r>
            <a:r>
              <a:rPr lang="tr-TR" dirty="0" smtClean="0"/>
              <a:t> hastalıklar açısından klinik ve </a:t>
            </a:r>
            <a:r>
              <a:rPr lang="tr-TR" dirty="0" err="1" smtClean="0"/>
              <a:t>lab</a:t>
            </a:r>
            <a:r>
              <a:rPr lang="tr-TR" dirty="0" smtClean="0"/>
              <a:t> değerlendirmesi</a:t>
            </a:r>
          </a:p>
          <a:p>
            <a:r>
              <a:rPr lang="tr-TR" dirty="0" err="1" smtClean="0"/>
              <a:t>Allerjik</a:t>
            </a:r>
            <a:r>
              <a:rPr lang="tr-TR" dirty="0" smtClean="0"/>
              <a:t> hastalık geliştiren kontrollerde </a:t>
            </a:r>
            <a:r>
              <a:rPr lang="tr-TR" dirty="0" err="1" smtClean="0"/>
              <a:t>Zn</a:t>
            </a:r>
            <a:r>
              <a:rPr lang="tr-TR" dirty="0" smtClean="0"/>
              <a:t> alımı daha yüksek bulunmuş</a:t>
            </a:r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2"/>
            <a:ext cx="6546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731"/>
            <a:ext cx="7239000" cy="1143000"/>
          </a:xfrm>
        </p:spPr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 &amp; serum </a:t>
            </a:r>
            <a:r>
              <a:rPr lang="tr-TR" dirty="0" err="1" smtClean="0"/>
              <a:t>Zn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r>
              <a:rPr lang="tr-TR" dirty="0" smtClean="0"/>
              <a:t>110 AD, 41 diğer cilt problemleri olan çocuk hastalar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Zn</a:t>
            </a:r>
            <a:r>
              <a:rPr lang="tr-TR" dirty="0" smtClean="0"/>
              <a:t> düzeyleri ve düşük serum </a:t>
            </a:r>
            <a:r>
              <a:rPr lang="tr-TR" dirty="0" err="1" smtClean="0"/>
              <a:t>Zn</a:t>
            </a:r>
            <a:r>
              <a:rPr lang="tr-TR" dirty="0" smtClean="0"/>
              <a:t> oranlarında gruplar arasında fark yok (p=0.285)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Zn</a:t>
            </a:r>
            <a:r>
              <a:rPr lang="tr-TR" dirty="0" smtClean="0"/>
              <a:t> düzeyleri ve SCORAD ve CDLQI (yaşam kalite indeksi) arasında korelasyon yok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7272808" cy="22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vizing</a:t>
            </a:r>
            <a:r>
              <a:rPr lang="tr-TR" dirty="0" smtClean="0"/>
              <a:t> &amp; serum </a:t>
            </a:r>
            <a:r>
              <a:rPr lang="tr-TR" dirty="0" err="1" smtClean="0"/>
              <a:t>Zn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/>
          <a:lstStyle/>
          <a:p>
            <a:r>
              <a:rPr lang="tr-TR" sz="2400" dirty="0" smtClean="0"/>
              <a:t>Türkiye,100 </a:t>
            </a:r>
            <a:r>
              <a:rPr lang="tr-TR" sz="2400" dirty="0" err="1" smtClean="0"/>
              <a:t>rekürren</a:t>
            </a:r>
            <a:r>
              <a:rPr lang="tr-TR" sz="2400" dirty="0" smtClean="0"/>
              <a:t> </a:t>
            </a:r>
            <a:r>
              <a:rPr lang="tr-TR" sz="2400" dirty="0" err="1" smtClean="0"/>
              <a:t>vizingli</a:t>
            </a:r>
            <a:r>
              <a:rPr lang="tr-TR" sz="2400" dirty="0" smtClean="0"/>
              <a:t> 1-6 yaş arası çocuk ve 116 kontrol,</a:t>
            </a:r>
          </a:p>
          <a:p>
            <a:r>
              <a:rPr lang="tr-TR" sz="2400" dirty="0" smtClean="0"/>
              <a:t>Serum </a:t>
            </a:r>
            <a:r>
              <a:rPr lang="tr-TR" sz="2400" dirty="0" err="1" smtClean="0"/>
              <a:t>Zn</a:t>
            </a:r>
            <a:r>
              <a:rPr lang="tr-TR" sz="2400" dirty="0" smtClean="0"/>
              <a:t> </a:t>
            </a:r>
            <a:r>
              <a:rPr lang="tr-TR" sz="2400" dirty="0" err="1" smtClean="0"/>
              <a:t>vizing</a:t>
            </a:r>
            <a:r>
              <a:rPr lang="tr-TR" sz="2400" dirty="0" smtClean="0"/>
              <a:t> grubunda </a:t>
            </a:r>
            <a:r>
              <a:rPr lang="tr-TR" sz="2400" b="1" i="1" dirty="0" smtClean="0">
                <a:solidFill>
                  <a:srgbClr val="FF0000"/>
                </a:solidFill>
              </a:rPr>
              <a:t>daha düşük </a:t>
            </a:r>
            <a:r>
              <a:rPr lang="tr-TR" sz="2400" dirty="0" smtClean="0"/>
              <a:t>(p=0.005)</a:t>
            </a:r>
          </a:p>
          <a:p>
            <a:r>
              <a:rPr lang="tr-TR" sz="2400" dirty="0" smtClean="0"/>
              <a:t>Serum </a:t>
            </a:r>
            <a:r>
              <a:rPr lang="tr-TR" sz="2400" dirty="0" err="1" smtClean="0"/>
              <a:t>Zn</a:t>
            </a:r>
            <a:r>
              <a:rPr lang="tr-TR" sz="2400" dirty="0" smtClean="0"/>
              <a:t> düzeyi ile son 1 yıl içindeki ASYE sıklığı (r=-0.332, p=0.001) ve </a:t>
            </a:r>
            <a:r>
              <a:rPr lang="tr-TR" sz="2400" dirty="0" err="1" smtClean="0"/>
              <a:t>vizing</a:t>
            </a:r>
            <a:r>
              <a:rPr lang="tr-TR" sz="2400" dirty="0" smtClean="0"/>
              <a:t> atak sayısı (</a:t>
            </a:r>
            <a:r>
              <a:rPr lang="tr-TR" sz="2400" dirty="0"/>
              <a:t>r=-0.776, p&lt;0.001) </a:t>
            </a:r>
            <a:r>
              <a:rPr lang="tr-TR" sz="2400" dirty="0" smtClean="0"/>
              <a:t>arasında </a:t>
            </a:r>
            <a:r>
              <a:rPr lang="tr-TR" sz="2400" b="1" i="1" dirty="0" smtClean="0">
                <a:solidFill>
                  <a:srgbClr val="FF0000"/>
                </a:solidFill>
              </a:rPr>
              <a:t>ters korelasyon </a:t>
            </a:r>
            <a:r>
              <a:rPr lang="tr-TR" sz="2400" dirty="0" smtClean="0"/>
              <a:t>mevcut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6724650" cy="2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vizing</a:t>
            </a:r>
            <a:r>
              <a:rPr lang="tr-TR" dirty="0" smtClean="0"/>
              <a:t> &amp; saçta </a:t>
            </a:r>
            <a:r>
              <a:rPr lang="tr-TR" dirty="0" err="1" smtClean="0"/>
              <a:t>Zn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Türkiye, 65 </a:t>
            </a:r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vizingli</a:t>
            </a:r>
            <a:r>
              <a:rPr lang="tr-TR" dirty="0" smtClean="0"/>
              <a:t> ve 65 kontrol</a:t>
            </a:r>
          </a:p>
          <a:p>
            <a:r>
              <a:rPr lang="tr-TR" dirty="0" smtClean="0"/>
              <a:t>Saçta </a:t>
            </a:r>
            <a:r>
              <a:rPr lang="tr-TR" dirty="0" err="1" smtClean="0"/>
              <a:t>Zn</a:t>
            </a:r>
            <a:r>
              <a:rPr lang="tr-TR" dirty="0" smtClean="0"/>
              <a:t> düzeyi </a:t>
            </a:r>
            <a:r>
              <a:rPr lang="tr-TR" dirty="0" err="1" smtClean="0"/>
              <a:t>vizing</a:t>
            </a:r>
            <a:r>
              <a:rPr lang="tr-TR" dirty="0" smtClean="0"/>
              <a:t> grubunda </a:t>
            </a:r>
            <a:r>
              <a:rPr lang="tr-TR" b="1" i="1" dirty="0" smtClean="0">
                <a:solidFill>
                  <a:srgbClr val="FF0000"/>
                </a:solidFill>
              </a:rPr>
              <a:t>daha düşük </a:t>
            </a:r>
            <a:r>
              <a:rPr lang="tr-TR" dirty="0" smtClean="0"/>
              <a:t>(p&lt;0.001)</a:t>
            </a:r>
          </a:p>
          <a:p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vizing</a:t>
            </a:r>
            <a:r>
              <a:rPr lang="tr-TR" dirty="0" smtClean="0"/>
              <a:t> grubunda son 6 aydaki atak sayısı </a:t>
            </a:r>
            <a:r>
              <a:rPr lang="tr-TR" dirty="0"/>
              <a:t>(r=-0.209, </a:t>
            </a:r>
            <a:r>
              <a:rPr lang="tr-TR" dirty="0" smtClean="0"/>
              <a:t>p=0.017) ve ASYE sayısı ile </a:t>
            </a:r>
            <a:r>
              <a:rPr lang="tr-TR" dirty="0"/>
              <a:t>(r=-</a:t>
            </a:r>
            <a:r>
              <a:rPr lang="tr-TR" dirty="0" smtClean="0"/>
              <a:t>0.196, p=0.025) saç </a:t>
            </a:r>
            <a:r>
              <a:rPr lang="tr-TR" dirty="0" err="1" smtClean="0"/>
              <a:t>Zn</a:t>
            </a:r>
            <a:r>
              <a:rPr lang="tr-TR" dirty="0" smtClean="0"/>
              <a:t> düzeyi arasında </a:t>
            </a:r>
            <a:r>
              <a:rPr lang="tr-TR" b="1" i="1" dirty="0" smtClean="0">
                <a:solidFill>
                  <a:srgbClr val="FF0000"/>
                </a:solidFill>
              </a:rPr>
              <a:t>negatif korelasyon</a:t>
            </a:r>
            <a:r>
              <a:rPr lang="tr-TR" dirty="0"/>
              <a:t> </a:t>
            </a:r>
            <a:r>
              <a:rPr lang="tr-TR" dirty="0" smtClean="0"/>
              <a:t>mevcut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78062"/>
            <a:ext cx="65976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199" y="320040"/>
            <a:ext cx="6837001" cy="569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93296"/>
            <a:ext cx="3168352" cy="28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Bamse</a:t>
            </a:r>
            <a:r>
              <a:rPr lang="tr-TR" dirty="0" smtClean="0"/>
              <a:t> doğum </a:t>
            </a:r>
            <a:r>
              <a:rPr lang="tr-TR" dirty="0" err="1" smtClean="0"/>
              <a:t>kohortu</a:t>
            </a:r>
            <a:r>
              <a:rPr lang="tr-TR" dirty="0" smtClean="0"/>
              <a:t> &amp; </a:t>
            </a:r>
            <a:r>
              <a:rPr lang="tr-TR" dirty="0" err="1" smtClean="0"/>
              <a:t>zn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8 yaşında 2442 çocuk, son 1 yıldaki besin alımı ve </a:t>
            </a:r>
            <a:r>
              <a:rPr lang="tr-TR" dirty="0" err="1" smtClean="0"/>
              <a:t>allerjik</a:t>
            </a:r>
            <a:r>
              <a:rPr lang="tr-TR" dirty="0" smtClean="0"/>
              <a:t> hastalıklar anket ile sorgulanmış ve kan alınmış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Zn</a:t>
            </a:r>
            <a:r>
              <a:rPr lang="tr-TR" dirty="0" smtClean="0"/>
              <a:t> ile sadece astım arasındaki </a:t>
            </a:r>
            <a:r>
              <a:rPr lang="tr-TR" b="1" i="1" dirty="0" smtClean="0">
                <a:solidFill>
                  <a:srgbClr val="FF0000"/>
                </a:solidFill>
              </a:rPr>
              <a:t>ters ilişki (koruyucu) </a:t>
            </a:r>
            <a:r>
              <a:rPr lang="tr-TR" dirty="0" smtClean="0"/>
              <a:t>(düşük olan </a:t>
            </a:r>
            <a:r>
              <a:rPr lang="tr-TR" dirty="0" err="1" smtClean="0"/>
              <a:t>kuartilde</a:t>
            </a:r>
            <a:r>
              <a:rPr lang="tr-TR" dirty="0" smtClean="0"/>
              <a:t>) var (OR:0.58, %95CI 0.35-0.98, Ptrend:0.636) </a:t>
            </a:r>
          </a:p>
          <a:p>
            <a:r>
              <a:rPr lang="tr-TR" dirty="0" smtClean="0"/>
              <a:t>AR, AD ve </a:t>
            </a:r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duyarlanma</a:t>
            </a:r>
            <a:r>
              <a:rPr lang="tr-TR" dirty="0" smtClean="0"/>
              <a:t> ile </a:t>
            </a:r>
            <a:r>
              <a:rPr lang="tr-TR" dirty="0" err="1" smtClean="0"/>
              <a:t>Zn</a:t>
            </a:r>
            <a:r>
              <a:rPr lang="tr-TR" dirty="0" smtClean="0"/>
              <a:t> düzeyi arasında ilişki yok 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78400"/>
            <a:ext cx="733425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1296144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Atopik</a:t>
            </a:r>
            <a:r>
              <a:rPr lang="tr-TR" sz="3200" dirty="0" smtClean="0"/>
              <a:t> dermatit &amp; eritrosit içi ZN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Türkiye, 92 </a:t>
            </a:r>
            <a:r>
              <a:rPr lang="tr-TR" dirty="0" err="1" smtClean="0"/>
              <a:t>ADli</a:t>
            </a:r>
            <a:r>
              <a:rPr lang="tr-TR" dirty="0" smtClean="0"/>
              <a:t> çocuk, 70 kontrol</a:t>
            </a:r>
            <a:endParaRPr lang="tr-TR" dirty="0"/>
          </a:p>
          <a:p>
            <a:r>
              <a:rPr lang="tr-TR" dirty="0" smtClean="0"/>
              <a:t>Eritrosit içi </a:t>
            </a:r>
            <a:r>
              <a:rPr lang="tr-TR" dirty="0" err="1" smtClean="0"/>
              <a:t>Zn</a:t>
            </a:r>
            <a:r>
              <a:rPr lang="tr-TR" dirty="0" smtClean="0"/>
              <a:t> düzeyi AD hastalarında </a:t>
            </a:r>
            <a:r>
              <a:rPr lang="tr-TR" b="1" i="1" dirty="0" smtClean="0">
                <a:solidFill>
                  <a:srgbClr val="FF0000"/>
                </a:solidFill>
              </a:rPr>
              <a:t>daha düşük </a:t>
            </a:r>
            <a:r>
              <a:rPr lang="tr-TR" dirty="0" smtClean="0"/>
              <a:t>(p&lt;0.001)</a:t>
            </a:r>
          </a:p>
          <a:p>
            <a:r>
              <a:rPr lang="tr-TR" dirty="0" smtClean="0"/>
              <a:t>SCORAD ile </a:t>
            </a:r>
            <a:r>
              <a:rPr lang="tr-TR" dirty="0" err="1"/>
              <a:t>Z</a:t>
            </a:r>
            <a:r>
              <a:rPr lang="tr-TR" dirty="0" err="1" smtClean="0"/>
              <a:t>n</a:t>
            </a:r>
            <a:r>
              <a:rPr lang="tr-TR" dirty="0" smtClean="0"/>
              <a:t> arasında </a:t>
            </a:r>
            <a:r>
              <a:rPr lang="tr-TR" b="1" dirty="0" smtClean="0"/>
              <a:t>korelasyon yok</a:t>
            </a:r>
            <a:endParaRPr lang="tr-T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6115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85" y="6525344"/>
            <a:ext cx="2635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5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20891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496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3131840" y="5517232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7020272" y="5733256"/>
            <a:ext cx="129614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352928" cy="370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2089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1259632" y="4077072"/>
            <a:ext cx="43924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467544" y="4293096"/>
            <a:ext cx="151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043608" y="4725144"/>
            <a:ext cx="576064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1" cy="597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2195736" y="4869160"/>
            <a:ext cx="2160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216376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1187624" y="5301208"/>
            <a:ext cx="32403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395536" y="5445224"/>
            <a:ext cx="40324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67544" y="5661248"/>
            <a:ext cx="38884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467544" y="5877272"/>
            <a:ext cx="32403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36904" cy="232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0648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3528" y="5157192"/>
            <a:ext cx="8064896" cy="792088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5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8488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136904" cy="396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1520" y="5517232"/>
            <a:ext cx="3888432" cy="86409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4319972" y="3933056"/>
            <a:ext cx="3924436" cy="432048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2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Kanıt düzeyi A olan </a:t>
            </a:r>
            <a:r>
              <a:rPr lang="tr-TR" dirty="0" err="1" smtClean="0"/>
              <a:t>randomize</a:t>
            </a:r>
            <a:r>
              <a:rPr lang="tr-TR" dirty="0" smtClean="0"/>
              <a:t> çift kör </a:t>
            </a:r>
            <a:r>
              <a:rPr lang="tr-TR" dirty="0" err="1" smtClean="0"/>
              <a:t>plasebo</a:t>
            </a:r>
            <a:r>
              <a:rPr lang="tr-TR" dirty="0" smtClean="0"/>
              <a:t> kontrollü çalışma mevcut değil</a:t>
            </a:r>
          </a:p>
          <a:p>
            <a:r>
              <a:rPr lang="tr-TR" dirty="0" smtClean="0"/>
              <a:t>Kanıt düzeyi C olan birkaç </a:t>
            </a:r>
            <a:r>
              <a:rPr lang="tr-TR" dirty="0" err="1" smtClean="0"/>
              <a:t>kohort</a:t>
            </a:r>
            <a:r>
              <a:rPr lang="tr-TR" dirty="0" smtClean="0"/>
              <a:t> ve meta-analiz mevcut—en iyi veriler bunlar</a:t>
            </a:r>
          </a:p>
          <a:p>
            <a:r>
              <a:rPr lang="tr-TR" dirty="0" smtClean="0"/>
              <a:t>Kısıtlılıklar</a:t>
            </a:r>
          </a:p>
          <a:p>
            <a:pPr lvl="1"/>
            <a:r>
              <a:rPr lang="tr-TR" dirty="0" smtClean="0"/>
              <a:t>Çalışma </a:t>
            </a:r>
            <a:r>
              <a:rPr lang="tr-TR" dirty="0" err="1" smtClean="0"/>
              <a:t>metodları</a:t>
            </a:r>
            <a:r>
              <a:rPr lang="tr-TR" dirty="0" smtClean="0"/>
              <a:t>/planları farklı</a:t>
            </a:r>
          </a:p>
          <a:p>
            <a:pPr lvl="1"/>
            <a:r>
              <a:rPr lang="tr-TR" dirty="0"/>
              <a:t>A</a:t>
            </a:r>
            <a:r>
              <a:rPr lang="tr-TR" dirty="0" smtClean="0"/>
              <a:t>nket </a:t>
            </a:r>
            <a:r>
              <a:rPr lang="tr-TR" dirty="0" smtClean="0"/>
              <a:t>yöntemi ile </a:t>
            </a:r>
            <a:r>
              <a:rPr lang="tr-TR" dirty="0" err="1" smtClean="0"/>
              <a:t>dietteki</a:t>
            </a:r>
            <a:r>
              <a:rPr lang="tr-TR" dirty="0" smtClean="0"/>
              <a:t> alımlar incelenmiş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/</a:t>
            </a:r>
            <a:r>
              <a:rPr lang="tr-TR" dirty="0" err="1" smtClean="0"/>
              <a:t>umblikal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/çocukta </a:t>
            </a:r>
            <a:r>
              <a:rPr lang="tr-TR" dirty="0" err="1" smtClean="0"/>
              <a:t>Zn</a:t>
            </a:r>
            <a:r>
              <a:rPr lang="tr-TR" dirty="0" smtClean="0"/>
              <a:t> bakılmış olabilir</a:t>
            </a:r>
          </a:p>
          <a:p>
            <a:pPr lvl="1"/>
            <a:r>
              <a:rPr lang="tr-TR" dirty="0" smtClean="0"/>
              <a:t>Serum/saç/eritrositte </a:t>
            </a:r>
            <a:r>
              <a:rPr lang="tr-TR" dirty="0" err="1" smtClean="0"/>
              <a:t>Zn</a:t>
            </a:r>
            <a:r>
              <a:rPr lang="tr-TR" dirty="0" smtClean="0"/>
              <a:t> ?? </a:t>
            </a:r>
          </a:p>
          <a:p>
            <a:pPr lvl="1"/>
            <a:r>
              <a:rPr lang="tr-TR" dirty="0" smtClean="0"/>
              <a:t>Farklı ölçüm yöntemleri kullanılmış</a:t>
            </a:r>
          </a:p>
          <a:p>
            <a:pPr lvl="1"/>
            <a:r>
              <a:rPr lang="tr-TR" dirty="0" err="1" smtClean="0"/>
              <a:t>Kesitsel</a:t>
            </a:r>
            <a:r>
              <a:rPr lang="tr-TR" dirty="0" smtClean="0"/>
              <a:t> çalışmalar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AutoShape 2" descr="23 nisa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1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Çelişkili sonuçlar bulunmakla beraber</a:t>
            </a:r>
          </a:p>
          <a:p>
            <a:r>
              <a:rPr lang="tr-TR" dirty="0" smtClean="0"/>
              <a:t>Annenin gebelikte yeterli </a:t>
            </a:r>
            <a:r>
              <a:rPr lang="tr-TR" dirty="0" err="1" smtClean="0"/>
              <a:t>Zn</a:t>
            </a:r>
            <a:r>
              <a:rPr lang="tr-TR" dirty="0" smtClean="0"/>
              <a:t> alımının erken yaşta </a:t>
            </a:r>
            <a:r>
              <a:rPr lang="tr-TR" dirty="0" err="1" smtClean="0"/>
              <a:t>vizing</a:t>
            </a:r>
            <a:r>
              <a:rPr lang="tr-TR" dirty="0" smtClean="0"/>
              <a:t> gelişimi açısından koruyucu olabileceği </a:t>
            </a:r>
          </a:p>
          <a:p>
            <a:r>
              <a:rPr lang="tr-TR" dirty="0" smtClean="0"/>
              <a:t>Astım, </a:t>
            </a:r>
            <a:r>
              <a:rPr lang="tr-TR" dirty="0" err="1" smtClean="0"/>
              <a:t>atopik</a:t>
            </a:r>
            <a:r>
              <a:rPr lang="tr-TR" dirty="0" smtClean="0"/>
              <a:t> dermatit tanısı olan hastaların çinko düzeylerinin daha düşük olduğu </a:t>
            </a:r>
            <a:r>
              <a:rPr lang="tr-TR" dirty="0" smtClean="0"/>
              <a:t>gösterilmiş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err="1" smtClean="0"/>
              <a:t>Allerjik</a:t>
            </a:r>
            <a:r>
              <a:rPr lang="tr-TR" dirty="0" smtClean="0"/>
              <a:t> hastalıklarda </a:t>
            </a:r>
            <a:r>
              <a:rPr lang="tr-TR" dirty="0" err="1" smtClean="0"/>
              <a:t>Zn</a:t>
            </a:r>
            <a:r>
              <a:rPr lang="tr-TR" dirty="0" smtClean="0"/>
              <a:t> rolünü aydınlatmak için ileri çalışmalara </a:t>
            </a:r>
            <a:r>
              <a:rPr lang="tr-TR" smtClean="0"/>
              <a:t>ihtiyaç </a:t>
            </a:r>
            <a:r>
              <a:rPr lang="tr-TR" smtClean="0"/>
              <a:t>duyulmaktadır…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19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31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0688"/>
            <a:ext cx="6336704" cy="529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837" y="1609725"/>
            <a:ext cx="6253726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525344"/>
            <a:ext cx="205172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339752" y="3429000"/>
            <a:ext cx="3744416" cy="252028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6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hava yolu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4970952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Zn</a:t>
            </a:r>
            <a:r>
              <a:rPr lang="tr-TR" sz="2000" dirty="0" smtClean="0"/>
              <a:t> eksikliğinde</a:t>
            </a:r>
          </a:p>
          <a:p>
            <a:pPr lvl="1"/>
            <a:r>
              <a:rPr lang="tr-TR" sz="1700" dirty="0" smtClean="0"/>
              <a:t> serumda bulunan ve </a:t>
            </a:r>
            <a:r>
              <a:rPr lang="tr-TR" sz="1700" dirty="0" err="1" smtClean="0"/>
              <a:t>Thelper</a:t>
            </a:r>
            <a:r>
              <a:rPr lang="tr-TR" sz="1700" dirty="0" smtClean="0"/>
              <a:t> </a:t>
            </a:r>
            <a:r>
              <a:rPr lang="tr-TR" sz="1700" dirty="0" err="1" smtClean="0"/>
              <a:t>hlerin</a:t>
            </a:r>
            <a:r>
              <a:rPr lang="tr-TR" sz="1700" dirty="0" smtClean="0"/>
              <a:t> </a:t>
            </a:r>
            <a:r>
              <a:rPr lang="tr-TR" sz="1700" dirty="0" err="1" smtClean="0"/>
              <a:t>maturasyonu</a:t>
            </a:r>
            <a:r>
              <a:rPr lang="tr-TR" sz="1700" dirty="0" smtClean="0"/>
              <a:t> için gereken «</a:t>
            </a:r>
            <a:r>
              <a:rPr lang="tr-TR" sz="1700" dirty="0" err="1" smtClean="0"/>
              <a:t>thymulin</a:t>
            </a:r>
            <a:r>
              <a:rPr lang="tr-TR" sz="1700" dirty="0" smtClean="0"/>
              <a:t>» maddesinin aktivitesi azalır.</a:t>
            </a:r>
          </a:p>
          <a:p>
            <a:pPr lvl="1"/>
            <a:r>
              <a:rPr lang="tr-TR" sz="1700" dirty="0" smtClean="0"/>
              <a:t>Th2 </a:t>
            </a:r>
            <a:r>
              <a:rPr lang="tr-TR" sz="1700" dirty="0" err="1" smtClean="0"/>
              <a:t>sitokinler</a:t>
            </a:r>
            <a:r>
              <a:rPr lang="tr-TR" sz="1700" dirty="0" smtClean="0"/>
              <a:t> etkilenmezken Th1 </a:t>
            </a:r>
            <a:r>
              <a:rPr lang="tr-TR" sz="1700" dirty="0" err="1" smtClean="0"/>
              <a:t>sitokinler</a:t>
            </a:r>
            <a:r>
              <a:rPr lang="tr-TR" sz="1700" dirty="0" smtClean="0"/>
              <a:t> azalmaktadır. </a:t>
            </a:r>
            <a:r>
              <a:rPr lang="tr-TR" sz="1700" dirty="0" err="1" smtClean="0"/>
              <a:t>Sitokin</a:t>
            </a:r>
            <a:r>
              <a:rPr lang="tr-TR" sz="1700" dirty="0" smtClean="0"/>
              <a:t> dengesinin Th2 lehine bozulmasına neden olmaktadır</a:t>
            </a:r>
          </a:p>
          <a:p>
            <a:r>
              <a:rPr lang="tr-TR" sz="2000" dirty="0" err="1" smtClean="0"/>
              <a:t>Zn’nun</a:t>
            </a:r>
            <a:r>
              <a:rPr lang="tr-TR" sz="2000" dirty="0" smtClean="0"/>
              <a:t> etkilediği bazı önemli havayolu proteinleri</a:t>
            </a:r>
          </a:p>
          <a:p>
            <a:pPr lvl="1"/>
            <a:r>
              <a:rPr lang="tr-TR" sz="1800" dirty="0" smtClean="0"/>
              <a:t>Adam33 </a:t>
            </a:r>
            <a:r>
              <a:rPr lang="tr-TR" sz="1800" dirty="0" err="1" smtClean="0"/>
              <a:t>metalloproteinaz</a:t>
            </a:r>
            <a:endParaRPr lang="tr-TR" sz="1800" dirty="0" smtClean="0"/>
          </a:p>
          <a:p>
            <a:pPr lvl="1"/>
            <a:r>
              <a:rPr lang="tr-TR" sz="1800" dirty="0" smtClean="0"/>
              <a:t>B2 </a:t>
            </a:r>
            <a:r>
              <a:rPr lang="tr-TR" sz="1800" dirty="0" err="1" smtClean="0"/>
              <a:t>adrenoresptörler</a:t>
            </a:r>
            <a:endParaRPr lang="tr-TR" sz="1800" dirty="0" smtClean="0"/>
          </a:p>
          <a:p>
            <a:pPr lvl="1"/>
            <a:r>
              <a:rPr lang="tr-TR" sz="1800" dirty="0" smtClean="0"/>
              <a:t>Nükleer faktör-KB</a:t>
            </a:r>
          </a:p>
          <a:p>
            <a:r>
              <a:rPr lang="tr-TR" sz="2000" dirty="0" err="1" smtClean="0"/>
              <a:t>Maternal</a:t>
            </a:r>
            <a:r>
              <a:rPr lang="tr-TR" sz="2000" dirty="0" smtClean="0"/>
              <a:t> </a:t>
            </a:r>
            <a:r>
              <a:rPr lang="tr-TR" sz="2000" dirty="0" err="1" smtClean="0"/>
              <a:t>Zn</a:t>
            </a:r>
            <a:r>
              <a:rPr lang="tr-TR" sz="2000" dirty="0" smtClean="0"/>
              <a:t> alımının bu proteinlerin aktivitesini değiştirerek </a:t>
            </a:r>
            <a:r>
              <a:rPr lang="tr-TR" sz="2000" dirty="0" err="1" smtClean="0"/>
              <a:t>fetal</a:t>
            </a:r>
            <a:r>
              <a:rPr lang="tr-TR" sz="2000" dirty="0" smtClean="0"/>
              <a:t> havayolu gelişimini etkileyebileceği düşünülmektedir.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157192"/>
            <a:ext cx="626745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16632"/>
            <a:ext cx="6264696" cy="57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3293</TotalTime>
  <Words>1801</Words>
  <Application>Microsoft Office PowerPoint</Application>
  <PresentationFormat>Ekran Gösterisi (4:3)</PresentationFormat>
  <Paragraphs>183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Zengin</vt:lpstr>
      <vt:lpstr>PowerPoint Sunusu</vt:lpstr>
      <vt:lpstr>Çinko (Zn)</vt:lpstr>
      <vt:lpstr>Çinko (Zn)</vt:lpstr>
      <vt:lpstr>PowerPoint Sunusu</vt:lpstr>
      <vt:lpstr>PowerPoint Sunusu</vt:lpstr>
      <vt:lpstr>PowerPoint Sunusu</vt:lpstr>
      <vt:lpstr>PowerPoint Sunusu</vt:lpstr>
      <vt:lpstr>Fetal hava yolu gelişimi</vt:lpstr>
      <vt:lpstr>PowerPoint Sunusu</vt:lpstr>
      <vt:lpstr>Çinko (Zn) eksikliği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PIAMA doğum kohortu-mikronutrient</vt:lpstr>
      <vt:lpstr>PIAMA doğum kohortu-mikronutrient</vt:lpstr>
      <vt:lpstr>PIAMA doğum kohortu-mikronutrient</vt:lpstr>
      <vt:lpstr>PowerPoint Sunusu</vt:lpstr>
      <vt:lpstr>PowerPoint Sunusu</vt:lpstr>
      <vt:lpstr>Gebelikte anne zn alimi ve vizing-1.çalişma -bahsedildi</vt:lpstr>
      <vt:lpstr>Gebelikte anne zn alimi ve vizing-2. çalişma</vt:lpstr>
      <vt:lpstr>Gebelikte anne zn alimi ve vizing-3. çalişma</vt:lpstr>
      <vt:lpstr>Gebelikte anne zn alimi ve astım-1. çalişma -bahsedildi</vt:lpstr>
      <vt:lpstr>Gebelikte anne zn alimi ve astım-2. çalişma</vt:lpstr>
      <vt:lpstr>Polish anne bebek kohortu</vt:lpstr>
      <vt:lpstr>Farmflora doğum kohortu</vt:lpstr>
      <vt:lpstr>Atopik dermatit &amp; serum Zn</vt:lpstr>
      <vt:lpstr>Rekürren vizing &amp; serum Zn</vt:lpstr>
      <vt:lpstr>Rekürren vizing &amp; saçta Zn</vt:lpstr>
      <vt:lpstr>Bamse doğum kohortu &amp; zn</vt:lpstr>
      <vt:lpstr>Atopik dermatit &amp; eritrosit içi ZN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PiTeknik</cp:lastModifiedBy>
  <cp:revision>163</cp:revision>
  <dcterms:created xsi:type="dcterms:W3CDTF">2017-04-08T14:52:04Z</dcterms:created>
  <dcterms:modified xsi:type="dcterms:W3CDTF">2017-04-25T08:28:09Z</dcterms:modified>
</cp:coreProperties>
</file>