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259" r:id="rId3"/>
    <p:sldId id="260" r:id="rId4"/>
    <p:sldId id="261" r:id="rId5"/>
    <p:sldId id="262" r:id="rId6"/>
    <p:sldId id="270" r:id="rId7"/>
    <p:sldId id="266" r:id="rId8"/>
    <p:sldId id="267" r:id="rId9"/>
    <p:sldId id="268" r:id="rId10"/>
    <p:sldId id="271" r:id="rId11"/>
    <p:sldId id="263" r:id="rId12"/>
    <p:sldId id="264" r:id="rId13"/>
    <p:sldId id="265" r:id="rId14"/>
    <p:sldId id="273" r:id="rId15"/>
    <p:sldId id="274" r:id="rId16"/>
    <p:sldId id="275" r:id="rId17"/>
    <p:sldId id="284" r:id="rId18"/>
    <p:sldId id="291" r:id="rId19"/>
    <p:sldId id="269" r:id="rId20"/>
    <p:sldId id="272" r:id="rId21"/>
    <p:sldId id="276" r:id="rId22"/>
    <p:sldId id="277" r:id="rId23"/>
    <p:sldId id="289" r:id="rId24"/>
    <p:sldId id="278" r:id="rId25"/>
    <p:sldId id="279" r:id="rId26"/>
    <p:sldId id="280" r:id="rId27"/>
    <p:sldId id="281" r:id="rId28"/>
    <p:sldId id="282" r:id="rId29"/>
    <p:sldId id="286" r:id="rId30"/>
    <p:sldId id="283" r:id="rId31"/>
    <p:sldId id="285" r:id="rId32"/>
    <p:sldId id="287" r:id="rId33"/>
    <p:sldId id="290" r:id="rId34"/>
    <p:sldId id="288" r:id="rId35"/>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107" autoAdjust="0"/>
  </p:normalViewPr>
  <p:slideViewPr>
    <p:cSldViewPr>
      <p:cViewPr varScale="1">
        <p:scale>
          <a:sx n="58" d="100"/>
          <a:sy n="58" d="100"/>
        </p:scale>
        <p:origin x="-171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7C932C-A912-4F16-9B37-42A0070DDF8A}" type="datetimeFigureOut">
              <a:rPr lang="tr-TR" smtClean="0"/>
              <a:t>24.04.2017</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D10840-2D25-412B-A109-CDEED411C0D5}" type="slidenum">
              <a:rPr lang="tr-TR" smtClean="0"/>
              <a:t>‹#›</a:t>
            </a:fld>
            <a:endParaRPr lang="tr-TR"/>
          </a:p>
        </p:txBody>
      </p:sp>
    </p:spTree>
    <p:extLst>
      <p:ext uri="{BB962C8B-B14F-4D97-AF65-F5344CB8AC3E}">
        <p14:creationId xmlns:p14="http://schemas.microsoft.com/office/powerpoint/2010/main" val="974564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smtClean="0"/>
              <a:t>In total, 32 patients newly diagnosed with CMPA were included (24 IgE-mediated, 8</a:t>
            </a:r>
            <a:r>
              <a:rPr lang="tr-TR" dirty="0" smtClean="0"/>
              <a:t> </a:t>
            </a:r>
            <a:r>
              <a:rPr lang="en-US" dirty="0" smtClean="0"/>
              <a:t>non-IgE-mediated). In all subjects, a complete blood count, total IgE, cow’s milk-specific IgE, and fecal calprotectin (FC) were assessed before and after</a:t>
            </a:r>
            <a:r>
              <a:rPr lang="tr-TR" dirty="0" smtClean="0"/>
              <a:t> </a:t>
            </a:r>
            <a:r>
              <a:rPr lang="en-US" dirty="0" smtClean="0"/>
              <a:t>a cow’s milk protein (CMP) elimination diet was started. The results were compared with those of 39 healthy children.</a:t>
            </a:r>
            <a:endParaRPr lang="tr-TR" dirty="0"/>
          </a:p>
        </p:txBody>
      </p:sp>
      <p:sp>
        <p:nvSpPr>
          <p:cNvPr id="4" name="Slayt Numarası Yer Tutucusu 3"/>
          <p:cNvSpPr>
            <a:spLocks noGrp="1"/>
          </p:cNvSpPr>
          <p:nvPr>
            <p:ph type="sldNum" sz="quarter" idx="10"/>
          </p:nvPr>
        </p:nvSpPr>
        <p:spPr/>
        <p:txBody>
          <a:bodyPr/>
          <a:lstStyle/>
          <a:p>
            <a:fld id="{38D10840-2D25-412B-A109-CDEED411C0D5}" type="slidenum">
              <a:rPr lang="tr-TR" smtClean="0"/>
              <a:t>2</a:t>
            </a:fld>
            <a:endParaRPr lang="tr-TR"/>
          </a:p>
        </p:txBody>
      </p:sp>
    </p:spTree>
    <p:extLst>
      <p:ext uri="{BB962C8B-B14F-4D97-AF65-F5344CB8AC3E}">
        <p14:creationId xmlns:p14="http://schemas.microsoft.com/office/powerpoint/2010/main" val="2156588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Tüm bu </a:t>
            </a:r>
            <a:r>
              <a:rPr lang="tr-TR" dirty="0" err="1" smtClean="0"/>
              <a:t>markırlar</a:t>
            </a:r>
            <a:r>
              <a:rPr lang="tr-TR" dirty="0" smtClean="0"/>
              <a:t> yerine  spot  gaita analizinde EDN  daha  hassas bulunmuştur. </a:t>
            </a:r>
            <a:r>
              <a:rPr lang="tr-TR" dirty="0" err="1" smtClean="0"/>
              <a:t>Fekal</a:t>
            </a:r>
            <a:r>
              <a:rPr lang="tr-TR" dirty="0" smtClean="0"/>
              <a:t> </a:t>
            </a:r>
            <a:r>
              <a:rPr lang="tr-TR" dirty="0" err="1" smtClean="0"/>
              <a:t>kalprotektinden</a:t>
            </a:r>
            <a:r>
              <a:rPr lang="tr-TR" dirty="0" smtClean="0"/>
              <a:t> bahsedilmemmiş </a:t>
            </a:r>
            <a:r>
              <a:rPr lang="tr-TR" smtClean="0"/>
              <a:t>bileeeeeeee</a:t>
            </a:r>
            <a:endParaRPr lang="tr-TR" dirty="0"/>
          </a:p>
        </p:txBody>
      </p:sp>
      <p:sp>
        <p:nvSpPr>
          <p:cNvPr id="4" name="Slayt Numarası Yer Tutucusu 3"/>
          <p:cNvSpPr>
            <a:spLocks noGrp="1"/>
          </p:cNvSpPr>
          <p:nvPr>
            <p:ph type="sldNum" sz="quarter" idx="10"/>
          </p:nvPr>
        </p:nvSpPr>
        <p:spPr/>
        <p:txBody>
          <a:bodyPr/>
          <a:lstStyle/>
          <a:p>
            <a:fld id="{38D10840-2D25-412B-A109-CDEED411C0D5}" type="slidenum">
              <a:rPr lang="tr-TR" smtClean="0"/>
              <a:t>13</a:t>
            </a:fld>
            <a:endParaRPr lang="tr-TR"/>
          </a:p>
        </p:txBody>
      </p:sp>
    </p:spTree>
    <p:extLst>
      <p:ext uri="{BB962C8B-B14F-4D97-AF65-F5344CB8AC3E}">
        <p14:creationId xmlns:p14="http://schemas.microsoft.com/office/powerpoint/2010/main" val="1567608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Konu besin alerjisi olduğundan  almayı uygun buldum.</a:t>
            </a:r>
            <a:r>
              <a:rPr lang="tr-TR" baseline="0" dirty="0" smtClean="0"/>
              <a:t>  Bir diğer </a:t>
            </a:r>
            <a:r>
              <a:rPr lang="tr-TR" baseline="0" dirty="0" err="1" smtClean="0"/>
              <a:t>non-Ige</a:t>
            </a:r>
            <a:r>
              <a:rPr lang="tr-TR" baseline="0" dirty="0" smtClean="0"/>
              <a:t> ARACILI  besin alerji hastalığı olan FPIES içinde pratik tanı </a:t>
            </a:r>
            <a:r>
              <a:rPr lang="tr-TR" baseline="0" dirty="0" err="1" smtClean="0"/>
              <a:t>metodlarından</a:t>
            </a:r>
            <a:r>
              <a:rPr lang="tr-TR" baseline="0" dirty="0" smtClean="0"/>
              <a:t> olduğu için önemli.</a:t>
            </a:r>
            <a:endParaRPr lang="tr-TR" dirty="0" smtClean="0"/>
          </a:p>
          <a:p>
            <a:endParaRPr lang="tr-TR" dirty="0" smtClean="0"/>
          </a:p>
          <a:p>
            <a:r>
              <a:rPr lang="en-US" dirty="0" smtClean="0"/>
              <a:t>We studied eight Japanese patients affected with FPIES</a:t>
            </a:r>
            <a:r>
              <a:rPr lang="tr-TR" dirty="0" smtClean="0"/>
              <a:t> </a:t>
            </a:r>
            <a:r>
              <a:rPr lang="en-US" dirty="0" smtClean="0"/>
              <a:t>(Table 1). The diagnosis of FPIES was based on the previously</a:t>
            </a:r>
            <a:r>
              <a:rPr lang="tr-TR" dirty="0" smtClean="0"/>
              <a:t> </a:t>
            </a:r>
            <a:r>
              <a:rPr lang="en-US" dirty="0" smtClean="0"/>
              <a:t>established criteria: (</a:t>
            </a:r>
            <a:r>
              <a:rPr lang="en-US" dirty="0" err="1" smtClean="0"/>
              <a:t>i</a:t>
            </a:r>
            <a:r>
              <a:rPr lang="en-US" dirty="0" smtClean="0"/>
              <a:t>) repeated exposure to the incriminated</a:t>
            </a:r>
            <a:r>
              <a:rPr lang="tr-TR" dirty="0" smtClean="0"/>
              <a:t> </a:t>
            </a:r>
            <a:r>
              <a:rPr lang="en-US" dirty="0" smtClean="0"/>
              <a:t>food elicits repetitive vomiting and/or diarrhea within 24 h,</a:t>
            </a:r>
            <a:r>
              <a:rPr lang="tr-TR" dirty="0" smtClean="0"/>
              <a:t> </a:t>
            </a:r>
            <a:r>
              <a:rPr lang="en-US" dirty="0" smtClean="0"/>
              <a:t>without any other cause for the symptoms; (ii) symptoms are</a:t>
            </a:r>
          </a:p>
          <a:p>
            <a:r>
              <a:rPr lang="en-US" dirty="0" smtClean="0"/>
              <a:t>limited to the gastrointestinal tract; and (iii) removal of the</a:t>
            </a:r>
            <a:r>
              <a:rPr lang="tr-TR" dirty="0" smtClean="0"/>
              <a:t> </a:t>
            </a:r>
            <a:r>
              <a:rPr lang="en-US" dirty="0" smtClean="0"/>
              <a:t>offending protein from the diet results in resolution of</a:t>
            </a:r>
            <a:r>
              <a:rPr lang="tr-TR" dirty="0" smtClean="0"/>
              <a:t> </a:t>
            </a:r>
            <a:r>
              <a:rPr lang="en-US" dirty="0" smtClean="0"/>
              <a:t>symptoms and/or a food challenge elicits vomiting and/or</a:t>
            </a:r>
            <a:r>
              <a:rPr lang="tr-TR" dirty="0" smtClean="0"/>
              <a:t> </a:t>
            </a:r>
            <a:r>
              <a:rPr lang="en-US" dirty="0" smtClean="0"/>
              <a:t>diarrhea within 24 h after administration of the food (3–5).</a:t>
            </a:r>
            <a:endParaRPr lang="tr-TR" dirty="0"/>
          </a:p>
        </p:txBody>
      </p:sp>
      <p:sp>
        <p:nvSpPr>
          <p:cNvPr id="4" name="Slayt Numarası Yer Tutucusu 3"/>
          <p:cNvSpPr>
            <a:spLocks noGrp="1"/>
          </p:cNvSpPr>
          <p:nvPr>
            <p:ph type="sldNum" sz="quarter" idx="10"/>
          </p:nvPr>
        </p:nvSpPr>
        <p:spPr/>
        <p:txBody>
          <a:bodyPr/>
          <a:lstStyle/>
          <a:p>
            <a:fld id="{38D10840-2D25-412B-A109-CDEED411C0D5}" type="slidenum">
              <a:rPr lang="tr-TR" smtClean="0"/>
              <a:t>14</a:t>
            </a:fld>
            <a:endParaRPr lang="tr-TR"/>
          </a:p>
        </p:txBody>
      </p:sp>
    </p:spTree>
    <p:extLst>
      <p:ext uri="{BB962C8B-B14F-4D97-AF65-F5344CB8AC3E}">
        <p14:creationId xmlns:p14="http://schemas.microsoft.com/office/powerpoint/2010/main" val="373805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smtClean="0"/>
              <a:t>The mean age of onset was 5.4  3.5 month, and the mean</a:t>
            </a:r>
            <a:r>
              <a:rPr lang="tr-TR" dirty="0" smtClean="0"/>
              <a:t> </a:t>
            </a:r>
            <a:r>
              <a:rPr lang="en-US" dirty="0" smtClean="0"/>
              <a:t>time to diagnosis was 3.0  2.1 month. The common symptoms</a:t>
            </a:r>
            <a:r>
              <a:rPr lang="tr-TR" dirty="0" smtClean="0"/>
              <a:t> </a:t>
            </a:r>
            <a:r>
              <a:rPr lang="en-US" dirty="0" smtClean="0"/>
              <a:t>were vomiting (8/8), diarrhea (3/8), and lethargy (3/8).</a:t>
            </a:r>
            <a:r>
              <a:rPr lang="tr-TR" dirty="0" smtClean="0"/>
              <a:t> </a:t>
            </a:r>
            <a:r>
              <a:rPr lang="en-US" dirty="0" smtClean="0"/>
              <a:t>Most patients (7/8) developed symptoms 2 h after the ingestion.</a:t>
            </a:r>
            <a:r>
              <a:rPr lang="tr-TR" dirty="0" smtClean="0"/>
              <a:t> </a:t>
            </a:r>
            <a:r>
              <a:rPr lang="en-US" dirty="0" smtClean="0"/>
              <a:t>All six of the patients who underwent the food challenge</a:t>
            </a:r>
          </a:p>
          <a:p>
            <a:r>
              <a:rPr lang="en-US" dirty="0" smtClean="0"/>
              <a:t>test exhibited typical reactions of FPIES, which did not differ</a:t>
            </a:r>
            <a:r>
              <a:rPr lang="tr-TR" dirty="0" smtClean="0"/>
              <a:t> </a:t>
            </a:r>
            <a:r>
              <a:rPr lang="en-US" dirty="0" smtClean="0"/>
              <a:t>from their medical history derived from the accidental ingestion</a:t>
            </a:r>
            <a:r>
              <a:rPr lang="tr-TR" dirty="0" smtClean="0"/>
              <a:t> </a:t>
            </a:r>
            <a:r>
              <a:rPr lang="en-US" dirty="0" smtClean="0"/>
              <a:t>of the causative food.</a:t>
            </a:r>
            <a:endParaRPr lang="tr-TR" dirty="0"/>
          </a:p>
        </p:txBody>
      </p:sp>
      <p:sp>
        <p:nvSpPr>
          <p:cNvPr id="4" name="Slayt Numarası Yer Tutucusu 3"/>
          <p:cNvSpPr>
            <a:spLocks noGrp="1"/>
          </p:cNvSpPr>
          <p:nvPr>
            <p:ph type="sldNum" sz="quarter" idx="10"/>
          </p:nvPr>
        </p:nvSpPr>
        <p:spPr/>
        <p:txBody>
          <a:bodyPr/>
          <a:lstStyle/>
          <a:p>
            <a:fld id="{38D10840-2D25-412B-A109-CDEED411C0D5}" type="slidenum">
              <a:rPr lang="tr-TR" smtClean="0"/>
              <a:t>15</a:t>
            </a:fld>
            <a:endParaRPr lang="tr-TR"/>
          </a:p>
        </p:txBody>
      </p:sp>
    </p:spTree>
    <p:extLst>
      <p:ext uri="{BB962C8B-B14F-4D97-AF65-F5344CB8AC3E}">
        <p14:creationId xmlns:p14="http://schemas.microsoft.com/office/powerpoint/2010/main" val="2384181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err="1" smtClean="0"/>
              <a:t>Faecal</a:t>
            </a:r>
            <a:r>
              <a:rPr lang="en-US" dirty="0" smtClean="0"/>
              <a:t> calprotectin level was measured in 72 children with</a:t>
            </a:r>
            <a:r>
              <a:rPr lang="tr-TR" dirty="0" smtClean="0"/>
              <a:t> </a:t>
            </a:r>
            <a:r>
              <a:rPr lang="en-US" dirty="0" err="1" smtClean="0"/>
              <a:t>paediatric</a:t>
            </a:r>
            <a:r>
              <a:rPr lang="en-US" dirty="0" smtClean="0"/>
              <a:t> IBD in clinical remission (median age 13 years). Of these, 37 children had been in clinical remission for more than a</a:t>
            </a:r>
            <a:r>
              <a:rPr lang="tr-TR" dirty="0" smtClean="0"/>
              <a:t> </a:t>
            </a:r>
            <a:r>
              <a:rPr lang="en-US" dirty="0" smtClean="0"/>
              <a:t>year, 20 for 6–12 months and 15 for 3 to &lt;6 months. The clinical outcome of the patients was followed up to the first relapse or</a:t>
            </a:r>
            <a:r>
              <a:rPr lang="tr-TR" dirty="0" smtClean="0"/>
              <a:t> </a:t>
            </a:r>
            <a:r>
              <a:rPr lang="en-US" dirty="0" smtClean="0"/>
              <a:t>up to 12 months. Results</a:t>
            </a:r>
            <a:r>
              <a:rPr lang="tr-TR" dirty="0" smtClean="0"/>
              <a:t>:::</a:t>
            </a:r>
            <a:r>
              <a:rPr lang="en-US" dirty="0" smtClean="0"/>
              <a:t>When in clinical remission, 35% (25/72) of the children had normal </a:t>
            </a:r>
            <a:r>
              <a:rPr lang="en-US" dirty="0" err="1" smtClean="0"/>
              <a:t>faecal</a:t>
            </a:r>
            <a:r>
              <a:rPr lang="en-US" dirty="0" smtClean="0"/>
              <a:t> calprotectin (&lt;100 mg/g)</a:t>
            </a:r>
            <a:r>
              <a:rPr lang="tr-TR" dirty="0" smtClean="0"/>
              <a:t> </a:t>
            </a:r>
            <a:r>
              <a:rPr lang="en-US" dirty="0" smtClean="0"/>
              <a:t>and 13% (9/72) a very high level (&gt;1000 mg/g) while not reporting symptoms. A clinical relapse occurred in 35% (25/72) during</a:t>
            </a:r>
            <a:r>
              <a:rPr lang="tr-TR" dirty="0" smtClean="0"/>
              <a:t> </a:t>
            </a:r>
            <a:r>
              <a:rPr lang="en-US" dirty="0" smtClean="0"/>
              <a:t>the subsequent 12 months. When in clinical remission, the predictive value of </a:t>
            </a:r>
            <a:r>
              <a:rPr lang="en-US" dirty="0" err="1" smtClean="0"/>
              <a:t>faecal</a:t>
            </a:r>
            <a:r>
              <a:rPr lang="en-US" dirty="0" smtClean="0"/>
              <a:t> calprotectin for an overt relapse was low</a:t>
            </a:r>
            <a:r>
              <a:rPr lang="tr-TR" dirty="0" smtClean="0"/>
              <a:t> </a:t>
            </a:r>
            <a:r>
              <a:rPr lang="en-US" dirty="0" smtClean="0"/>
              <a:t>ranging from 0.396 to 0.429 for </a:t>
            </a:r>
            <a:r>
              <a:rPr lang="en-US" dirty="0" err="1" smtClean="0"/>
              <a:t>faecal</a:t>
            </a:r>
            <a:r>
              <a:rPr lang="en-US" dirty="0" smtClean="0"/>
              <a:t> calprotectin values &gt;100 mg/g or &gt;1000 mg/g, respectively</a:t>
            </a:r>
            <a:r>
              <a:rPr lang="tr-TR" dirty="0" smtClean="0"/>
              <a:t>.</a:t>
            </a:r>
            <a:endParaRPr lang="tr-TR" dirty="0"/>
          </a:p>
        </p:txBody>
      </p:sp>
      <p:sp>
        <p:nvSpPr>
          <p:cNvPr id="4" name="Slayt Numarası Yer Tutucusu 3"/>
          <p:cNvSpPr>
            <a:spLocks noGrp="1"/>
          </p:cNvSpPr>
          <p:nvPr>
            <p:ph type="sldNum" sz="quarter" idx="10"/>
          </p:nvPr>
        </p:nvSpPr>
        <p:spPr/>
        <p:txBody>
          <a:bodyPr/>
          <a:lstStyle/>
          <a:p>
            <a:fld id="{38D10840-2D25-412B-A109-CDEED411C0D5}" type="slidenum">
              <a:rPr lang="tr-TR" smtClean="0"/>
              <a:t>17</a:t>
            </a:fld>
            <a:endParaRPr lang="tr-TR"/>
          </a:p>
        </p:txBody>
      </p:sp>
    </p:spTree>
    <p:extLst>
      <p:ext uri="{BB962C8B-B14F-4D97-AF65-F5344CB8AC3E}">
        <p14:creationId xmlns:p14="http://schemas.microsoft.com/office/powerpoint/2010/main" val="1955422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Tahmin ediyorum bu işin 2.adımı  bu testi yaptırarak  ileriye yönelik</a:t>
            </a:r>
            <a:r>
              <a:rPr lang="tr-TR" baseline="0" dirty="0" smtClean="0"/>
              <a:t> alerji tahminlerinde bulunmak olacaktır ?????</a:t>
            </a:r>
          </a:p>
          <a:p>
            <a:r>
              <a:rPr lang="tr-TR" baseline="0" dirty="0" smtClean="0"/>
              <a:t>Ancak araştırmalar bu gibi tahminlerin önünü  daha önceden kesmiş  ama bizim haberimiz olmayabilir Haberiniz olsun diye şimdiden  </a:t>
            </a:r>
            <a:r>
              <a:rPr lang="tr-TR" baseline="0" dirty="0" err="1" smtClean="0"/>
              <a:t>söylüyoruzzzzzzzzzzzzzz</a:t>
            </a:r>
            <a:r>
              <a:rPr lang="tr-TR" baseline="0" dirty="0" smtClean="0"/>
              <a:t>?????</a:t>
            </a:r>
            <a:endParaRPr lang="tr-TR" dirty="0"/>
          </a:p>
        </p:txBody>
      </p:sp>
      <p:sp>
        <p:nvSpPr>
          <p:cNvPr id="4" name="Slayt Numarası Yer Tutucusu 3"/>
          <p:cNvSpPr>
            <a:spLocks noGrp="1"/>
          </p:cNvSpPr>
          <p:nvPr>
            <p:ph type="sldNum" sz="quarter" idx="10"/>
          </p:nvPr>
        </p:nvSpPr>
        <p:spPr/>
        <p:txBody>
          <a:bodyPr/>
          <a:lstStyle/>
          <a:p>
            <a:fld id="{38D10840-2D25-412B-A109-CDEED411C0D5}" type="slidenum">
              <a:rPr lang="tr-TR" smtClean="0"/>
              <a:t>19</a:t>
            </a:fld>
            <a:endParaRPr lang="tr-TR"/>
          </a:p>
        </p:txBody>
      </p:sp>
    </p:spTree>
    <p:extLst>
      <p:ext uri="{BB962C8B-B14F-4D97-AF65-F5344CB8AC3E}">
        <p14:creationId xmlns:p14="http://schemas.microsoft.com/office/powerpoint/2010/main" val="4060808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 </a:t>
            </a:r>
            <a:r>
              <a:rPr lang="en-US" dirty="0" smtClean="0"/>
              <a:t>Our study aimed to test the predictive value of calprotectin</a:t>
            </a:r>
            <a:r>
              <a:rPr lang="tr-TR" dirty="0" smtClean="0"/>
              <a:t> </a:t>
            </a:r>
            <a:r>
              <a:rPr lang="en-US" dirty="0" smtClean="0"/>
              <a:t>measured at birth as a possible marker of allergic</a:t>
            </a:r>
            <a:r>
              <a:rPr lang="tr-TR" dirty="0" smtClean="0"/>
              <a:t> </a:t>
            </a:r>
            <a:r>
              <a:rPr lang="en-US" dirty="0" smtClean="0"/>
              <a:t>predisposition in the first 2 years of age. The comparison</a:t>
            </a:r>
            <a:r>
              <a:rPr lang="tr-TR" dirty="0" smtClean="0"/>
              <a:t> </a:t>
            </a:r>
            <a:r>
              <a:rPr lang="en-US" dirty="0" smtClean="0"/>
              <a:t>of </a:t>
            </a:r>
            <a:r>
              <a:rPr lang="en-US" dirty="0" err="1" smtClean="0"/>
              <a:t>calprotectine</a:t>
            </a:r>
            <a:r>
              <a:rPr lang="en-US" dirty="0" smtClean="0"/>
              <a:t> concentration at birth did not lead to any</a:t>
            </a:r>
            <a:r>
              <a:rPr lang="tr-TR" dirty="0" smtClean="0"/>
              <a:t> </a:t>
            </a:r>
            <a:r>
              <a:rPr lang="en-US" dirty="0" smtClean="0"/>
              <a:t>statistically significant result in allergic vs. non-allergic</a:t>
            </a:r>
            <a:r>
              <a:rPr lang="tr-TR" dirty="0" smtClean="0"/>
              <a:t> </a:t>
            </a:r>
            <a:r>
              <a:rPr lang="en-US" dirty="0" smtClean="0"/>
              <a:t>children at 2 years of age.</a:t>
            </a:r>
            <a:r>
              <a:rPr lang="tr-TR" dirty="0" smtClean="0"/>
              <a:t> </a:t>
            </a:r>
            <a:r>
              <a:rPr lang="en-US" dirty="0" smtClean="0"/>
              <a:t>The levels of FC in the first month of life are not influenced</a:t>
            </a:r>
            <a:endParaRPr lang="tr-TR" dirty="0"/>
          </a:p>
        </p:txBody>
      </p:sp>
      <p:sp>
        <p:nvSpPr>
          <p:cNvPr id="4" name="Slayt Numarası Yer Tutucusu 3"/>
          <p:cNvSpPr>
            <a:spLocks noGrp="1"/>
          </p:cNvSpPr>
          <p:nvPr>
            <p:ph type="sldNum" sz="quarter" idx="10"/>
          </p:nvPr>
        </p:nvSpPr>
        <p:spPr/>
        <p:txBody>
          <a:bodyPr/>
          <a:lstStyle/>
          <a:p>
            <a:fld id="{38D10840-2D25-412B-A109-CDEED411C0D5}" type="slidenum">
              <a:rPr lang="tr-TR" smtClean="0"/>
              <a:t>20</a:t>
            </a:fld>
            <a:endParaRPr lang="tr-TR"/>
          </a:p>
        </p:txBody>
      </p:sp>
    </p:spTree>
    <p:extLst>
      <p:ext uri="{BB962C8B-B14F-4D97-AF65-F5344CB8AC3E}">
        <p14:creationId xmlns:p14="http://schemas.microsoft.com/office/powerpoint/2010/main" val="1305244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Salona  sormak lazım ???  Sizce  </a:t>
            </a:r>
            <a:r>
              <a:rPr lang="tr-TR" baseline="0" dirty="0" smtClean="0"/>
              <a:t>  alerjiyi veya </a:t>
            </a:r>
            <a:r>
              <a:rPr lang="tr-TR" baseline="0" dirty="0" err="1" smtClean="0"/>
              <a:t>inflamasyonu</a:t>
            </a:r>
            <a:r>
              <a:rPr lang="tr-TR" baseline="0" dirty="0" smtClean="0"/>
              <a:t> tetiklemesi açısından hangi  grup ta daha yüksek olması gerekir??????</a:t>
            </a:r>
            <a:endParaRPr lang="tr-TR" dirty="0" smtClean="0"/>
          </a:p>
          <a:p>
            <a:endParaRPr lang="tr-TR" dirty="0" smtClean="0"/>
          </a:p>
          <a:p>
            <a:endParaRPr lang="tr-TR" dirty="0" smtClean="0"/>
          </a:p>
          <a:p>
            <a:r>
              <a:rPr lang="en-US" dirty="0" smtClean="0"/>
              <a:t>Stool samples were obtained</a:t>
            </a:r>
            <a:r>
              <a:rPr lang="tr-TR" dirty="0" smtClean="0"/>
              <a:t> </a:t>
            </a:r>
            <a:r>
              <a:rPr lang="en-US" dirty="0" smtClean="0"/>
              <a:t>from 74 healthy infants (39 exclusively BF and 35 exclusively</a:t>
            </a:r>
            <a:r>
              <a:rPr lang="tr-TR" dirty="0" smtClean="0"/>
              <a:t> </a:t>
            </a:r>
            <a:r>
              <a:rPr lang="en-US" dirty="0" smtClean="0"/>
              <a:t>FF) with a median age of 51 days (range 13–90). Exclusion</a:t>
            </a:r>
          </a:p>
          <a:p>
            <a:r>
              <a:rPr lang="en-US" dirty="0" smtClean="0"/>
              <a:t>criteria were acute infections and treatment with anti-inflammatory</a:t>
            </a:r>
            <a:r>
              <a:rPr lang="tr-TR" dirty="0" smtClean="0"/>
              <a:t> </a:t>
            </a:r>
            <a:r>
              <a:rPr lang="en-US" dirty="0" smtClean="0"/>
              <a:t>drugs. Stool samples were stored at –20 ° C until</a:t>
            </a:r>
            <a:r>
              <a:rPr lang="tr-TR" dirty="0" smtClean="0"/>
              <a:t> </a:t>
            </a:r>
            <a:r>
              <a:rPr lang="en-US" dirty="0" smtClean="0"/>
              <a:t>they were </a:t>
            </a:r>
            <a:r>
              <a:rPr lang="en-US" dirty="0" err="1" smtClean="0"/>
              <a:t>analysed</a:t>
            </a:r>
            <a:r>
              <a:rPr lang="en-US" dirty="0" smtClean="0"/>
              <a:t>, and the </a:t>
            </a:r>
            <a:r>
              <a:rPr lang="en-US" dirty="0" err="1" smtClean="0"/>
              <a:t>faecal</a:t>
            </a:r>
            <a:r>
              <a:rPr lang="en-US" dirty="0" smtClean="0"/>
              <a:t> calprotectin concentration</a:t>
            </a:r>
            <a:r>
              <a:rPr lang="tr-TR" dirty="0" smtClean="0"/>
              <a:t> </a:t>
            </a:r>
            <a:r>
              <a:rPr lang="en-US" dirty="0" smtClean="0"/>
              <a:t>was detected using a commercial quantitative </a:t>
            </a:r>
            <a:r>
              <a:rPr lang="en-US" dirty="0" err="1" smtClean="0"/>
              <a:t>enzymelinked</a:t>
            </a:r>
            <a:r>
              <a:rPr lang="tr-TR" dirty="0" smtClean="0"/>
              <a:t> </a:t>
            </a:r>
            <a:r>
              <a:rPr lang="en-US" dirty="0" smtClean="0"/>
              <a:t>immunoassay (</a:t>
            </a:r>
            <a:r>
              <a:rPr lang="en-US" dirty="0" err="1" smtClean="0"/>
              <a:t>Calprest</a:t>
            </a:r>
            <a:r>
              <a:rPr lang="en-US" dirty="0" smtClean="0"/>
              <a:t>; </a:t>
            </a:r>
            <a:r>
              <a:rPr lang="en-US" dirty="0" err="1" smtClean="0"/>
              <a:t>Eurospital</a:t>
            </a:r>
            <a:r>
              <a:rPr lang="en-US" dirty="0" smtClean="0"/>
              <a:t> </a:t>
            </a:r>
            <a:r>
              <a:rPr lang="en-US" dirty="0" err="1" smtClean="0"/>
              <a:t>SpA</a:t>
            </a:r>
            <a:r>
              <a:rPr lang="en-US" dirty="0" smtClean="0"/>
              <a:t>, Trieste, Italy).</a:t>
            </a:r>
            <a:endParaRPr lang="tr-TR" dirty="0"/>
          </a:p>
        </p:txBody>
      </p:sp>
      <p:sp>
        <p:nvSpPr>
          <p:cNvPr id="4" name="Slayt Numarası Yer Tutucusu 3"/>
          <p:cNvSpPr>
            <a:spLocks noGrp="1"/>
          </p:cNvSpPr>
          <p:nvPr>
            <p:ph type="sldNum" sz="quarter" idx="10"/>
          </p:nvPr>
        </p:nvSpPr>
        <p:spPr/>
        <p:txBody>
          <a:bodyPr/>
          <a:lstStyle/>
          <a:p>
            <a:fld id="{38D10840-2D25-412B-A109-CDEED411C0D5}" type="slidenum">
              <a:rPr lang="tr-TR" smtClean="0"/>
              <a:t>21</a:t>
            </a:fld>
            <a:endParaRPr lang="tr-TR"/>
          </a:p>
        </p:txBody>
      </p:sp>
    </p:spTree>
    <p:extLst>
      <p:ext uri="{BB962C8B-B14F-4D97-AF65-F5344CB8AC3E}">
        <p14:creationId xmlns:p14="http://schemas.microsoft.com/office/powerpoint/2010/main" val="1560578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smtClean="0"/>
              <a:t>Exclusion</a:t>
            </a:r>
            <a:r>
              <a:rPr lang="tr-TR" dirty="0" smtClean="0"/>
              <a:t> </a:t>
            </a:r>
            <a:r>
              <a:rPr lang="en-US" dirty="0" smtClean="0"/>
              <a:t>criteria were: any intake of steroidal or non-steroidal anti-inflammatory</a:t>
            </a:r>
            <a:r>
              <a:rPr lang="tr-TR" dirty="0" smtClean="0"/>
              <a:t> </a:t>
            </a:r>
            <a:r>
              <a:rPr lang="en-US" dirty="0" smtClean="0"/>
              <a:t>drugs, antibiotics or any other drug during the 2 weeks</a:t>
            </a:r>
            <a:r>
              <a:rPr lang="tr-TR" dirty="0" smtClean="0"/>
              <a:t> </a:t>
            </a:r>
            <a:r>
              <a:rPr lang="en-US" dirty="0" smtClean="0"/>
              <a:t>before recruitment; mixed breast-feeding and formula-feeding;</a:t>
            </a:r>
            <a:r>
              <a:rPr lang="tr-TR" dirty="0" smtClean="0"/>
              <a:t> </a:t>
            </a:r>
            <a:r>
              <a:rPr lang="en-US" dirty="0" smtClean="0"/>
              <a:t>intake of any kind of formula other than standard starting formula,</a:t>
            </a:r>
            <a:r>
              <a:rPr lang="tr-TR" dirty="0" smtClean="0"/>
              <a:t> </a:t>
            </a:r>
            <a:r>
              <a:rPr lang="en-US" dirty="0" smtClean="0"/>
              <a:t>such as those with added probiotics, prebiotics, long-chain</a:t>
            </a:r>
            <a:r>
              <a:rPr lang="tr-TR" dirty="0" smtClean="0"/>
              <a:t> </a:t>
            </a:r>
            <a:r>
              <a:rPr lang="en-US" dirty="0" smtClean="0"/>
              <a:t>polyunsaturated fatty acids, thickening agents and/or </a:t>
            </a:r>
            <a:r>
              <a:rPr lang="en-US" dirty="0" err="1" smtClean="0"/>
              <a:t>hydrolysed</a:t>
            </a:r>
            <a:r>
              <a:rPr lang="tr-TR" dirty="0" smtClean="0"/>
              <a:t> </a:t>
            </a:r>
            <a:r>
              <a:rPr lang="en-US" dirty="0" smtClean="0"/>
              <a:t>proteins, and any sign or symptom of infection or gastrointestinal</a:t>
            </a:r>
          </a:p>
          <a:p>
            <a:r>
              <a:rPr lang="en-US" dirty="0" smtClean="0"/>
              <a:t>disease (</a:t>
            </a:r>
            <a:r>
              <a:rPr lang="en-US" dirty="0" err="1" smtClean="0"/>
              <a:t>diarrhoea</a:t>
            </a:r>
            <a:r>
              <a:rPr lang="en-US" dirty="0" smtClean="0"/>
              <a:t>, vomiting, fever, failure to thrive). Infantile</a:t>
            </a:r>
            <a:r>
              <a:rPr lang="tr-TR" dirty="0" smtClean="0"/>
              <a:t> </a:t>
            </a:r>
            <a:r>
              <a:rPr lang="en-US" dirty="0" smtClean="0"/>
              <a:t>colic (defined as excessive crying in an otherwise healthy, thriving</a:t>
            </a:r>
            <a:r>
              <a:rPr lang="tr-TR" dirty="0" smtClean="0"/>
              <a:t> </a:t>
            </a:r>
            <a:r>
              <a:rPr lang="en-US" dirty="0" smtClean="0"/>
              <a:t>infant with normal weight gain) was not considered among</a:t>
            </a:r>
            <a:r>
              <a:rPr lang="tr-TR" dirty="0" smtClean="0"/>
              <a:t> </a:t>
            </a:r>
            <a:r>
              <a:rPr lang="en-US" dirty="0" smtClean="0"/>
              <a:t>the exclusion criteria, as no difference has been observed between</a:t>
            </a:r>
            <a:r>
              <a:rPr lang="tr-TR" dirty="0" smtClean="0"/>
              <a:t> </a:t>
            </a:r>
            <a:r>
              <a:rPr lang="en-US" dirty="0" smtClean="0"/>
              <a:t>colicky infants and healthy ones with regard to </a:t>
            </a:r>
            <a:r>
              <a:rPr lang="en-US" dirty="0" err="1" smtClean="0"/>
              <a:t>faecal</a:t>
            </a:r>
            <a:r>
              <a:rPr lang="en-US" dirty="0" smtClean="0"/>
              <a:t> calprotectin</a:t>
            </a:r>
            <a:endParaRPr lang="tr-TR" dirty="0"/>
          </a:p>
        </p:txBody>
      </p:sp>
      <p:sp>
        <p:nvSpPr>
          <p:cNvPr id="4" name="Slayt Numarası Yer Tutucusu 3"/>
          <p:cNvSpPr>
            <a:spLocks noGrp="1"/>
          </p:cNvSpPr>
          <p:nvPr>
            <p:ph type="sldNum" sz="quarter" idx="10"/>
          </p:nvPr>
        </p:nvSpPr>
        <p:spPr/>
        <p:txBody>
          <a:bodyPr/>
          <a:lstStyle/>
          <a:p>
            <a:fld id="{38D10840-2D25-412B-A109-CDEED411C0D5}" type="slidenum">
              <a:rPr lang="tr-TR" smtClean="0"/>
              <a:t>22</a:t>
            </a:fld>
            <a:endParaRPr lang="tr-TR"/>
          </a:p>
        </p:txBody>
      </p:sp>
    </p:spTree>
    <p:extLst>
      <p:ext uri="{BB962C8B-B14F-4D97-AF65-F5344CB8AC3E}">
        <p14:creationId xmlns:p14="http://schemas.microsoft.com/office/powerpoint/2010/main" val="16858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8D10840-2D25-412B-A109-CDEED411C0D5}" type="slidenum">
              <a:rPr lang="tr-TR" smtClean="0"/>
              <a:t>23</a:t>
            </a:fld>
            <a:endParaRPr lang="tr-TR"/>
          </a:p>
        </p:txBody>
      </p:sp>
    </p:spTree>
    <p:extLst>
      <p:ext uri="{BB962C8B-B14F-4D97-AF65-F5344CB8AC3E}">
        <p14:creationId xmlns:p14="http://schemas.microsoft.com/office/powerpoint/2010/main" val="2964268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smtClean="0"/>
              <a:t>The aim of this study was to evaluate the f-CP levels, as a</a:t>
            </a:r>
            <a:r>
              <a:rPr lang="tr-TR" dirty="0" smtClean="0"/>
              <a:t> </a:t>
            </a:r>
            <a:r>
              <a:rPr lang="en-US" dirty="0" smtClean="0"/>
              <a:t>marker for the intestinal inflammation in C. </a:t>
            </a:r>
            <a:r>
              <a:rPr lang="en-US" dirty="0" err="1" smtClean="0"/>
              <a:t>jejuni</a:t>
            </a:r>
            <a:r>
              <a:rPr lang="en-US" dirty="0" smtClean="0"/>
              <a:t>/coli- and C. </a:t>
            </a:r>
            <a:r>
              <a:rPr lang="en-US" dirty="0" err="1" smtClean="0"/>
              <a:t>concisus</a:t>
            </a:r>
            <a:r>
              <a:rPr lang="en-US" dirty="0" smtClean="0"/>
              <a:t>-infected patients. The authors found a high</a:t>
            </a:r>
            <a:r>
              <a:rPr lang="tr-TR" dirty="0" smtClean="0"/>
              <a:t> </a:t>
            </a:r>
            <a:r>
              <a:rPr lang="en-US" dirty="0" smtClean="0"/>
              <a:t>concentration of f-CP (median 631: IQR 221–1274) among 140 patients with C. </a:t>
            </a:r>
            <a:r>
              <a:rPr lang="en-US" dirty="0" err="1" smtClean="0"/>
              <a:t>jejuni</a:t>
            </a:r>
            <a:r>
              <a:rPr lang="en-US" dirty="0" smtClean="0"/>
              <a:t>/coli infection, whereas the f-</a:t>
            </a:r>
            <a:r>
              <a:rPr lang="tr-TR" dirty="0" smtClean="0"/>
              <a:t> </a:t>
            </a:r>
            <a:r>
              <a:rPr lang="en-US" dirty="0" smtClean="0"/>
              <a:t>CP level among 99 C. </a:t>
            </a:r>
            <a:r>
              <a:rPr lang="en-US" dirty="0" err="1" smtClean="0"/>
              <a:t>concisus</a:t>
            </a:r>
            <a:r>
              <a:rPr lang="en-US" dirty="0" smtClean="0"/>
              <a:t>-infected patients was significantly lower (median 53: IQR 20–169). The data correlate to</a:t>
            </a:r>
            <a:r>
              <a:rPr lang="tr-TR" dirty="0" smtClean="0"/>
              <a:t> </a:t>
            </a:r>
            <a:r>
              <a:rPr lang="en-US" dirty="0" smtClean="0"/>
              <a:t>the severe inflammatory gastroenteritis seen in patients infected with C. </a:t>
            </a:r>
            <a:r>
              <a:rPr lang="en-US" dirty="0" err="1" smtClean="0"/>
              <a:t>jejuni</a:t>
            </a:r>
            <a:r>
              <a:rPr lang="en-US" dirty="0" smtClean="0"/>
              <a:t>/coli, whereas C. </a:t>
            </a:r>
            <a:r>
              <a:rPr lang="en-US" dirty="0" err="1" smtClean="0"/>
              <a:t>concisus</a:t>
            </a:r>
            <a:r>
              <a:rPr lang="en-US" dirty="0" smtClean="0"/>
              <a:t>-infected patients have a</a:t>
            </a:r>
            <a:r>
              <a:rPr lang="tr-TR" dirty="0" smtClean="0"/>
              <a:t> </a:t>
            </a:r>
            <a:r>
              <a:rPr lang="en-US" dirty="0" smtClean="0"/>
              <a:t>much lower intestinal inflammation which could be compared with viral gastroenteritis. Nevertheless, clinicians should be</a:t>
            </a:r>
            <a:endParaRPr lang="tr-TR" dirty="0"/>
          </a:p>
        </p:txBody>
      </p:sp>
      <p:sp>
        <p:nvSpPr>
          <p:cNvPr id="4" name="Slayt Numarası Yer Tutucusu 3"/>
          <p:cNvSpPr>
            <a:spLocks noGrp="1"/>
          </p:cNvSpPr>
          <p:nvPr>
            <p:ph type="sldNum" sz="quarter" idx="10"/>
          </p:nvPr>
        </p:nvSpPr>
        <p:spPr/>
        <p:txBody>
          <a:bodyPr/>
          <a:lstStyle/>
          <a:p>
            <a:fld id="{38D10840-2D25-412B-A109-CDEED411C0D5}" type="slidenum">
              <a:rPr lang="tr-TR" smtClean="0"/>
              <a:t>24</a:t>
            </a:fld>
            <a:endParaRPr lang="tr-TR"/>
          </a:p>
        </p:txBody>
      </p:sp>
    </p:spTree>
    <p:extLst>
      <p:ext uri="{BB962C8B-B14F-4D97-AF65-F5344CB8AC3E}">
        <p14:creationId xmlns:p14="http://schemas.microsoft.com/office/powerpoint/2010/main" val="105805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İSTATİSTİKÇİ ARKADAŞIMA DANIŞTIM</a:t>
            </a:r>
            <a:r>
              <a:rPr lang="tr-TR" baseline="0" dirty="0" smtClean="0"/>
              <a:t> VE ÖNEMLİ BİR LİMİTASYON KONUSU OLABİLİR DEDİ  AMA MAKALE DE BU LİMİTASYONDAN HİÇ BAHSEDİLMEMİŞ</a:t>
            </a:r>
            <a:endParaRPr lang="tr-TR" dirty="0"/>
          </a:p>
        </p:txBody>
      </p:sp>
      <p:sp>
        <p:nvSpPr>
          <p:cNvPr id="4" name="Slayt Numarası Yer Tutucusu 3"/>
          <p:cNvSpPr>
            <a:spLocks noGrp="1"/>
          </p:cNvSpPr>
          <p:nvPr>
            <p:ph type="sldNum" sz="quarter" idx="10"/>
          </p:nvPr>
        </p:nvSpPr>
        <p:spPr/>
        <p:txBody>
          <a:bodyPr/>
          <a:lstStyle/>
          <a:p>
            <a:fld id="{38D10840-2D25-412B-A109-CDEED411C0D5}" type="slidenum">
              <a:rPr lang="tr-TR" smtClean="0"/>
              <a:t>3</a:t>
            </a:fld>
            <a:endParaRPr lang="tr-TR"/>
          </a:p>
        </p:txBody>
      </p:sp>
    </p:spTree>
    <p:extLst>
      <p:ext uri="{BB962C8B-B14F-4D97-AF65-F5344CB8AC3E}">
        <p14:creationId xmlns:p14="http://schemas.microsoft.com/office/powerpoint/2010/main" val="3250529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smtClean="0"/>
              <a:t>The study population consisted of 36 term infants ranging in age from 14 to 81 days. We measured</a:t>
            </a:r>
            <a:r>
              <a:rPr lang="tr-TR" dirty="0" smtClean="0"/>
              <a:t> </a:t>
            </a:r>
            <a:r>
              <a:rPr lang="en-US" dirty="0" smtClean="0"/>
              <a:t>fecal calprotectin (a marker of neutrophil infiltration) by ELISA; stool microorganisms by denaturing gradient gel</a:t>
            </a:r>
            <a:r>
              <a:rPr lang="tr-TR" dirty="0" smtClean="0"/>
              <a:t> </a:t>
            </a:r>
            <a:r>
              <a:rPr lang="en-US" dirty="0" smtClean="0"/>
              <a:t>electrophoresis, cloning, and sequencing; and breath hydrogen levels using gas chromatography.</a:t>
            </a:r>
          </a:p>
          <a:p>
            <a:r>
              <a:rPr lang="en-US" dirty="0" smtClean="0"/>
              <a:t>Results During 24 hours, infants with colic (n = 19) cried and fussed for a mean of 314  36 (SEM) minutes, compared</a:t>
            </a:r>
            <a:r>
              <a:rPr lang="tr-TR" dirty="0" smtClean="0"/>
              <a:t> </a:t>
            </a:r>
            <a:r>
              <a:rPr lang="en-US" dirty="0" smtClean="0"/>
              <a:t>with control infants (n = 17, 103  17 minutes). Fecal calprotectin levels were 2-fold higher in infants with colic</a:t>
            </a:r>
            <a:r>
              <a:rPr lang="tr-TR" dirty="0" smtClean="0"/>
              <a:t> </a:t>
            </a:r>
            <a:r>
              <a:rPr lang="en-US" dirty="0" smtClean="0"/>
              <a:t>than in control infants (413  71 vs 197  46 mg/g, P = .042). Stools of infants with colic had fewer identifiable bands</a:t>
            </a:r>
            <a:r>
              <a:rPr lang="tr-TR" dirty="0" smtClean="0"/>
              <a:t> </a:t>
            </a:r>
            <a:r>
              <a:rPr lang="en-US" dirty="0" smtClean="0"/>
              <a:t>on denaturing gradient gel electrophoresis. </a:t>
            </a:r>
            <a:r>
              <a:rPr lang="en-US" dirty="0" err="1" smtClean="0"/>
              <a:t>Klebsiella</a:t>
            </a:r>
            <a:r>
              <a:rPr lang="en-US" dirty="0" smtClean="0"/>
              <a:t> species were detected in more colic patients than in control</a:t>
            </a:r>
          </a:p>
          <a:p>
            <a:r>
              <a:rPr lang="en-US" dirty="0" smtClean="0"/>
              <a:t>patients (8 vs 1, P = .02), whereas Enterobacter/</a:t>
            </a:r>
            <a:r>
              <a:rPr lang="en-US" dirty="0" err="1" smtClean="0"/>
              <a:t>Pantoea</a:t>
            </a:r>
            <a:r>
              <a:rPr lang="en-US" dirty="0" smtClean="0"/>
              <a:t> species were detected only in the control patients. These</a:t>
            </a:r>
            <a:r>
              <a:rPr lang="tr-TR" dirty="0" smtClean="0"/>
              <a:t> </a:t>
            </a:r>
            <a:r>
              <a:rPr lang="en-US" dirty="0" smtClean="0"/>
              <a:t>differences could not be attributed to differences in formula versus breast milk feeding, consumption of elemental</a:t>
            </a:r>
            <a:r>
              <a:rPr lang="tr-TR" dirty="0" smtClean="0"/>
              <a:t> </a:t>
            </a:r>
            <a:r>
              <a:rPr lang="en-US" dirty="0" smtClean="0"/>
              <a:t>formula, or exposure to antibiotics.</a:t>
            </a:r>
            <a:r>
              <a:rPr lang="tr-TR" dirty="0" smtClean="0"/>
              <a:t> </a:t>
            </a:r>
            <a:r>
              <a:rPr lang="en-US" dirty="0" smtClean="0"/>
              <a:t>Conclusions Infants with colic, a condition previously believed to be nonorganic in nature, have evidence</a:t>
            </a:r>
            <a:r>
              <a:rPr lang="tr-TR" dirty="0" smtClean="0"/>
              <a:t> </a:t>
            </a:r>
            <a:endParaRPr lang="tr-TR" dirty="0"/>
          </a:p>
        </p:txBody>
      </p:sp>
      <p:sp>
        <p:nvSpPr>
          <p:cNvPr id="4" name="Slayt Numarası Yer Tutucusu 3"/>
          <p:cNvSpPr>
            <a:spLocks noGrp="1"/>
          </p:cNvSpPr>
          <p:nvPr>
            <p:ph type="sldNum" sz="quarter" idx="10"/>
          </p:nvPr>
        </p:nvSpPr>
        <p:spPr/>
        <p:txBody>
          <a:bodyPr/>
          <a:lstStyle/>
          <a:p>
            <a:fld id="{38D10840-2D25-412B-A109-CDEED411C0D5}" type="slidenum">
              <a:rPr lang="tr-TR" smtClean="0"/>
              <a:t>25</a:t>
            </a:fld>
            <a:endParaRPr lang="tr-TR"/>
          </a:p>
        </p:txBody>
      </p:sp>
    </p:spTree>
    <p:extLst>
      <p:ext uri="{BB962C8B-B14F-4D97-AF65-F5344CB8AC3E}">
        <p14:creationId xmlns:p14="http://schemas.microsoft.com/office/powerpoint/2010/main" val="292369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smtClean="0"/>
              <a:t>In total, 56 consecutive patients with </a:t>
            </a:r>
            <a:r>
              <a:rPr lang="en-US" dirty="0" err="1" smtClean="0"/>
              <a:t>pSS</a:t>
            </a:r>
            <a:r>
              <a:rPr lang="en-US" dirty="0" smtClean="0"/>
              <a:t> and 29 healthy control subjects were included in this cross-sectional</a:t>
            </a:r>
            <a:r>
              <a:rPr lang="tr-TR" dirty="0" smtClean="0"/>
              <a:t> </a:t>
            </a:r>
            <a:r>
              <a:rPr lang="en-US" dirty="0" smtClean="0"/>
              <a:t>study. FC was measured with a commercially available enzyme-linked immunosorbent assay kit. GI symptoms were</a:t>
            </a:r>
            <a:r>
              <a:rPr lang="tr-TR" dirty="0" smtClean="0"/>
              <a:t> </a:t>
            </a:r>
            <a:r>
              <a:rPr lang="en-US" dirty="0" smtClean="0"/>
              <a:t>evaluated with the Rome III questionnaire and the Visual Analogue Scale for Irritable Bowel Syndrome. In patients with</a:t>
            </a:r>
            <a:r>
              <a:rPr lang="tr-TR" dirty="0" smtClean="0"/>
              <a:t> </a:t>
            </a:r>
            <a:r>
              <a:rPr lang="en-US" dirty="0" err="1" smtClean="0"/>
              <a:t>pSS</a:t>
            </a:r>
            <a:r>
              <a:rPr lang="en-US" dirty="0" smtClean="0"/>
              <a:t>, disease activity was estimated using the European League Against Rheumatism (EULAR) </a:t>
            </a:r>
            <a:r>
              <a:rPr lang="en-US" dirty="0" err="1" smtClean="0"/>
              <a:t>Sjögren’s</a:t>
            </a:r>
            <a:r>
              <a:rPr lang="en-US" dirty="0" smtClean="0"/>
              <a:t> Syndrome Disease</a:t>
            </a:r>
          </a:p>
          <a:p>
            <a:r>
              <a:rPr lang="en-US" dirty="0" smtClean="0"/>
              <a:t>Activity Index (ESSDAI), and patient-reported outcomes were evaluated with the EULAR </a:t>
            </a:r>
            <a:r>
              <a:rPr lang="en-US" dirty="0" err="1" smtClean="0"/>
              <a:t>Sjögren’s</a:t>
            </a:r>
            <a:r>
              <a:rPr lang="en-US" dirty="0" smtClean="0"/>
              <a:t> Syndrome Patient</a:t>
            </a:r>
            <a:endParaRPr lang="tr-TR" dirty="0"/>
          </a:p>
        </p:txBody>
      </p:sp>
      <p:sp>
        <p:nvSpPr>
          <p:cNvPr id="4" name="Slayt Numarası Yer Tutucusu 3"/>
          <p:cNvSpPr>
            <a:spLocks noGrp="1"/>
          </p:cNvSpPr>
          <p:nvPr>
            <p:ph type="sldNum" sz="quarter" idx="10"/>
          </p:nvPr>
        </p:nvSpPr>
        <p:spPr/>
        <p:txBody>
          <a:bodyPr/>
          <a:lstStyle/>
          <a:p>
            <a:fld id="{38D10840-2D25-412B-A109-CDEED411C0D5}" type="slidenum">
              <a:rPr lang="tr-TR" smtClean="0"/>
              <a:t>26</a:t>
            </a:fld>
            <a:endParaRPr lang="tr-TR"/>
          </a:p>
        </p:txBody>
      </p:sp>
    </p:spTree>
    <p:extLst>
      <p:ext uri="{BB962C8B-B14F-4D97-AF65-F5344CB8AC3E}">
        <p14:creationId xmlns:p14="http://schemas.microsoft.com/office/powerpoint/2010/main" val="2521158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smtClean="0"/>
              <a:t>The primary implication of this study is that a safe and non-invasive test can be used to</a:t>
            </a:r>
            <a:r>
              <a:rPr lang="tr-TR" dirty="0" smtClean="0"/>
              <a:t> </a:t>
            </a:r>
            <a:r>
              <a:rPr lang="en-US" dirty="0" smtClean="0"/>
              <a:t>evaluate for sub-clinical gut inflammation in arthritis patients. In addition, we confirm prior</a:t>
            </a:r>
            <a:r>
              <a:rPr lang="tr-TR" dirty="0" smtClean="0"/>
              <a:t> </a:t>
            </a:r>
            <a:r>
              <a:rPr lang="en-US" dirty="0" smtClean="0"/>
              <a:t>studies showing evidence of gut inflammation in children with </a:t>
            </a:r>
            <a:r>
              <a:rPr lang="en-US" dirty="0" err="1" smtClean="0"/>
              <a:t>SpA</a:t>
            </a:r>
            <a:r>
              <a:rPr lang="en-US" dirty="0" smtClean="0"/>
              <a:t> (2).</a:t>
            </a:r>
            <a:r>
              <a:rPr lang="tr-TR" dirty="0" smtClean="0"/>
              <a:t> </a:t>
            </a:r>
            <a:r>
              <a:rPr lang="en-US" dirty="0" smtClean="0"/>
              <a:t>This study has several limitations. Our sample size is relatively small, and reflected </a:t>
            </a:r>
            <a:r>
              <a:rPr lang="en-US" dirty="0" err="1" smtClean="0"/>
              <a:t>pati</a:t>
            </a:r>
            <a:endParaRPr lang="tr-TR" dirty="0"/>
          </a:p>
        </p:txBody>
      </p:sp>
      <p:sp>
        <p:nvSpPr>
          <p:cNvPr id="4" name="Slayt Numarası Yer Tutucusu 3"/>
          <p:cNvSpPr>
            <a:spLocks noGrp="1"/>
          </p:cNvSpPr>
          <p:nvPr>
            <p:ph type="sldNum" sz="quarter" idx="10"/>
          </p:nvPr>
        </p:nvSpPr>
        <p:spPr/>
        <p:txBody>
          <a:bodyPr/>
          <a:lstStyle/>
          <a:p>
            <a:fld id="{38D10840-2D25-412B-A109-CDEED411C0D5}" type="slidenum">
              <a:rPr lang="tr-TR" smtClean="0"/>
              <a:t>27</a:t>
            </a:fld>
            <a:endParaRPr lang="tr-TR"/>
          </a:p>
        </p:txBody>
      </p:sp>
    </p:spTree>
    <p:extLst>
      <p:ext uri="{BB962C8B-B14F-4D97-AF65-F5344CB8AC3E}">
        <p14:creationId xmlns:p14="http://schemas.microsoft.com/office/powerpoint/2010/main" val="1362233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smtClean="0"/>
              <a:t>Methods: We tested 193 HIV-infected children ages 0 to 12 </a:t>
            </a:r>
            <a:r>
              <a:rPr lang="en-US" dirty="0" err="1" smtClean="0"/>
              <a:t>yearsin</a:t>
            </a:r>
            <a:r>
              <a:rPr lang="en-US" dirty="0" smtClean="0"/>
              <a:t> a hospital-based survey for FC. A </a:t>
            </a:r>
            <a:r>
              <a:rPr lang="en-US" dirty="0" err="1" smtClean="0"/>
              <a:t>standardised</a:t>
            </a:r>
            <a:r>
              <a:rPr lang="en-US" dirty="0" smtClean="0"/>
              <a:t> interview with</a:t>
            </a:r>
            <a:r>
              <a:rPr lang="tr-TR" dirty="0" smtClean="0"/>
              <a:t> </a:t>
            </a:r>
            <a:r>
              <a:rPr lang="en-US" dirty="0" smtClean="0"/>
              <a:t>sociodemographic information and medical history was used to assess</a:t>
            </a:r>
            <a:r>
              <a:rPr lang="tr-TR" dirty="0" smtClean="0"/>
              <a:t> </a:t>
            </a:r>
            <a:r>
              <a:rPr lang="en-US" dirty="0" smtClean="0"/>
              <a:t>risk factors. A cluster of differentiation 4 (CD4) cell percentage was</a:t>
            </a:r>
            <a:r>
              <a:rPr lang="tr-TR" dirty="0" smtClean="0"/>
              <a:t> </a:t>
            </a:r>
            <a:r>
              <a:rPr lang="en-US" dirty="0" smtClean="0"/>
              <a:t>prevalent in all of the children.</a:t>
            </a:r>
            <a:endParaRPr lang="tr-TR" dirty="0" smtClean="0"/>
          </a:p>
          <a:p>
            <a:r>
              <a:rPr lang="tr-TR" dirty="0" err="1" smtClean="0"/>
              <a:t>conclusion</a:t>
            </a:r>
            <a:r>
              <a:rPr lang="en-US" dirty="0" smtClean="0"/>
              <a:t>: HIV-infected children older than 4 years had a median FC</a:t>
            </a:r>
            <a:r>
              <a:rPr lang="tr-TR" dirty="0" smtClean="0"/>
              <a:t> </a:t>
            </a:r>
            <a:r>
              <a:rPr lang="en-US" dirty="0" smtClean="0"/>
              <a:t>concentration above the reference value, and gut inflammation in the</a:t>
            </a:r>
            <a:r>
              <a:rPr lang="tr-TR" dirty="0" smtClean="0"/>
              <a:t> </a:t>
            </a:r>
            <a:r>
              <a:rPr lang="en-US" dirty="0" smtClean="0"/>
              <a:t>children with elevated values is likely. Children with more advanced</a:t>
            </a:r>
            <a:r>
              <a:rPr lang="tr-TR" dirty="0" smtClean="0"/>
              <a:t> </a:t>
            </a:r>
            <a:r>
              <a:rPr lang="en-US" dirty="0" smtClean="0"/>
              <a:t>disease had increased FC concentrations regardless of age.</a:t>
            </a:r>
            <a:endParaRPr lang="tr-TR" dirty="0"/>
          </a:p>
        </p:txBody>
      </p:sp>
      <p:sp>
        <p:nvSpPr>
          <p:cNvPr id="4" name="Slayt Numarası Yer Tutucusu 3"/>
          <p:cNvSpPr>
            <a:spLocks noGrp="1"/>
          </p:cNvSpPr>
          <p:nvPr>
            <p:ph type="sldNum" sz="quarter" idx="10"/>
          </p:nvPr>
        </p:nvSpPr>
        <p:spPr/>
        <p:txBody>
          <a:bodyPr/>
          <a:lstStyle/>
          <a:p>
            <a:fld id="{38D10840-2D25-412B-A109-CDEED411C0D5}" type="slidenum">
              <a:rPr lang="tr-TR" smtClean="0"/>
              <a:t>28</a:t>
            </a:fld>
            <a:endParaRPr lang="tr-TR"/>
          </a:p>
        </p:txBody>
      </p:sp>
    </p:spTree>
    <p:extLst>
      <p:ext uri="{BB962C8B-B14F-4D97-AF65-F5344CB8AC3E}">
        <p14:creationId xmlns:p14="http://schemas.microsoft.com/office/powerpoint/2010/main" val="900980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Hem sağlıklı</a:t>
            </a:r>
            <a:r>
              <a:rPr lang="tr-TR" baseline="0" dirty="0" smtClean="0"/>
              <a:t>  bebeklerde  </a:t>
            </a:r>
            <a:r>
              <a:rPr lang="tr-TR" baseline="0" dirty="0" err="1" smtClean="0"/>
              <a:t>hemde</a:t>
            </a:r>
            <a:r>
              <a:rPr lang="tr-TR" baseline="0" dirty="0" smtClean="0"/>
              <a:t>  anormal olduğu bir sürü hastalık grubu </a:t>
            </a:r>
            <a:r>
              <a:rPr lang="tr-TR" baseline="0" dirty="0" err="1" smtClean="0"/>
              <a:t>varkan</a:t>
            </a:r>
            <a:r>
              <a:rPr lang="tr-TR" baseline="0" dirty="0" smtClean="0"/>
              <a:t> </a:t>
            </a:r>
            <a:r>
              <a:rPr lang="tr-TR" baseline="0" smtClean="0"/>
              <a:t>FC  naso</a:t>
            </a:r>
            <a:endParaRPr lang="tr-TR" dirty="0"/>
          </a:p>
        </p:txBody>
      </p:sp>
      <p:sp>
        <p:nvSpPr>
          <p:cNvPr id="4" name="Slayt Numarası Yer Tutucusu 3"/>
          <p:cNvSpPr>
            <a:spLocks noGrp="1"/>
          </p:cNvSpPr>
          <p:nvPr>
            <p:ph type="sldNum" sz="quarter" idx="10"/>
          </p:nvPr>
        </p:nvSpPr>
        <p:spPr/>
        <p:txBody>
          <a:bodyPr/>
          <a:lstStyle/>
          <a:p>
            <a:fld id="{38D10840-2D25-412B-A109-CDEED411C0D5}" type="slidenum">
              <a:rPr lang="tr-TR" smtClean="0"/>
              <a:t>29</a:t>
            </a:fld>
            <a:endParaRPr lang="tr-TR"/>
          </a:p>
        </p:txBody>
      </p:sp>
    </p:spTree>
    <p:extLst>
      <p:ext uri="{BB962C8B-B14F-4D97-AF65-F5344CB8AC3E}">
        <p14:creationId xmlns:p14="http://schemas.microsoft.com/office/powerpoint/2010/main" val="651251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çalışmNIN</a:t>
            </a:r>
            <a:r>
              <a:rPr lang="tr-TR" dirty="0" smtClean="0"/>
              <a:t> </a:t>
            </a:r>
            <a:r>
              <a:rPr lang="tr-TR" baseline="0" dirty="0" smtClean="0"/>
              <a:t> SONUÇLARINI TARTIŞMALI KILAN  ÜÇÜNÇÜ KONU İSE VAKA-KONTORL GRUBUNUN YAŞLARI. LİMİTASYON OLARAK BUNDAN DA BAHSEDİLMEMİŞ.  ORTALAMASI  3 AY OLAN ÇOCUKLAR , BESLENME ŞEKLİ NET OLARAK BELİRTİLMEMİŞ VE BARSAK FOLARASINDAN ETKİLENDİĞİ BELİRTİLEN KALPROTEKTİN SEVİYELERİ  AY ORTALAMASI 12 AYLIK OLAN ÇOCUKLARLA KARŞILAŞRIRILMIŞ. İSTATİSTİKSEL ANLAMDA FARKLILIK VAR. DOĞRU BİR SONUÇ ÇIKMASI İÇİN YAŞ ORTALAMASI  BENZER BİR GRUPLA YAPILMASI GEREKİRDİ.??????</a:t>
            </a:r>
          </a:p>
          <a:p>
            <a:r>
              <a:rPr lang="en-US" dirty="0" err="1" smtClean="0"/>
              <a:t>Manystudies</a:t>
            </a:r>
            <a:r>
              <a:rPr lang="en-US" dirty="0" smtClean="0"/>
              <a:t> have shown that</a:t>
            </a:r>
            <a:r>
              <a:rPr lang="tr-TR" dirty="0" smtClean="0"/>
              <a:t> </a:t>
            </a:r>
            <a:r>
              <a:rPr lang="en-US" dirty="0" err="1" smtClean="0"/>
              <a:t>FClevels</a:t>
            </a:r>
            <a:r>
              <a:rPr lang="en-US" dirty="0" smtClean="0"/>
              <a:t> have a nonparametric</a:t>
            </a:r>
            <a:r>
              <a:rPr lang="tr-TR" dirty="0" smtClean="0"/>
              <a:t>  </a:t>
            </a:r>
            <a:r>
              <a:rPr lang="en-US" dirty="0" smtClean="0"/>
              <a:t>distribution and should be evaluated with appropriate statistical</a:t>
            </a:r>
            <a:r>
              <a:rPr lang="tr-TR" dirty="0" smtClean="0"/>
              <a:t> </a:t>
            </a:r>
            <a:r>
              <a:rPr lang="en-US" dirty="0" smtClean="0"/>
              <a:t>tools.2-6 Nevertheless, the authors report FC</a:t>
            </a:r>
            <a:r>
              <a:rPr lang="tr-TR" dirty="0" smtClean="0"/>
              <a:t> </a:t>
            </a:r>
            <a:r>
              <a:rPr lang="en-US" dirty="0" smtClean="0"/>
              <a:t>concentration as mean  SD because it was parametric, but</a:t>
            </a:r>
            <a:r>
              <a:rPr lang="tr-TR" dirty="0" smtClean="0"/>
              <a:t> </a:t>
            </a:r>
            <a:r>
              <a:rPr lang="en-US" dirty="0" smtClean="0"/>
              <a:t>no data are reported about distribution assessment. Although</a:t>
            </a:r>
            <a:r>
              <a:rPr lang="tr-TR" dirty="0" smtClean="0"/>
              <a:t> </a:t>
            </a:r>
            <a:r>
              <a:rPr lang="en-US" dirty="0" smtClean="0"/>
              <a:t>the P values are highly significant, they have not been obtained</a:t>
            </a:r>
            <a:r>
              <a:rPr lang="tr-TR" dirty="0" smtClean="0"/>
              <a:t> </a:t>
            </a:r>
            <a:r>
              <a:rPr lang="en-US" dirty="0" smtClean="0"/>
              <a:t>with the most proper statistical tools and might lose strength</a:t>
            </a:r>
            <a:r>
              <a:rPr lang="tr-TR" dirty="0" smtClean="0"/>
              <a:t>.</a:t>
            </a:r>
            <a:endParaRPr lang="tr-TR" dirty="0"/>
          </a:p>
        </p:txBody>
      </p:sp>
      <p:sp>
        <p:nvSpPr>
          <p:cNvPr id="4" name="Slayt Numarası Yer Tutucusu 3"/>
          <p:cNvSpPr>
            <a:spLocks noGrp="1"/>
          </p:cNvSpPr>
          <p:nvPr>
            <p:ph type="sldNum" sz="quarter" idx="10"/>
          </p:nvPr>
        </p:nvSpPr>
        <p:spPr/>
        <p:txBody>
          <a:bodyPr/>
          <a:lstStyle/>
          <a:p>
            <a:fld id="{38D10840-2D25-412B-A109-CDEED411C0D5}" type="slidenum">
              <a:rPr lang="tr-TR" smtClean="0"/>
              <a:t>4</a:t>
            </a:fld>
            <a:endParaRPr lang="tr-TR"/>
          </a:p>
        </p:txBody>
      </p:sp>
    </p:spTree>
    <p:extLst>
      <p:ext uri="{BB962C8B-B14F-4D97-AF65-F5344CB8AC3E}">
        <p14:creationId xmlns:p14="http://schemas.microsoft.com/office/powerpoint/2010/main" val="2377511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ALFA-1 ANTİTİRPSİN,</a:t>
            </a:r>
            <a:r>
              <a:rPr lang="tr-TR" baseline="0" dirty="0" smtClean="0"/>
              <a:t>  TNF –ALFA, BETA-DEFENSİN, SALGISAL IGA, EOZİNOFİL KAYNAKLI NÖROTOKSİN VE BENZERİ EOZİNOFİL KÖKENLİ MARKIRLAR YOK.</a:t>
            </a:r>
            <a:endParaRPr lang="tr-TR" dirty="0"/>
          </a:p>
        </p:txBody>
      </p:sp>
      <p:sp>
        <p:nvSpPr>
          <p:cNvPr id="4" name="Slayt Numarası Yer Tutucusu 3"/>
          <p:cNvSpPr>
            <a:spLocks noGrp="1"/>
          </p:cNvSpPr>
          <p:nvPr>
            <p:ph type="sldNum" sz="quarter" idx="10"/>
          </p:nvPr>
        </p:nvSpPr>
        <p:spPr/>
        <p:txBody>
          <a:bodyPr/>
          <a:lstStyle/>
          <a:p>
            <a:fld id="{38D10840-2D25-412B-A109-CDEED411C0D5}" type="slidenum">
              <a:rPr lang="tr-TR" smtClean="0"/>
              <a:t>5</a:t>
            </a:fld>
            <a:endParaRPr lang="tr-TR"/>
          </a:p>
        </p:txBody>
      </p:sp>
    </p:spTree>
    <p:extLst>
      <p:ext uri="{BB962C8B-B14F-4D97-AF65-F5344CB8AC3E}">
        <p14:creationId xmlns:p14="http://schemas.microsoft.com/office/powerpoint/2010/main" val="4291320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smtClean="0"/>
              <a:t>The within-group</a:t>
            </a:r>
            <a:r>
              <a:rPr lang="tr-TR" dirty="0" smtClean="0"/>
              <a:t> </a:t>
            </a:r>
            <a:r>
              <a:rPr lang="en-US" dirty="0" smtClean="0"/>
              <a:t>variation in calprotectin levels was high in both patient</a:t>
            </a:r>
            <a:r>
              <a:rPr lang="tr-TR" dirty="0" smtClean="0"/>
              <a:t> </a:t>
            </a:r>
            <a:r>
              <a:rPr lang="en-US" dirty="0" smtClean="0"/>
              <a:t>groups, compared to controls with a slightly higher median</a:t>
            </a:r>
            <a:r>
              <a:rPr lang="tr-TR" dirty="0" smtClean="0"/>
              <a:t> </a:t>
            </a:r>
            <a:r>
              <a:rPr lang="en-US" dirty="0" smtClean="0"/>
              <a:t>age. Fecal calprotectin correlated weakly with fecal</a:t>
            </a:r>
            <a:r>
              <a:rPr lang="tr-TR" dirty="0" smtClean="0"/>
              <a:t> </a:t>
            </a:r>
            <a:r>
              <a:rPr lang="en-US" dirty="0" smtClean="0"/>
              <a:t>IgA in the DBPCFC positive group (Spearman correlation</a:t>
            </a:r>
            <a:r>
              <a:rPr lang="tr-TR" dirty="0" smtClean="0"/>
              <a:t> </a:t>
            </a:r>
            <a:r>
              <a:rPr lang="en-US" dirty="0" smtClean="0"/>
              <a:t>coefficient 0.4583, p = 0.0567) and in the control</a:t>
            </a:r>
            <a:r>
              <a:rPr lang="tr-TR" dirty="0" smtClean="0"/>
              <a:t> </a:t>
            </a:r>
            <a:r>
              <a:rPr lang="en-US" dirty="0" smtClean="0"/>
              <a:t>group (Spearman correlation coefficient 0.5875, p =</a:t>
            </a:r>
            <a:r>
              <a:rPr lang="tr-TR" dirty="0" smtClean="0"/>
              <a:t> </a:t>
            </a:r>
            <a:r>
              <a:rPr lang="en-US" dirty="0" smtClean="0"/>
              <a:t>0.0272), but not in the DBPCFC negative group.</a:t>
            </a:r>
            <a:endParaRPr lang="tr-TR" dirty="0"/>
          </a:p>
        </p:txBody>
      </p:sp>
      <p:sp>
        <p:nvSpPr>
          <p:cNvPr id="4" name="Slayt Numarası Yer Tutucusu 3"/>
          <p:cNvSpPr>
            <a:spLocks noGrp="1"/>
          </p:cNvSpPr>
          <p:nvPr>
            <p:ph type="sldNum" sz="quarter" idx="10"/>
          </p:nvPr>
        </p:nvSpPr>
        <p:spPr/>
        <p:txBody>
          <a:bodyPr/>
          <a:lstStyle/>
          <a:p>
            <a:fld id="{38D10840-2D25-412B-A109-CDEED411C0D5}" type="slidenum">
              <a:rPr lang="tr-TR" smtClean="0"/>
              <a:t>7</a:t>
            </a:fld>
            <a:endParaRPr lang="tr-TR"/>
          </a:p>
        </p:txBody>
      </p:sp>
    </p:spTree>
    <p:extLst>
      <p:ext uri="{BB962C8B-B14F-4D97-AF65-F5344CB8AC3E}">
        <p14:creationId xmlns:p14="http://schemas.microsoft.com/office/powerpoint/2010/main" val="10487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smtClean="0"/>
              <a:t>The within-group</a:t>
            </a:r>
            <a:r>
              <a:rPr lang="tr-TR" dirty="0" smtClean="0"/>
              <a:t> </a:t>
            </a:r>
            <a:r>
              <a:rPr lang="en-US" dirty="0" smtClean="0"/>
              <a:t>variation in calprotectin levels was high in both patient</a:t>
            </a:r>
            <a:r>
              <a:rPr lang="tr-TR" dirty="0" smtClean="0"/>
              <a:t> </a:t>
            </a:r>
            <a:r>
              <a:rPr lang="en-US" dirty="0" smtClean="0"/>
              <a:t>groups, compared to controls with a slightly higher median</a:t>
            </a:r>
          </a:p>
          <a:p>
            <a:r>
              <a:rPr lang="en-US" dirty="0" smtClean="0"/>
              <a:t>age. Fecal calprotectin correlated weakly with fecal</a:t>
            </a:r>
            <a:r>
              <a:rPr lang="tr-TR" dirty="0" smtClean="0"/>
              <a:t> </a:t>
            </a:r>
            <a:r>
              <a:rPr lang="en-US" dirty="0" smtClean="0"/>
              <a:t>IgA in the DBPCFC positive group (Spearman correlation</a:t>
            </a:r>
            <a:r>
              <a:rPr lang="tr-TR" dirty="0" smtClean="0"/>
              <a:t> </a:t>
            </a:r>
            <a:r>
              <a:rPr lang="en-US" dirty="0" smtClean="0"/>
              <a:t>coefficient 0.4583, p = 0.0567) and in the control</a:t>
            </a:r>
            <a:r>
              <a:rPr lang="tr-TR" dirty="0" smtClean="0"/>
              <a:t> </a:t>
            </a:r>
            <a:r>
              <a:rPr lang="en-US" dirty="0" smtClean="0"/>
              <a:t>group (Spearman correlation coefficient 0.5875, p =</a:t>
            </a:r>
            <a:r>
              <a:rPr lang="tr-TR" dirty="0" smtClean="0"/>
              <a:t> </a:t>
            </a:r>
            <a:r>
              <a:rPr lang="en-US" dirty="0" smtClean="0"/>
              <a:t>0.0272), but not in the DBPCFC negative group.</a:t>
            </a:r>
            <a:endParaRPr lang="tr-TR" dirty="0"/>
          </a:p>
        </p:txBody>
      </p:sp>
      <p:sp>
        <p:nvSpPr>
          <p:cNvPr id="4" name="Slayt Numarası Yer Tutucusu 3"/>
          <p:cNvSpPr>
            <a:spLocks noGrp="1"/>
          </p:cNvSpPr>
          <p:nvPr>
            <p:ph type="sldNum" sz="quarter" idx="10"/>
          </p:nvPr>
        </p:nvSpPr>
        <p:spPr/>
        <p:txBody>
          <a:bodyPr/>
          <a:lstStyle/>
          <a:p>
            <a:fld id="{38D10840-2D25-412B-A109-CDEED411C0D5}" type="slidenum">
              <a:rPr lang="tr-TR" smtClean="0"/>
              <a:t>8</a:t>
            </a:fld>
            <a:endParaRPr lang="tr-TR"/>
          </a:p>
        </p:txBody>
      </p:sp>
    </p:spTree>
    <p:extLst>
      <p:ext uri="{BB962C8B-B14F-4D97-AF65-F5344CB8AC3E}">
        <p14:creationId xmlns:p14="http://schemas.microsoft.com/office/powerpoint/2010/main" val="2348694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8D10840-2D25-412B-A109-CDEED411C0D5}" type="slidenum">
              <a:rPr lang="tr-TR" smtClean="0"/>
              <a:t>9</a:t>
            </a:fld>
            <a:endParaRPr lang="tr-TR"/>
          </a:p>
        </p:txBody>
      </p:sp>
    </p:spTree>
    <p:extLst>
      <p:ext uri="{BB962C8B-B14F-4D97-AF65-F5344CB8AC3E}">
        <p14:creationId xmlns:p14="http://schemas.microsoft.com/office/powerpoint/2010/main" val="2315380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Neden  </a:t>
            </a:r>
            <a:r>
              <a:rPr lang="tr-TR" dirty="0" err="1" smtClean="0"/>
              <a:t>kalprotektin</a:t>
            </a:r>
            <a:r>
              <a:rPr lang="tr-TR" dirty="0" smtClean="0"/>
              <a:t> tercih ediliyor ??? Merak ediyorum , çok kolay </a:t>
            </a:r>
            <a:r>
              <a:rPr lang="tr-TR" dirty="0" err="1" smtClean="0"/>
              <a:t>mışşş</a:t>
            </a:r>
            <a:r>
              <a:rPr lang="tr-TR" dirty="0" smtClean="0"/>
              <a:t>, ve çok </a:t>
            </a:r>
            <a:r>
              <a:rPr lang="tr-TR" dirty="0" err="1" smtClean="0"/>
              <a:t>pahalıymışşşşş</a:t>
            </a:r>
            <a:r>
              <a:rPr lang="tr-TR" dirty="0" smtClean="0"/>
              <a:t>?????</a:t>
            </a:r>
          </a:p>
          <a:p>
            <a:r>
              <a:rPr lang="tr-TR" dirty="0" smtClean="0"/>
              <a:t>  hepsinde oral yükleme</a:t>
            </a:r>
            <a:r>
              <a:rPr lang="tr-TR" baseline="0" dirty="0" smtClean="0"/>
              <a:t> ile  inek sütü alerjisi TANISI ALMIŞ </a:t>
            </a:r>
            <a:r>
              <a:rPr lang="tr-TR" dirty="0" err="1" smtClean="0"/>
              <a:t>work-up</a:t>
            </a:r>
            <a:r>
              <a:rPr lang="tr-TR" dirty="0" smtClean="0"/>
              <a:t> (</a:t>
            </a:r>
            <a:r>
              <a:rPr lang="tr-TR" dirty="0" err="1" smtClean="0"/>
              <a:t>specific</a:t>
            </a:r>
            <a:r>
              <a:rPr lang="tr-TR" dirty="0" smtClean="0"/>
              <a:t> </a:t>
            </a:r>
            <a:r>
              <a:rPr lang="tr-TR" dirty="0" err="1" smtClean="0"/>
              <a:t>cow’s</a:t>
            </a:r>
            <a:r>
              <a:rPr lang="tr-TR" dirty="0" smtClean="0"/>
              <a:t> protein IgE </a:t>
            </a:r>
            <a:r>
              <a:rPr lang="tr-TR" dirty="0" err="1" smtClean="0"/>
              <a:t>and</a:t>
            </a:r>
            <a:r>
              <a:rPr lang="tr-TR" dirty="0" smtClean="0"/>
              <a:t> </a:t>
            </a:r>
            <a:r>
              <a:rPr lang="tr-TR" dirty="0" err="1" smtClean="0"/>
              <a:t>Ig</a:t>
            </a:r>
            <a:r>
              <a:rPr lang="tr-TR" dirty="0" smtClean="0"/>
              <a:t> G, skin </a:t>
            </a:r>
            <a:r>
              <a:rPr lang="tr-TR" dirty="0" err="1" smtClean="0"/>
              <a:t>prick</a:t>
            </a:r>
            <a:r>
              <a:rPr lang="tr-TR" dirty="0" smtClean="0"/>
              <a:t> test, </a:t>
            </a:r>
            <a:r>
              <a:rPr lang="tr-TR" dirty="0" err="1" smtClean="0"/>
              <a:t>atopy</a:t>
            </a:r>
            <a:r>
              <a:rPr lang="tr-TR" dirty="0" smtClean="0"/>
              <a:t> </a:t>
            </a:r>
            <a:r>
              <a:rPr lang="tr-TR" dirty="0" err="1" smtClean="0"/>
              <a:t>patch</a:t>
            </a:r>
            <a:r>
              <a:rPr lang="tr-TR" dirty="0" smtClean="0"/>
              <a:t> test </a:t>
            </a:r>
            <a:r>
              <a:rPr lang="tr-TR" dirty="0" err="1" smtClean="0"/>
              <a:t>and</a:t>
            </a:r>
            <a:r>
              <a:rPr lang="tr-TR" dirty="0" smtClean="0"/>
              <a:t> oral </a:t>
            </a:r>
            <a:r>
              <a:rPr lang="tr-TR" dirty="0" err="1" smtClean="0"/>
              <a:t>open</a:t>
            </a:r>
            <a:r>
              <a:rPr lang="tr-TR" dirty="0" smtClean="0"/>
              <a:t> </a:t>
            </a:r>
            <a:r>
              <a:rPr lang="tr-TR" dirty="0" err="1" smtClean="0"/>
              <a:t>cow’s</a:t>
            </a:r>
            <a:r>
              <a:rPr lang="tr-TR" dirty="0" smtClean="0"/>
              <a:t> </a:t>
            </a:r>
            <a:r>
              <a:rPr lang="tr-TR" dirty="0" err="1" smtClean="0"/>
              <a:t>milk</a:t>
            </a:r>
            <a:r>
              <a:rPr lang="tr-TR" dirty="0" smtClean="0"/>
              <a:t> </a:t>
            </a:r>
            <a:r>
              <a:rPr lang="tr-TR" dirty="0" err="1" smtClean="0"/>
              <a:t>challenge</a:t>
            </a:r>
            <a:r>
              <a:rPr lang="tr-TR" dirty="0" smtClean="0"/>
              <a:t>) </a:t>
            </a:r>
            <a:r>
              <a:rPr lang="tr-TR" dirty="0" err="1" smtClean="0"/>
              <a:t>and</a:t>
            </a:r>
            <a:r>
              <a:rPr lang="tr-TR" dirty="0" smtClean="0"/>
              <a:t> </a:t>
            </a:r>
            <a:r>
              <a:rPr lang="tr-TR" dirty="0" err="1" smtClean="0"/>
              <a:t>digestive</a:t>
            </a:r>
            <a:r>
              <a:rPr lang="tr-TR" dirty="0" smtClean="0"/>
              <a:t> </a:t>
            </a:r>
            <a:r>
              <a:rPr lang="tr-TR" dirty="0" err="1" smtClean="0"/>
              <a:t>work-up</a:t>
            </a:r>
            <a:r>
              <a:rPr lang="tr-TR" dirty="0" smtClean="0"/>
              <a:t> </a:t>
            </a:r>
            <a:r>
              <a:rPr lang="tr-TR" dirty="0" err="1" smtClean="0"/>
              <a:t>including</a:t>
            </a:r>
            <a:r>
              <a:rPr lang="tr-TR" dirty="0" smtClean="0"/>
              <a:t> </a:t>
            </a:r>
            <a:r>
              <a:rPr lang="tr-TR" dirty="0" err="1" smtClean="0"/>
              <a:t>fecal</a:t>
            </a:r>
            <a:r>
              <a:rPr lang="tr-TR" dirty="0" smtClean="0"/>
              <a:t> </a:t>
            </a:r>
            <a:r>
              <a:rPr lang="tr-TR" dirty="0" err="1" smtClean="0"/>
              <a:t>microbiota</a:t>
            </a:r>
            <a:r>
              <a:rPr lang="tr-TR" dirty="0" smtClean="0"/>
              <a:t> </a:t>
            </a:r>
            <a:r>
              <a:rPr lang="tr-TR" dirty="0" err="1" smtClean="0"/>
              <a:t>analysis</a:t>
            </a:r>
            <a:r>
              <a:rPr lang="tr-TR" dirty="0" smtClean="0"/>
              <a:t>, </a:t>
            </a:r>
            <a:r>
              <a:rPr lang="tr-TR" dirty="0" err="1" smtClean="0"/>
              <a:t>intestinal</a:t>
            </a:r>
            <a:r>
              <a:rPr lang="tr-TR" dirty="0" smtClean="0"/>
              <a:t> </a:t>
            </a:r>
            <a:r>
              <a:rPr lang="tr-TR" dirty="0" err="1" smtClean="0"/>
              <a:t>permeability</a:t>
            </a:r>
            <a:r>
              <a:rPr lang="tr-TR" dirty="0" smtClean="0"/>
              <a:t> </a:t>
            </a:r>
            <a:r>
              <a:rPr lang="tr-TR" dirty="0" err="1" smtClean="0"/>
              <a:t>determination</a:t>
            </a:r>
            <a:r>
              <a:rPr lang="tr-TR" dirty="0" smtClean="0"/>
              <a:t> (</a:t>
            </a:r>
            <a:r>
              <a:rPr lang="tr-TR" dirty="0" err="1" smtClean="0"/>
              <a:t>urinary</a:t>
            </a:r>
            <a:r>
              <a:rPr lang="tr-TR" dirty="0" smtClean="0"/>
              <a:t> </a:t>
            </a:r>
            <a:r>
              <a:rPr lang="tr-TR" dirty="0" err="1" smtClean="0"/>
              <a:t>lactitol</a:t>
            </a:r>
            <a:r>
              <a:rPr lang="tr-TR" dirty="0" smtClean="0"/>
              <a:t>/</a:t>
            </a:r>
            <a:r>
              <a:rPr lang="tr-TR" dirty="0" err="1" smtClean="0"/>
              <a:t>mannitol</a:t>
            </a:r>
            <a:r>
              <a:rPr lang="tr-TR" dirty="0" smtClean="0"/>
              <a:t> </a:t>
            </a:r>
            <a:r>
              <a:rPr lang="tr-TR" dirty="0" err="1" smtClean="0"/>
              <a:t>ratio</a:t>
            </a:r>
            <a:r>
              <a:rPr lang="tr-TR" dirty="0" smtClean="0"/>
              <a:t>) </a:t>
            </a:r>
            <a:r>
              <a:rPr lang="tr-TR" dirty="0" err="1" smtClean="0"/>
              <a:t>and</a:t>
            </a:r>
            <a:r>
              <a:rPr lang="tr-TR" dirty="0" smtClean="0"/>
              <a:t> </a:t>
            </a:r>
            <a:r>
              <a:rPr lang="tr-TR" dirty="0" err="1" smtClean="0"/>
              <a:t>fecal</a:t>
            </a:r>
            <a:r>
              <a:rPr lang="tr-TR" dirty="0" smtClean="0"/>
              <a:t> </a:t>
            </a:r>
            <a:r>
              <a:rPr lang="tr-TR" dirty="0" err="1" smtClean="0"/>
              <a:t>markers</a:t>
            </a:r>
            <a:r>
              <a:rPr lang="tr-TR" dirty="0" smtClean="0"/>
              <a:t> </a:t>
            </a:r>
            <a:r>
              <a:rPr lang="tr-TR" dirty="0" err="1" smtClean="0"/>
              <a:t>measurement</a:t>
            </a:r>
            <a:r>
              <a:rPr lang="tr-TR" dirty="0" smtClean="0"/>
              <a:t>, </a:t>
            </a:r>
            <a:r>
              <a:rPr lang="tr-TR" dirty="0" err="1" smtClean="0"/>
              <a:t>i.e</a:t>
            </a:r>
            <a:r>
              <a:rPr lang="tr-TR" dirty="0" smtClean="0"/>
              <a:t>., </a:t>
            </a:r>
            <a:r>
              <a:rPr lang="el-GR" dirty="0" smtClean="0"/>
              <a:t>α1-</a:t>
            </a:r>
            <a:r>
              <a:rPr lang="tr-TR" dirty="0" err="1" smtClean="0"/>
              <a:t>antitrypsin</a:t>
            </a:r>
            <a:r>
              <a:rPr lang="tr-TR" dirty="0" smtClean="0"/>
              <a:t>, </a:t>
            </a:r>
            <a:r>
              <a:rPr lang="tr-TR" dirty="0" err="1" smtClean="0"/>
              <a:t>tumor</a:t>
            </a:r>
            <a:r>
              <a:rPr lang="tr-TR" dirty="0" smtClean="0"/>
              <a:t> </a:t>
            </a:r>
            <a:r>
              <a:rPr lang="tr-TR" dirty="0" err="1" smtClean="0"/>
              <a:t>necrosis</a:t>
            </a:r>
            <a:r>
              <a:rPr lang="tr-TR" dirty="0" smtClean="0"/>
              <a:t> </a:t>
            </a:r>
            <a:r>
              <a:rPr lang="tr-TR" dirty="0" err="1" smtClean="0"/>
              <a:t>factor</a:t>
            </a:r>
            <a:r>
              <a:rPr lang="tr-TR" dirty="0" smtClean="0"/>
              <a:t>-</a:t>
            </a:r>
            <a:r>
              <a:rPr lang="el-GR" dirty="0" smtClean="0"/>
              <a:t>α, </a:t>
            </a:r>
            <a:r>
              <a:rPr lang="tr-TR" dirty="0" err="1" smtClean="0"/>
              <a:t>calprotectin</a:t>
            </a:r>
            <a:r>
              <a:rPr lang="tr-TR" dirty="0" smtClean="0"/>
              <a:t>, </a:t>
            </a:r>
            <a:r>
              <a:rPr lang="el-GR" dirty="0" smtClean="0"/>
              <a:t>β-</a:t>
            </a:r>
            <a:r>
              <a:rPr lang="tr-TR" dirty="0" smtClean="0"/>
              <a:t>defensin2, </a:t>
            </a:r>
            <a:r>
              <a:rPr lang="tr-TR" dirty="0" err="1" smtClean="0"/>
              <a:t>secretory</a:t>
            </a:r>
            <a:r>
              <a:rPr lang="tr-TR" dirty="0" smtClean="0"/>
              <a:t> </a:t>
            </a:r>
            <a:r>
              <a:rPr lang="tr-TR" dirty="0" err="1" smtClean="0"/>
              <a:t>IgA</a:t>
            </a:r>
            <a:r>
              <a:rPr lang="tr-TR" dirty="0" smtClean="0"/>
              <a:t> </a:t>
            </a:r>
            <a:r>
              <a:rPr lang="tr-TR" dirty="0" err="1" smtClean="0"/>
              <a:t>and</a:t>
            </a:r>
            <a:r>
              <a:rPr lang="tr-TR" dirty="0" smtClean="0"/>
              <a:t> </a:t>
            </a:r>
            <a:r>
              <a:rPr lang="tr-TR" dirty="0" err="1" smtClean="0"/>
              <a:t>eosinophil-derived</a:t>
            </a:r>
            <a:r>
              <a:rPr lang="tr-TR" dirty="0" smtClean="0"/>
              <a:t> </a:t>
            </a:r>
            <a:r>
              <a:rPr lang="tr-TR" dirty="0" err="1" smtClean="0"/>
              <a:t>neurotoxin</a:t>
            </a:r>
            <a:r>
              <a:rPr lang="tr-TR" dirty="0" smtClean="0"/>
              <a:t> (EDN). </a:t>
            </a:r>
            <a:r>
              <a:rPr lang="tr-TR" dirty="0" err="1" smtClean="0"/>
              <a:t>Receiver</a:t>
            </a:r>
            <a:r>
              <a:rPr lang="tr-TR" dirty="0" smtClean="0"/>
              <a:t> </a:t>
            </a:r>
            <a:r>
              <a:rPr lang="tr-TR" dirty="0" err="1" smtClean="0"/>
              <a:t>operating</a:t>
            </a:r>
            <a:r>
              <a:rPr lang="tr-TR" dirty="0" smtClean="0"/>
              <a:t> </a:t>
            </a:r>
            <a:r>
              <a:rPr lang="tr-TR" dirty="0" err="1" smtClean="0"/>
              <a:t>characteristic</a:t>
            </a:r>
            <a:r>
              <a:rPr lang="tr-TR" dirty="0" smtClean="0"/>
              <a:t> (ROC) </a:t>
            </a:r>
            <a:r>
              <a:rPr lang="tr-TR" dirty="0" err="1" smtClean="0"/>
              <a:t>curves</a:t>
            </a:r>
            <a:r>
              <a:rPr lang="tr-TR" dirty="0" smtClean="0"/>
              <a:t> </a:t>
            </a:r>
            <a:r>
              <a:rPr lang="tr-TR" dirty="0" err="1" smtClean="0"/>
              <a:t>were</a:t>
            </a:r>
            <a:r>
              <a:rPr lang="tr-TR" dirty="0" smtClean="0"/>
              <a:t> </a:t>
            </a:r>
            <a:r>
              <a:rPr lang="tr-TR" dirty="0" err="1" smtClean="0"/>
              <a:t>calculated</a:t>
            </a:r>
            <a:r>
              <a:rPr lang="tr-TR" dirty="0" smtClean="0"/>
              <a:t> </a:t>
            </a:r>
            <a:r>
              <a:rPr lang="tr-TR" dirty="0" err="1" smtClean="0"/>
              <a:t>for</a:t>
            </a:r>
            <a:r>
              <a:rPr lang="tr-TR" dirty="0" smtClean="0"/>
              <a:t> </a:t>
            </a:r>
            <a:r>
              <a:rPr lang="tr-TR" dirty="0" err="1" smtClean="0"/>
              <a:t>all</a:t>
            </a:r>
            <a:r>
              <a:rPr lang="tr-TR" dirty="0" smtClean="0"/>
              <a:t> </a:t>
            </a:r>
            <a:r>
              <a:rPr lang="tr-TR" dirty="0" err="1" smtClean="0"/>
              <a:t>markers</a:t>
            </a:r>
            <a:r>
              <a:rPr lang="tr-TR" dirty="0" smtClean="0"/>
              <a:t> in </a:t>
            </a:r>
            <a:r>
              <a:rPr lang="tr-TR" dirty="0" err="1" smtClean="0"/>
              <a:t>order</a:t>
            </a:r>
            <a:r>
              <a:rPr lang="tr-TR" dirty="0" smtClean="0"/>
              <a:t> </a:t>
            </a:r>
            <a:r>
              <a:rPr lang="tr-TR" dirty="0" err="1" smtClean="0"/>
              <a:t>to</a:t>
            </a:r>
            <a:r>
              <a:rPr lang="tr-TR" dirty="0" smtClean="0"/>
              <a:t> define </a:t>
            </a:r>
            <a:r>
              <a:rPr lang="tr-TR" dirty="0" err="1" smtClean="0"/>
              <a:t>cut-off</a:t>
            </a:r>
            <a:r>
              <a:rPr lang="tr-TR" dirty="0" smtClean="0"/>
              <a:t> </a:t>
            </a:r>
            <a:r>
              <a:rPr lang="tr-TR" dirty="0" err="1" smtClean="0"/>
              <a:t>levels</a:t>
            </a:r>
            <a:r>
              <a:rPr lang="tr-TR" dirty="0" smtClean="0"/>
              <a:t> </a:t>
            </a:r>
          </a:p>
          <a:p>
            <a:r>
              <a:rPr lang="tr-TR" dirty="0" smtClean="0"/>
              <a:t>FRANSADAN YAPILMIŞ BİR ÇALIŞMA </a:t>
            </a:r>
            <a:r>
              <a:rPr lang="en-US" dirty="0" smtClean="0"/>
              <a:t>Intestinal permeability (IP), which compares the</a:t>
            </a:r>
            <a:r>
              <a:rPr lang="tr-TR" dirty="0" smtClean="0"/>
              <a:t> </a:t>
            </a:r>
            <a:r>
              <a:rPr lang="en-US" dirty="0" smtClean="0"/>
              <a:t>urinary excretion of two orally absorbed non-</a:t>
            </a:r>
            <a:r>
              <a:rPr lang="en-US" dirty="0" err="1" smtClean="0"/>
              <a:t>metabolizable</a:t>
            </a:r>
            <a:endParaRPr lang="en-US" dirty="0" smtClean="0"/>
          </a:p>
          <a:p>
            <a:r>
              <a:rPr lang="en-US" dirty="0" smtClean="0"/>
              <a:t>sugars, </a:t>
            </a:r>
            <a:r>
              <a:rPr lang="en-US" dirty="0" err="1" smtClean="0"/>
              <a:t>lactitol</a:t>
            </a:r>
            <a:r>
              <a:rPr lang="en-US" dirty="0" smtClean="0"/>
              <a:t> (L), a marker of larger molecule</a:t>
            </a:r>
            <a:r>
              <a:rPr lang="tr-TR" dirty="0" smtClean="0"/>
              <a:t> </a:t>
            </a:r>
            <a:r>
              <a:rPr lang="en-US" dirty="0" smtClean="0"/>
              <a:t>absorption and mannitol (M), a marker of small molecule</a:t>
            </a:r>
            <a:r>
              <a:rPr lang="tr-TR" dirty="0" smtClean="0"/>
              <a:t> </a:t>
            </a:r>
            <a:r>
              <a:rPr lang="en-US" dirty="0" smtClean="0"/>
              <a:t>absorption, is altered during small intestinal suffering</a:t>
            </a:r>
            <a:r>
              <a:rPr lang="tr-TR" dirty="0" smtClean="0"/>
              <a:t> </a:t>
            </a:r>
            <a:r>
              <a:rPr lang="en-US" dirty="0" smtClean="0"/>
              <a:t>[9–11]. IP has been shown to be modified in adults and in</a:t>
            </a:r>
            <a:r>
              <a:rPr lang="tr-TR" dirty="0" smtClean="0"/>
              <a:t> </a:t>
            </a:r>
            <a:r>
              <a:rPr lang="en-US" dirty="0" smtClean="0"/>
              <a:t>children with food allergy: the offending food decreasing</a:t>
            </a:r>
            <a:r>
              <a:rPr lang="tr-TR" dirty="0" smtClean="0"/>
              <a:t> </a:t>
            </a:r>
            <a:r>
              <a:rPr lang="en-US" dirty="0" smtClean="0"/>
              <a:t>M urinary excretion and increasing both L excretion and</a:t>
            </a:r>
            <a:r>
              <a:rPr lang="tr-TR" dirty="0" smtClean="0"/>
              <a:t> </a:t>
            </a:r>
            <a:r>
              <a:rPr lang="en-US" dirty="0" smtClean="0"/>
              <a:t>L/M ratio, a phenomenon that occurs during both digestive</a:t>
            </a:r>
            <a:r>
              <a:rPr lang="tr-TR" dirty="0" smtClean="0"/>
              <a:t> </a:t>
            </a:r>
            <a:r>
              <a:rPr lang="en-US" dirty="0" smtClean="0"/>
              <a:t>and cutaneous manifestations [12, 13].</a:t>
            </a:r>
          </a:p>
          <a:p>
            <a:r>
              <a:rPr lang="en-US" dirty="0" smtClean="0"/>
              <a:t>Fecal markers evaluate non-invasively the</a:t>
            </a:r>
            <a:endParaRPr lang="tr-TR" dirty="0"/>
          </a:p>
        </p:txBody>
      </p:sp>
      <p:sp>
        <p:nvSpPr>
          <p:cNvPr id="4" name="Slayt Numarası Yer Tutucusu 3"/>
          <p:cNvSpPr>
            <a:spLocks noGrp="1"/>
          </p:cNvSpPr>
          <p:nvPr>
            <p:ph type="sldNum" sz="quarter" idx="10"/>
          </p:nvPr>
        </p:nvSpPr>
        <p:spPr/>
        <p:txBody>
          <a:bodyPr/>
          <a:lstStyle/>
          <a:p>
            <a:fld id="{38D10840-2D25-412B-A109-CDEED411C0D5}" type="slidenum">
              <a:rPr lang="tr-TR" smtClean="0"/>
              <a:t>11</a:t>
            </a:fld>
            <a:endParaRPr lang="tr-TR"/>
          </a:p>
        </p:txBody>
      </p:sp>
    </p:spTree>
    <p:extLst>
      <p:ext uri="{BB962C8B-B14F-4D97-AF65-F5344CB8AC3E}">
        <p14:creationId xmlns:p14="http://schemas.microsoft.com/office/powerpoint/2010/main" val="394660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Her iki parametreyi</a:t>
            </a:r>
            <a:r>
              <a:rPr lang="tr-TR" baseline="0" dirty="0" smtClean="0"/>
              <a:t> birlikte kullandığınızda  %85 oranında  tanı koyma imkanınız vardır IP ve EDN </a:t>
            </a:r>
            <a:r>
              <a:rPr lang="tr-TR" baseline="0" dirty="0" err="1" smtClean="0"/>
              <a:t>yi</a:t>
            </a:r>
            <a:r>
              <a:rPr lang="tr-TR" baseline="0" dirty="0" smtClean="0"/>
              <a:t> </a:t>
            </a:r>
            <a:r>
              <a:rPr lang="tr-TR" baseline="0" dirty="0" err="1" smtClean="0"/>
              <a:t>eele</a:t>
            </a:r>
            <a:r>
              <a:rPr lang="tr-TR" baseline="0" dirty="0" smtClean="0"/>
              <a:t> alırsanız</a:t>
            </a:r>
            <a:endParaRPr lang="tr-TR" dirty="0"/>
          </a:p>
        </p:txBody>
      </p:sp>
      <p:sp>
        <p:nvSpPr>
          <p:cNvPr id="4" name="Slayt Numarası Yer Tutucusu 3"/>
          <p:cNvSpPr>
            <a:spLocks noGrp="1"/>
          </p:cNvSpPr>
          <p:nvPr>
            <p:ph type="sldNum" sz="quarter" idx="10"/>
          </p:nvPr>
        </p:nvSpPr>
        <p:spPr/>
        <p:txBody>
          <a:bodyPr/>
          <a:lstStyle/>
          <a:p>
            <a:fld id="{38D10840-2D25-412B-A109-CDEED411C0D5}" type="slidenum">
              <a:rPr lang="tr-TR" smtClean="0"/>
              <a:t>12</a:t>
            </a:fld>
            <a:endParaRPr lang="tr-TR"/>
          </a:p>
        </p:txBody>
      </p:sp>
    </p:spTree>
    <p:extLst>
      <p:ext uri="{BB962C8B-B14F-4D97-AF65-F5344CB8AC3E}">
        <p14:creationId xmlns:p14="http://schemas.microsoft.com/office/powerpoint/2010/main" val="3976166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4FE5168D-0009-4F45-93E4-2FBDC4BC0E13}" type="datetimeFigureOut">
              <a:rPr lang="tr-TR" smtClean="0"/>
              <a:t>24.04.2017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8C1A6E2-C85E-47A5-A79A-2CA51A3FF598}" type="slidenum">
              <a:rPr lang="tr-TR" smtClean="0"/>
              <a:t>‹#›</a:t>
            </a:fld>
            <a:endParaRPr lang="tr-TR"/>
          </a:p>
        </p:txBody>
      </p:sp>
    </p:spTree>
    <p:extLst>
      <p:ext uri="{BB962C8B-B14F-4D97-AF65-F5344CB8AC3E}">
        <p14:creationId xmlns:p14="http://schemas.microsoft.com/office/powerpoint/2010/main" val="3924558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FE5168D-0009-4F45-93E4-2FBDC4BC0E13}" type="datetimeFigureOut">
              <a:rPr lang="tr-TR" smtClean="0"/>
              <a:t>24.04.2017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8C1A6E2-C85E-47A5-A79A-2CA51A3FF598}" type="slidenum">
              <a:rPr lang="tr-TR" smtClean="0"/>
              <a:t>‹#›</a:t>
            </a:fld>
            <a:endParaRPr lang="tr-TR"/>
          </a:p>
        </p:txBody>
      </p:sp>
    </p:spTree>
    <p:extLst>
      <p:ext uri="{BB962C8B-B14F-4D97-AF65-F5344CB8AC3E}">
        <p14:creationId xmlns:p14="http://schemas.microsoft.com/office/powerpoint/2010/main" val="993447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FE5168D-0009-4F45-93E4-2FBDC4BC0E13}" type="datetimeFigureOut">
              <a:rPr lang="tr-TR" smtClean="0"/>
              <a:t>24.04.2017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8C1A6E2-C85E-47A5-A79A-2CA51A3FF598}" type="slidenum">
              <a:rPr lang="tr-TR" smtClean="0"/>
              <a:t>‹#›</a:t>
            </a:fld>
            <a:endParaRPr lang="tr-TR"/>
          </a:p>
        </p:txBody>
      </p:sp>
    </p:spTree>
    <p:extLst>
      <p:ext uri="{BB962C8B-B14F-4D97-AF65-F5344CB8AC3E}">
        <p14:creationId xmlns:p14="http://schemas.microsoft.com/office/powerpoint/2010/main" val="2109531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FE5168D-0009-4F45-93E4-2FBDC4BC0E13}" type="datetimeFigureOut">
              <a:rPr lang="tr-TR" smtClean="0"/>
              <a:t>24.04.2017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8C1A6E2-C85E-47A5-A79A-2CA51A3FF598}" type="slidenum">
              <a:rPr lang="tr-TR" smtClean="0"/>
              <a:t>‹#›</a:t>
            </a:fld>
            <a:endParaRPr lang="tr-TR"/>
          </a:p>
        </p:txBody>
      </p:sp>
    </p:spTree>
    <p:extLst>
      <p:ext uri="{BB962C8B-B14F-4D97-AF65-F5344CB8AC3E}">
        <p14:creationId xmlns:p14="http://schemas.microsoft.com/office/powerpoint/2010/main" val="2737611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4FE5168D-0009-4F45-93E4-2FBDC4BC0E13}" type="datetimeFigureOut">
              <a:rPr lang="tr-TR" smtClean="0"/>
              <a:t>24.04.2017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8C1A6E2-C85E-47A5-A79A-2CA51A3FF598}" type="slidenum">
              <a:rPr lang="tr-TR" smtClean="0"/>
              <a:t>‹#›</a:t>
            </a:fld>
            <a:endParaRPr lang="tr-TR"/>
          </a:p>
        </p:txBody>
      </p:sp>
    </p:spTree>
    <p:extLst>
      <p:ext uri="{BB962C8B-B14F-4D97-AF65-F5344CB8AC3E}">
        <p14:creationId xmlns:p14="http://schemas.microsoft.com/office/powerpoint/2010/main" val="1483898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4FE5168D-0009-4F45-93E4-2FBDC4BC0E13}" type="datetimeFigureOut">
              <a:rPr lang="tr-TR" smtClean="0"/>
              <a:t>24.04.2017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8C1A6E2-C85E-47A5-A79A-2CA51A3FF598}" type="slidenum">
              <a:rPr lang="tr-TR" smtClean="0"/>
              <a:t>‹#›</a:t>
            </a:fld>
            <a:endParaRPr lang="tr-TR"/>
          </a:p>
        </p:txBody>
      </p:sp>
    </p:spTree>
    <p:extLst>
      <p:ext uri="{BB962C8B-B14F-4D97-AF65-F5344CB8AC3E}">
        <p14:creationId xmlns:p14="http://schemas.microsoft.com/office/powerpoint/2010/main" val="4144379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4FE5168D-0009-4F45-93E4-2FBDC4BC0E13}" type="datetimeFigureOut">
              <a:rPr lang="tr-TR" smtClean="0"/>
              <a:t>24.04.2017</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28C1A6E2-C85E-47A5-A79A-2CA51A3FF598}" type="slidenum">
              <a:rPr lang="tr-TR" smtClean="0"/>
              <a:t>‹#›</a:t>
            </a:fld>
            <a:endParaRPr lang="tr-TR"/>
          </a:p>
        </p:txBody>
      </p:sp>
    </p:spTree>
    <p:extLst>
      <p:ext uri="{BB962C8B-B14F-4D97-AF65-F5344CB8AC3E}">
        <p14:creationId xmlns:p14="http://schemas.microsoft.com/office/powerpoint/2010/main" val="181819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FE5168D-0009-4F45-93E4-2FBDC4BC0E13}" type="datetimeFigureOut">
              <a:rPr lang="tr-TR" smtClean="0"/>
              <a:t>24.04.2017</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28C1A6E2-C85E-47A5-A79A-2CA51A3FF598}" type="slidenum">
              <a:rPr lang="tr-TR" smtClean="0"/>
              <a:t>‹#›</a:t>
            </a:fld>
            <a:endParaRPr lang="tr-TR"/>
          </a:p>
        </p:txBody>
      </p:sp>
    </p:spTree>
    <p:extLst>
      <p:ext uri="{BB962C8B-B14F-4D97-AF65-F5344CB8AC3E}">
        <p14:creationId xmlns:p14="http://schemas.microsoft.com/office/powerpoint/2010/main" val="448472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FE5168D-0009-4F45-93E4-2FBDC4BC0E13}" type="datetimeFigureOut">
              <a:rPr lang="tr-TR" smtClean="0"/>
              <a:t>24.04.2017</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28C1A6E2-C85E-47A5-A79A-2CA51A3FF598}" type="slidenum">
              <a:rPr lang="tr-TR" smtClean="0"/>
              <a:t>‹#›</a:t>
            </a:fld>
            <a:endParaRPr lang="tr-TR"/>
          </a:p>
        </p:txBody>
      </p:sp>
    </p:spTree>
    <p:extLst>
      <p:ext uri="{BB962C8B-B14F-4D97-AF65-F5344CB8AC3E}">
        <p14:creationId xmlns:p14="http://schemas.microsoft.com/office/powerpoint/2010/main" val="1559293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FE5168D-0009-4F45-93E4-2FBDC4BC0E13}" type="datetimeFigureOut">
              <a:rPr lang="tr-TR" smtClean="0"/>
              <a:t>24.04.2017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8C1A6E2-C85E-47A5-A79A-2CA51A3FF598}" type="slidenum">
              <a:rPr lang="tr-TR" smtClean="0"/>
              <a:t>‹#›</a:t>
            </a:fld>
            <a:endParaRPr lang="tr-TR"/>
          </a:p>
        </p:txBody>
      </p:sp>
    </p:spTree>
    <p:extLst>
      <p:ext uri="{BB962C8B-B14F-4D97-AF65-F5344CB8AC3E}">
        <p14:creationId xmlns:p14="http://schemas.microsoft.com/office/powerpoint/2010/main" val="1811612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FE5168D-0009-4F45-93E4-2FBDC4BC0E13}" type="datetimeFigureOut">
              <a:rPr lang="tr-TR" smtClean="0"/>
              <a:t>24.04.2017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8C1A6E2-C85E-47A5-A79A-2CA51A3FF598}" type="slidenum">
              <a:rPr lang="tr-TR" smtClean="0"/>
              <a:t>‹#›</a:t>
            </a:fld>
            <a:endParaRPr lang="tr-TR"/>
          </a:p>
        </p:txBody>
      </p:sp>
    </p:spTree>
    <p:extLst>
      <p:ext uri="{BB962C8B-B14F-4D97-AF65-F5344CB8AC3E}">
        <p14:creationId xmlns:p14="http://schemas.microsoft.com/office/powerpoint/2010/main" val="251583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E5168D-0009-4F45-93E4-2FBDC4BC0E13}" type="datetimeFigureOut">
              <a:rPr lang="tr-TR" smtClean="0"/>
              <a:t>24.04.2017</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C1A6E2-C85E-47A5-A79A-2CA51A3FF598}" type="slidenum">
              <a:rPr lang="tr-TR" smtClean="0"/>
              <a:t>‹#›</a:t>
            </a:fld>
            <a:endParaRPr lang="tr-TR"/>
          </a:p>
        </p:txBody>
      </p:sp>
    </p:spTree>
    <p:extLst>
      <p:ext uri="{BB962C8B-B14F-4D97-AF65-F5344CB8AC3E}">
        <p14:creationId xmlns:p14="http://schemas.microsoft.com/office/powerpoint/2010/main" val="15533109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5.png"/><Relationship Id="rId10" Type="http://schemas.openxmlformats.org/officeDocument/2006/relationships/image" Target="../media/image32.png"/><Relationship Id="rId4" Type="http://schemas.openxmlformats.org/officeDocument/2006/relationships/image" Target="../media/image4.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png"/><Relationship Id="rId7"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54.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png"/><Relationship Id="rId7"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54.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png"/><Relationship Id="rId7"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43.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png"/><Relationship Id="rId7"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43.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43.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png"/><Relationship Id="rId7"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77.png"/><Relationship Id="rId5" Type="http://schemas.openxmlformats.org/officeDocument/2006/relationships/image" Target="../media/image43.png"/><Relationship Id="rId10" Type="http://schemas.openxmlformats.org/officeDocument/2006/relationships/image" Target="../media/image76.png"/><Relationship Id="rId4" Type="http://schemas.openxmlformats.org/officeDocument/2006/relationships/image" Target="../media/image4.png"/><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 y="0"/>
            <a:ext cx="6409959" cy="1282633"/>
          </a:xfrm>
          <a:solidFill>
            <a:schemeClr val="accent1"/>
          </a:solidFill>
        </p:spPr>
        <p:txBody>
          <a:bodyPr>
            <a:normAutofit/>
          </a:bodyPr>
          <a:lstStyle/>
          <a:p>
            <a:r>
              <a:rPr lang="tr-TR" sz="2400" b="1" dirty="0" smtClean="0">
                <a:solidFill>
                  <a:srgbClr val="FFFF00"/>
                </a:solidFill>
              </a:rPr>
              <a:t>12. Ulusal Çocuk Alerji ve Astım Kongresi</a:t>
            </a:r>
            <a:br>
              <a:rPr lang="tr-TR" sz="2400" b="1" dirty="0" smtClean="0">
                <a:solidFill>
                  <a:srgbClr val="FFFF00"/>
                </a:solidFill>
              </a:rPr>
            </a:br>
            <a:r>
              <a:rPr lang="tr-TR" sz="2400" b="1" dirty="0" smtClean="0">
                <a:solidFill>
                  <a:srgbClr val="FFFF00"/>
                </a:solidFill>
              </a:rPr>
              <a:t>23-26 Nisan -2017</a:t>
            </a:r>
            <a:br>
              <a:rPr lang="tr-TR" sz="2400" b="1" dirty="0" smtClean="0">
                <a:solidFill>
                  <a:srgbClr val="FFFF00"/>
                </a:solidFill>
              </a:rPr>
            </a:br>
            <a:r>
              <a:rPr lang="tr-TR" sz="2400" b="1" dirty="0" smtClean="0">
                <a:solidFill>
                  <a:srgbClr val="FFFF00"/>
                </a:solidFill>
              </a:rPr>
              <a:t>25 Nisan,  08:00-09:00</a:t>
            </a:r>
            <a:endParaRPr lang="tr-TR" sz="2400" b="1" dirty="0">
              <a:solidFill>
                <a:srgbClr val="FFFF00"/>
              </a:solidFill>
            </a:endParaRPr>
          </a:p>
        </p:txBody>
      </p:sp>
      <p:sp>
        <p:nvSpPr>
          <p:cNvPr id="3" name="Alt Başlık 2"/>
          <p:cNvSpPr>
            <a:spLocks noGrp="1"/>
          </p:cNvSpPr>
          <p:nvPr>
            <p:ph type="subTitle" idx="1"/>
          </p:nvPr>
        </p:nvSpPr>
        <p:spPr>
          <a:xfrm>
            <a:off x="12901" y="2204864"/>
            <a:ext cx="9096850" cy="1752600"/>
          </a:xfrm>
          <a:solidFill>
            <a:schemeClr val="accent1"/>
          </a:solidFill>
        </p:spPr>
        <p:txBody>
          <a:bodyPr>
            <a:normAutofit lnSpcReduction="10000"/>
          </a:bodyPr>
          <a:lstStyle/>
          <a:p>
            <a:pPr algn="l"/>
            <a:r>
              <a:rPr lang="tr-TR" dirty="0" smtClean="0">
                <a:solidFill>
                  <a:srgbClr val="FFFF00"/>
                </a:solidFill>
              </a:rPr>
              <a:t>  </a:t>
            </a:r>
            <a:r>
              <a:rPr lang="tr-TR" b="1" dirty="0" smtClean="0">
                <a:solidFill>
                  <a:srgbClr val="FFFF00"/>
                </a:solidFill>
              </a:rPr>
              <a:t>Besin Alerjisi Tanı ve Takibinde Dışkıda Kalprotektin Ölçümü Gerekli midir? </a:t>
            </a:r>
          </a:p>
          <a:p>
            <a:r>
              <a:rPr lang="tr-TR" sz="4400" b="1" dirty="0" smtClean="0">
                <a:solidFill>
                  <a:srgbClr val="FF0000"/>
                </a:solidFill>
              </a:rPr>
              <a:t>HAYIR!!!!!!!!!!!</a:t>
            </a:r>
          </a:p>
          <a:p>
            <a:endParaRPr lang="tr-TR"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9959" y="-5680"/>
            <a:ext cx="2699792" cy="1664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07504" y="4797152"/>
            <a:ext cx="4824536" cy="1631216"/>
          </a:xfrm>
          <a:prstGeom prst="rect">
            <a:avLst/>
          </a:prstGeom>
          <a:noFill/>
        </p:spPr>
        <p:txBody>
          <a:bodyPr wrap="square" rtlCol="0">
            <a:spAutoFit/>
          </a:bodyPr>
          <a:lstStyle/>
          <a:p>
            <a:r>
              <a:rPr lang="tr-TR" sz="3200" dirty="0" smtClean="0">
                <a:solidFill>
                  <a:srgbClr val="00B0F0"/>
                </a:solidFill>
                <a:latin typeface="Arial Black" pitchFamily="34" charset="0"/>
              </a:rPr>
              <a:t>Doç. Dr. Emin  ÖZKAYA </a:t>
            </a:r>
          </a:p>
          <a:p>
            <a:r>
              <a:rPr lang="tr-TR" dirty="0" smtClean="0">
                <a:solidFill>
                  <a:srgbClr val="00B0F0"/>
                </a:solidFill>
              </a:rPr>
              <a:t>Bezmialem Vakıf </a:t>
            </a:r>
            <a:r>
              <a:rPr lang="tr-TR" dirty="0" err="1" smtClean="0">
                <a:solidFill>
                  <a:srgbClr val="00B0F0"/>
                </a:solidFill>
              </a:rPr>
              <a:t>Üniv</a:t>
            </a:r>
            <a:r>
              <a:rPr lang="tr-TR" dirty="0" smtClean="0">
                <a:solidFill>
                  <a:srgbClr val="00B0F0"/>
                </a:solidFill>
              </a:rPr>
              <a:t> .Tıp  Fak. Çocuk Alerji Bilim Dalı-İSTANBUL</a:t>
            </a:r>
            <a:endParaRPr lang="tr-T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4149080"/>
            <a:ext cx="3385623"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67503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fc\images.jpg"/>
          <p:cNvPicPr>
            <a:picLocks noChangeAspect="1" noChangeArrowheads="1"/>
          </p:cNvPicPr>
          <p:nvPr/>
        </p:nvPicPr>
        <p:blipFill rotWithShape="1">
          <a:blip r:embed="rId2">
            <a:extLst>
              <a:ext uri="{28A0092B-C50C-407E-A947-70E740481C1C}">
                <a14:useLocalDpi xmlns:a14="http://schemas.microsoft.com/office/drawing/2010/main" val="0"/>
              </a:ext>
            </a:extLst>
          </a:blip>
          <a:srcRect b="12143"/>
          <a:stretch/>
        </p:blipFill>
        <p:spPr bwMode="auto">
          <a:xfrm>
            <a:off x="0" y="0"/>
            <a:ext cx="9143999" cy="6025243"/>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0" y="6102912"/>
            <a:ext cx="9143999" cy="800219"/>
          </a:xfrm>
          <a:prstGeom prst="rect">
            <a:avLst/>
          </a:prstGeom>
          <a:noFill/>
        </p:spPr>
        <p:txBody>
          <a:bodyPr wrap="square" rtlCol="0">
            <a:spAutoFit/>
          </a:bodyPr>
          <a:lstStyle/>
          <a:p>
            <a:r>
              <a:rPr lang="tr-TR" sz="2800" b="1" dirty="0" smtClean="0">
                <a:solidFill>
                  <a:srgbClr val="FF0000"/>
                </a:solidFill>
              </a:rPr>
              <a:t>HAYIR   Yani          Ne  olmuş kardeşim  AHMET’ İ YEDİYSEM</a:t>
            </a:r>
          </a:p>
          <a:p>
            <a:endParaRPr lang="tr-TR" dirty="0">
              <a:solidFill>
                <a:srgbClr val="FF0000"/>
              </a:solidFill>
            </a:endParaRPr>
          </a:p>
        </p:txBody>
      </p:sp>
    </p:spTree>
    <p:extLst>
      <p:ext uri="{BB962C8B-B14F-4D97-AF65-F5344CB8AC3E}">
        <p14:creationId xmlns:p14="http://schemas.microsoft.com/office/powerpoint/2010/main" val="7543933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25183"/>
            <a:ext cx="2066723" cy="11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6353" y="15133"/>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6287" y="0"/>
            <a:ext cx="2017713"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5201" t="13043" r="11733" b="25575"/>
          <a:stretch/>
        </p:blipFill>
        <p:spPr bwMode="auto">
          <a:xfrm>
            <a:off x="133092" y="1485702"/>
            <a:ext cx="8948058" cy="215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5345992" y="3645024"/>
            <a:ext cx="3560590" cy="400110"/>
          </a:xfrm>
          <a:prstGeom prst="rect">
            <a:avLst/>
          </a:prstGeom>
        </p:spPr>
        <p:txBody>
          <a:bodyPr wrap="none">
            <a:spAutoFit/>
          </a:bodyPr>
          <a:lstStyle/>
          <a:p>
            <a:r>
              <a:rPr lang="de-DE" sz="2000" b="1" dirty="0" err="1">
                <a:solidFill>
                  <a:srgbClr val="FF0000"/>
                </a:solidFill>
              </a:rPr>
              <a:t>Clin</a:t>
            </a:r>
            <a:r>
              <a:rPr lang="de-DE" sz="2000" b="1" dirty="0">
                <a:solidFill>
                  <a:srgbClr val="FF0000"/>
                </a:solidFill>
              </a:rPr>
              <a:t> </a:t>
            </a:r>
            <a:r>
              <a:rPr lang="de-DE" sz="2000" b="1" dirty="0" err="1">
                <a:solidFill>
                  <a:srgbClr val="FF0000"/>
                </a:solidFill>
              </a:rPr>
              <a:t>Chem</a:t>
            </a:r>
            <a:r>
              <a:rPr lang="de-DE" sz="2000" b="1" dirty="0">
                <a:solidFill>
                  <a:srgbClr val="FF0000"/>
                </a:solidFill>
              </a:rPr>
              <a:t> Lab </a:t>
            </a:r>
            <a:r>
              <a:rPr lang="de-DE" sz="2000" b="1" dirty="0" err="1">
                <a:solidFill>
                  <a:srgbClr val="FF0000"/>
                </a:solidFill>
              </a:rPr>
              <a:t>Med</a:t>
            </a:r>
            <a:r>
              <a:rPr lang="de-DE" sz="2000" b="1" dirty="0">
                <a:solidFill>
                  <a:srgbClr val="FF0000"/>
                </a:solidFill>
              </a:rPr>
              <a:t> 2013; 51(2):</a:t>
            </a:r>
            <a:endParaRPr lang="tr-TR" sz="2000" b="1" dirty="0">
              <a:solidFill>
                <a:srgbClr val="FF0000"/>
              </a:solidFill>
            </a:endParaRPr>
          </a:p>
        </p:txBody>
      </p:sp>
      <p:sp>
        <p:nvSpPr>
          <p:cNvPr id="5" name="Metin kutusu 4"/>
          <p:cNvSpPr txBox="1"/>
          <p:nvPr/>
        </p:nvSpPr>
        <p:spPr>
          <a:xfrm>
            <a:off x="133092" y="4047568"/>
            <a:ext cx="8948058" cy="2677656"/>
          </a:xfrm>
          <a:prstGeom prst="rect">
            <a:avLst/>
          </a:prstGeom>
          <a:solidFill>
            <a:srgbClr val="0070C0"/>
          </a:solidFill>
        </p:spPr>
        <p:txBody>
          <a:bodyPr wrap="square" rtlCol="0">
            <a:spAutoFit/>
          </a:bodyPr>
          <a:lstStyle/>
          <a:p>
            <a:r>
              <a:rPr lang="tr-TR" dirty="0" smtClean="0"/>
              <a:t> </a:t>
            </a:r>
            <a:r>
              <a:rPr lang="tr-TR" sz="2400" dirty="0" smtClean="0">
                <a:solidFill>
                  <a:schemeClr val="bg1"/>
                </a:solidFill>
              </a:rPr>
              <a:t>yaş ortalaması  6 ay olan 11  </a:t>
            </a:r>
            <a:r>
              <a:rPr lang="tr-TR" sz="2400" dirty="0" err="1" smtClean="0">
                <a:solidFill>
                  <a:schemeClr val="bg1"/>
                </a:solidFill>
              </a:rPr>
              <a:t>Non_IgE</a:t>
            </a:r>
            <a:r>
              <a:rPr lang="tr-TR" sz="2400" dirty="0" smtClean="0">
                <a:solidFill>
                  <a:schemeClr val="bg1"/>
                </a:solidFill>
              </a:rPr>
              <a:t>  aracılı inek sütü alerjisi çocukta;</a:t>
            </a:r>
          </a:p>
          <a:p>
            <a:endParaRPr lang="tr-TR" sz="2400" dirty="0">
              <a:solidFill>
                <a:schemeClr val="bg1"/>
              </a:solidFill>
            </a:endParaRPr>
          </a:p>
          <a:p>
            <a:r>
              <a:rPr lang="tr-TR" sz="2400" dirty="0" smtClean="0">
                <a:solidFill>
                  <a:schemeClr val="bg1"/>
                </a:solidFill>
              </a:rPr>
              <a:t>Yaş ortalaması  7 ay olan  14  kontrol çocukta;</a:t>
            </a:r>
          </a:p>
          <a:p>
            <a:endParaRPr lang="tr-TR" sz="2400" dirty="0">
              <a:solidFill>
                <a:schemeClr val="bg1"/>
              </a:solidFill>
            </a:endParaRPr>
          </a:p>
          <a:p>
            <a:r>
              <a:rPr lang="tr-TR" sz="2400" dirty="0" err="1" smtClean="0">
                <a:solidFill>
                  <a:schemeClr val="bg1"/>
                </a:solidFill>
              </a:rPr>
              <a:t>Prospektif</a:t>
            </a:r>
            <a:r>
              <a:rPr lang="tr-TR" sz="2400" dirty="0" smtClean="0">
                <a:solidFill>
                  <a:schemeClr val="bg1"/>
                </a:solidFill>
              </a:rPr>
              <a:t> olarak 1 yıl boyunca;</a:t>
            </a:r>
          </a:p>
          <a:p>
            <a:r>
              <a:rPr lang="tr-TR" sz="2400" dirty="0" smtClean="0"/>
              <a:t>Yama testleri</a:t>
            </a:r>
            <a:r>
              <a:rPr lang="tr-TR" sz="2400" b="1" dirty="0" smtClean="0">
                <a:solidFill>
                  <a:srgbClr val="FFFF00"/>
                </a:solidFill>
              </a:rPr>
              <a:t>, </a:t>
            </a:r>
            <a:r>
              <a:rPr lang="tr-TR" sz="2400" b="1" dirty="0" err="1" smtClean="0">
                <a:solidFill>
                  <a:srgbClr val="FFFF00"/>
                </a:solidFill>
              </a:rPr>
              <a:t>fekal</a:t>
            </a:r>
            <a:r>
              <a:rPr lang="tr-TR" sz="2400" b="1" dirty="0" smtClean="0">
                <a:solidFill>
                  <a:srgbClr val="FFFF00"/>
                </a:solidFill>
              </a:rPr>
              <a:t> </a:t>
            </a:r>
            <a:r>
              <a:rPr lang="tr-TR" sz="2400" b="1" dirty="0" err="1" smtClean="0">
                <a:solidFill>
                  <a:srgbClr val="FFFF00"/>
                </a:solidFill>
              </a:rPr>
              <a:t>calprotectin</a:t>
            </a:r>
            <a:r>
              <a:rPr lang="tr-TR" sz="2400" dirty="0" smtClean="0">
                <a:solidFill>
                  <a:srgbClr val="FFFF00"/>
                </a:solidFill>
              </a:rPr>
              <a:t>, </a:t>
            </a:r>
            <a:r>
              <a:rPr lang="tr-TR" sz="2400" b="1" dirty="0" err="1" smtClean="0">
                <a:solidFill>
                  <a:srgbClr val="FFFF00"/>
                </a:solidFill>
              </a:rPr>
              <a:t>fekal</a:t>
            </a:r>
            <a:r>
              <a:rPr lang="tr-TR" sz="2400" b="1" dirty="0" smtClean="0">
                <a:solidFill>
                  <a:srgbClr val="FFFF00"/>
                </a:solidFill>
              </a:rPr>
              <a:t> EDN</a:t>
            </a:r>
            <a:r>
              <a:rPr lang="tr-TR" sz="2400" dirty="0" smtClean="0"/>
              <a:t>, </a:t>
            </a:r>
            <a:r>
              <a:rPr lang="tr-TR" sz="2400" dirty="0" err="1" smtClean="0"/>
              <a:t>fekal</a:t>
            </a:r>
            <a:r>
              <a:rPr lang="tr-TR" sz="2400" dirty="0" smtClean="0"/>
              <a:t>  s- </a:t>
            </a:r>
            <a:r>
              <a:rPr lang="tr-TR" sz="2400" dirty="0" err="1" smtClean="0"/>
              <a:t>IgA</a:t>
            </a:r>
            <a:r>
              <a:rPr lang="tr-TR" sz="2400" dirty="0" smtClean="0">
                <a:solidFill>
                  <a:srgbClr val="FFFF00"/>
                </a:solidFill>
              </a:rPr>
              <a:t>,  </a:t>
            </a:r>
            <a:r>
              <a:rPr lang="tr-TR" sz="2400" b="1" dirty="0" err="1" smtClean="0">
                <a:solidFill>
                  <a:srgbClr val="FFFF00"/>
                </a:solidFill>
              </a:rPr>
              <a:t>intestinal</a:t>
            </a:r>
            <a:r>
              <a:rPr lang="tr-TR" sz="2400" b="1" dirty="0" smtClean="0">
                <a:solidFill>
                  <a:srgbClr val="FFFF00"/>
                </a:solidFill>
              </a:rPr>
              <a:t> </a:t>
            </a:r>
            <a:r>
              <a:rPr lang="tr-TR" sz="2400" b="1" dirty="0" err="1" smtClean="0">
                <a:solidFill>
                  <a:srgbClr val="FFFF00"/>
                </a:solidFill>
              </a:rPr>
              <a:t>permabilite</a:t>
            </a:r>
            <a:r>
              <a:rPr lang="tr-TR" sz="2400" b="1" dirty="0" smtClean="0">
                <a:solidFill>
                  <a:srgbClr val="FFFF00"/>
                </a:solidFill>
              </a:rPr>
              <a:t> testi</a:t>
            </a:r>
            <a:r>
              <a:rPr lang="tr-TR" sz="2400" b="1" dirty="0" smtClean="0"/>
              <a:t>,  </a:t>
            </a:r>
            <a:r>
              <a:rPr lang="tr-TR" sz="2400" dirty="0" smtClean="0"/>
              <a:t>Alfa-1 </a:t>
            </a:r>
            <a:r>
              <a:rPr lang="tr-TR" sz="2400" dirty="0" err="1" smtClean="0"/>
              <a:t>antiripsin</a:t>
            </a:r>
            <a:r>
              <a:rPr lang="tr-TR" sz="2400" dirty="0" smtClean="0"/>
              <a:t>,  TNF-</a:t>
            </a:r>
            <a:r>
              <a:rPr lang="el-GR" sz="2400" dirty="0" smtClean="0"/>
              <a:t>α</a:t>
            </a:r>
            <a:r>
              <a:rPr lang="tr-TR" sz="2400" dirty="0" smtClean="0"/>
              <a:t>, </a:t>
            </a:r>
            <a:r>
              <a:rPr lang="el-GR" sz="2400" dirty="0" smtClean="0"/>
              <a:t>β</a:t>
            </a:r>
            <a:r>
              <a:rPr lang="tr-TR" sz="2400" dirty="0" smtClean="0"/>
              <a:t>-</a:t>
            </a:r>
            <a:r>
              <a:rPr lang="tr-TR" sz="2400" dirty="0" err="1" smtClean="0"/>
              <a:t>defensin</a:t>
            </a:r>
            <a:r>
              <a:rPr lang="tr-TR" sz="2400" dirty="0" smtClean="0"/>
              <a:t>, </a:t>
            </a:r>
            <a:endParaRPr lang="tr-TR" dirty="0"/>
          </a:p>
        </p:txBody>
      </p:sp>
    </p:spTree>
    <p:extLst>
      <p:ext uri="{BB962C8B-B14F-4D97-AF65-F5344CB8AC3E}">
        <p14:creationId xmlns:p14="http://schemas.microsoft.com/office/powerpoint/2010/main" val="279102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955"/>
            <a:ext cx="2066723" cy="11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0438" y="2130"/>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6287" y="32293"/>
            <a:ext cx="2017713"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13431"/>
            <a:ext cx="8950325" cy="1771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3203527"/>
            <a:ext cx="36576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14860" t="23814" r="14862" b="16964"/>
          <a:stretch/>
        </p:blipFill>
        <p:spPr bwMode="auto">
          <a:xfrm>
            <a:off x="179513" y="2204864"/>
            <a:ext cx="8964488" cy="433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rotWithShape="1">
          <a:blip r:embed="rId9">
            <a:extLst>
              <a:ext uri="{28A0092B-C50C-407E-A947-70E740481C1C}">
                <a14:useLocalDpi xmlns:a14="http://schemas.microsoft.com/office/drawing/2010/main" val="0"/>
              </a:ext>
            </a:extLst>
          </a:blip>
          <a:srcRect l="6704" t="33266" r="3943" b="7513"/>
          <a:stretch/>
        </p:blipFill>
        <p:spPr bwMode="auto">
          <a:xfrm>
            <a:off x="60547" y="1513430"/>
            <a:ext cx="9144002" cy="5344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467544" y="4005064"/>
            <a:ext cx="2448272" cy="3658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12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15816" y="4370963"/>
            <a:ext cx="864096" cy="498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567" y="4889799"/>
            <a:ext cx="2232249" cy="356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2"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04037" y="4869160"/>
            <a:ext cx="1231106"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3" name="Picture 13"/>
          <p:cNvPicPr>
            <a:picLocks noChangeAspect="1" noChangeArrowheads="1"/>
          </p:cNvPicPr>
          <p:nvPr/>
        </p:nvPicPr>
        <p:blipFill rotWithShape="1">
          <a:blip r:embed="rId13">
            <a:extLst>
              <a:ext uri="{28A0092B-C50C-407E-A947-70E740481C1C}">
                <a14:useLocalDpi xmlns:a14="http://schemas.microsoft.com/office/drawing/2010/main" val="0"/>
              </a:ext>
            </a:extLst>
          </a:blip>
          <a:srcRect l="10291" t="16294" r="9015" b="14732"/>
          <a:stretch/>
        </p:blipFill>
        <p:spPr bwMode="auto">
          <a:xfrm>
            <a:off x="30273" y="1665249"/>
            <a:ext cx="9204549" cy="504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261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8458"/>
            <a:ext cx="2066723" cy="11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8531" y="12576"/>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1822" y="69514"/>
            <a:ext cx="2017713"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38" y="1550652"/>
            <a:ext cx="8950325" cy="2382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7782" y="3933056"/>
            <a:ext cx="365125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11347" t="44420" r="29237" b="10937"/>
          <a:stretch/>
        </p:blipFill>
        <p:spPr bwMode="auto">
          <a:xfrm>
            <a:off x="1" y="3356992"/>
            <a:ext cx="9159534" cy="326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539552" y="4653136"/>
            <a:ext cx="8208912" cy="8640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6669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066925"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267744" y="0"/>
            <a:ext cx="4682134" cy="151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6287" y="0"/>
            <a:ext cx="2017713"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0719" t="16071" r="5574" b="52456"/>
          <a:stretch/>
        </p:blipFill>
        <p:spPr bwMode="auto">
          <a:xfrm>
            <a:off x="13387" y="1510042"/>
            <a:ext cx="9144000" cy="2302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3594532" y="4008917"/>
            <a:ext cx="5647252" cy="523220"/>
          </a:xfrm>
          <a:prstGeom prst="rect">
            <a:avLst/>
          </a:prstGeom>
        </p:spPr>
        <p:txBody>
          <a:bodyPr wrap="none">
            <a:spAutoFit/>
          </a:bodyPr>
          <a:lstStyle/>
          <a:p>
            <a:r>
              <a:rPr lang="en-US" sz="2400" dirty="0">
                <a:solidFill>
                  <a:srgbClr val="FF0000"/>
                </a:solidFill>
              </a:rPr>
              <a:t>Pediatric Allergy and Immunology 25 </a:t>
            </a:r>
            <a:r>
              <a:rPr lang="tr-TR" sz="2400" dirty="0" smtClean="0">
                <a:solidFill>
                  <a:srgbClr val="FF0000"/>
                </a:solidFill>
              </a:rPr>
              <a:t>;</a:t>
            </a:r>
            <a:r>
              <a:rPr lang="en-US" sz="2800" b="1" dirty="0" smtClean="0">
                <a:solidFill>
                  <a:srgbClr val="FF0000"/>
                </a:solidFill>
              </a:rPr>
              <a:t>2014</a:t>
            </a:r>
            <a:endParaRPr lang="tr-TR" sz="2800" b="1" dirty="0">
              <a:solidFill>
                <a:srgbClr val="FF0000"/>
              </a:solidFill>
            </a:endParaRPr>
          </a:p>
        </p:txBody>
      </p:sp>
      <p:pic>
        <p:nvPicPr>
          <p:cNvPr id="2054"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14860" t="20536" r="4320" b="14955"/>
          <a:stretch/>
        </p:blipFill>
        <p:spPr bwMode="auto">
          <a:xfrm>
            <a:off x="-35506" y="1374096"/>
            <a:ext cx="9241785" cy="548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553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307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694" y="20081"/>
            <a:ext cx="2066723" cy="11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0438" y="0"/>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6287" y="0"/>
            <a:ext cx="2017713"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81137"/>
            <a:ext cx="9144000" cy="22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4385774" y="3878934"/>
            <a:ext cx="4758226" cy="461665"/>
          </a:xfrm>
          <a:prstGeom prst="rect">
            <a:avLst/>
          </a:prstGeom>
        </p:spPr>
        <p:txBody>
          <a:bodyPr wrap="none">
            <a:spAutoFit/>
          </a:bodyPr>
          <a:lstStyle/>
          <a:p>
            <a:r>
              <a:rPr lang="en-US" sz="2000" dirty="0">
                <a:solidFill>
                  <a:srgbClr val="FF0000"/>
                </a:solidFill>
              </a:rPr>
              <a:t>Pediatric Allergy and Immunology 25 ;</a:t>
            </a:r>
            <a:r>
              <a:rPr lang="en-US" sz="2400" b="1" dirty="0">
                <a:solidFill>
                  <a:srgbClr val="FF0000"/>
                </a:solidFill>
              </a:rPr>
              <a:t>2014</a:t>
            </a:r>
          </a:p>
        </p:txBody>
      </p:sp>
      <p:pic>
        <p:nvPicPr>
          <p:cNvPr id="3079"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t="5473"/>
          <a:stretch/>
        </p:blipFill>
        <p:spPr bwMode="auto">
          <a:xfrm>
            <a:off x="0" y="1481137"/>
            <a:ext cx="9252520" cy="533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0" y="3878934"/>
            <a:ext cx="3779912" cy="29413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3659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485337"/>
            <a:ext cx="9036496" cy="2068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066925"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0437" y="0"/>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6287" y="30163"/>
            <a:ext cx="2017713"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4427984" y="3861048"/>
            <a:ext cx="4655633" cy="400110"/>
          </a:xfrm>
          <a:prstGeom prst="rect">
            <a:avLst/>
          </a:prstGeom>
        </p:spPr>
        <p:txBody>
          <a:bodyPr wrap="none">
            <a:spAutoFit/>
          </a:bodyPr>
          <a:lstStyle/>
          <a:p>
            <a:r>
              <a:rPr lang="en-US" sz="2000" dirty="0">
                <a:solidFill>
                  <a:srgbClr val="FF0000"/>
                </a:solidFill>
              </a:rPr>
              <a:t>Pediatric Allergy and Immunology 25 ;</a:t>
            </a:r>
            <a:r>
              <a:rPr lang="en-US" sz="2000" b="1" dirty="0">
                <a:solidFill>
                  <a:srgbClr val="FF0000"/>
                </a:solidFill>
              </a:rPr>
              <a:t>2014</a:t>
            </a:r>
          </a:p>
        </p:txBody>
      </p:sp>
      <p:pic>
        <p:nvPicPr>
          <p:cNvPr id="4102"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34032" t="28125" r="9517" b="8036"/>
          <a:stretch/>
        </p:blipFill>
        <p:spPr bwMode="auto">
          <a:xfrm>
            <a:off x="-108520" y="1600200"/>
            <a:ext cx="925252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0" y="3068960"/>
            <a:ext cx="8892480" cy="11601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7" name="Düz Bağlayıcı 6"/>
          <p:cNvCxnSpPr/>
          <p:nvPr/>
        </p:nvCxnSpPr>
        <p:spPr>
          <a:xfrm>
            <a:off x="5580112" y="3429000"/>
            <a:ext cx="302433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59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2066723" cy="11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3663" y="0"/>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1500" y="20637"/>
            <a:ext cx="2017713"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2173" t="33021" r="2740" b="12723"/>
          <a:stretch/>
        </p:blipFill>
        <p:spPr bwMode="auto">
          <a:xfrm>
            <a:off x="50421" y="1722571"/>
            <a:ext cx="9109213" cy="276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3779912" y="4489099"/>
            <a:ext cx="5148064" cy="369332"/>
          </a:xfrm>
          <a:prstGeom prst="rect">
            <a:avLst/>
          </a:prstGeom>
        </p:spPr>
        <p:txBody>
          <a:bodyPr wrap="square">
            <a:spAutoFit/>
          </a:bodyPr>
          <a:lstStyle/>
          <a:p>
            <a:r>
              <a:rPr lang="en-US" b="1" dirty="0">
                <a:solidFill>
                  <a:srgbClr val="FF0000"/>
                </a:solidFill>
              </a:rPr>
              <a:t>Scandinavian Journal of Gastroenterology, 2010; 45:</a:t>
            </a:r>
            <a:endParaRPr lang="tr-TR" b="1" dirty="0">
              <a:solidFill>
                <a:srgbClr val="FF0000"/>
              </a:solidFill>
            </a:endParaRPr>
          </a:p>
        </p:txBody>
      </p:sp>
      <p:pic>
        <p:nvPicPr>
          <p:cNvPr id="1030"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16241" t="15848" r="24650" b="7366"/>
          <a:stretch/>
        </p:blipFill>
        <p:spPr bwMode="auto">
          <a:xfrm>
            <a:off x="444385" y="2185081"/>
            <a:ext cx="8699615" cy="534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53935" y="3381103"/>
            <a:ext cx="8715249" cy="2585323"/>
          </a:xfrm>
          <a:prstGeom prst="rect">
            <a:avLst/>
          </a:prstGeom>
          <a:solidFill>
            <a:srgbClr val="FFFF00"/>
          </a:solidFill>
        </p:spPr>
        <p:txBody>
          <a:bodyPr wrap="square">
            <a:spAutoFit/>
          </a:bodyPr>
          <a:lstStyle/>
          <a:p>
            <a:endParaRPr lang="tr-TR" sz="2800" b="1" dirty="0" smtClean="0">
              <a:solidFill>
                <a:srgbClr val="FF0000"/>
              </a:solidFill>
            </a:endParaRPr>
          </a:p>
          <a:p>
            <a:endParaRPr lang="tr-TR" sz="2800" b="1" dirty="0">
              <a:solidFill>
                <a:srgbClr val="FF0000"/>
              </a:solidFill>
            </a:endParaRPr>
          </a:p>
          <a:p>
            <a:r>
              <a:rPr lang="en-US" sz="2800" b="1" dirty="0" smtClean="0">
                <a:solidFill>
                  <a:srgbClr val="FF0000"/>
                </a:solidFill>
              </a:rPr>
              <a:t>Conclusions</a:t>
            </a:r>
            <a:r>
              <a:rPr lang="tr-TR" sz="2800" b="1" dirty="0" smtClean="0">
                <a:solidFill>
                  <a:srgbClr val="FF0000"/>
                </a:solidFill>
              </a:rPr>
              <a:t>:</a:t>
            </a:r>
            <a:r>
              <a:rPr lang="en-US" sz="2800" b="1" dirty="0" smtClean="0"/>
              <a:t>. </a:t>
            </a:r>
            <a:r>
              <a:rPr lang="en-US" sz="2400" b="1" dirty="0">
                <a:solidFill>
                  <a:srgbClr val="0070C0"/>
                </a:solidFill>
              </a:rPr>
              <a:t>In </a:t>
            </a:r>
            <a:r>
              <a:rPr lang="en-US" sz="2400" b="1" dirty="0" err="1">
                <a:solidFill>
                  <a:srgbClr val="0070C0"/>
                </a:solidFill>
              </a:rPr>
              <a:t>paediatric</a:t>
            </a:r>
            <a:r>
              <a:rPr lang="en-US" sz="2400" b="1" dirty="0">
                <a:solidFill>
                  <a:srgbClr val="0070C0"/>
                </a:solidFill>
              </a:rPr>
              <a:t> IBD, subjective symptoms and clinical </a:t>
            </a:r>
            <a:r>
              <a:rPr lang="en-US" sz="2400" b="1" dirty="0" smtClean="0">
                <a:solidFill>
                  <a:srgbClr val="0070C0"/>
                </a:solidFill>
              </a:rPr>
              <a:t>assessment</a:t>
            </a:r>
            <a:r>
              <a:rPr lang="tr-TR" sz="2400" b="1" dirty="0" smtClean="0">
                <a:solidFill>
                  <a:srgbClr val="0070C0"/>
                </a:solidFill>
              </a:rPr>
              <a:t> </a:t>
            </a:r>
            <a:r>
              <a:rPr lang="en-US" sz="2400" b="1" dirty="0" smtClean="0">
                <a:solidFill>
                  <a:srgbClr val="0070C0"/>
                </a:solidFill>
              </a:rPr>
              <a:t> </a:t>
            </a:r>
            <a:r>
              <a:rPr lang="en-US" sz="2400" b="1" dirty="0">
                <a:solidFill>
                  <a:srgbClr val="0070C0"/>
                </a:solidFill>
              </a:rPr>
              <a:t>associate </a:t>
            </a:r>
            <a:r>
              <a:rPr lang="en-US" sz="2400" b="1" dirty="0" smtClean="0">
                <a:solidFill>
                  <a:srgbClr val="0070C0"/>
                </a:solidFill>
              </a:rPr>
              <a:t>poorly</a:t>
            </a:r>
            <a:r>
              <a:rPr lang="tr-TR" sz="2400" b="1" dirty="0" smtClean="0">
                <a:solidFill>
                  <a:srgbClr val="0070C0"/>
                </a:solidFill>
              </a:rPr>
              <a:t> </a:t>
            </a:r>
            <a:r>
              <a:rPr lang="en-US" sz="2400" b="1" dirty="0" smtClean="0">
                <a:solidFill>
                  <a:srgbClr val="0070C0"/>
                </a:solidFill>
              </a:rPr>
              <a:t>with </a:t>
            </a:r>
            <a:r>
              <a:rPr lang="en-US" sz="2400" b="1" dirty="0">
                <a:solidFill>
                  <a:srgbClr val="0070C0"/>
                </a:solidFill>
              </a:rPr>
              <a:t>the levels of </a:t>
            </a:r>
            <a:r>
              <a:rPr lang="en-US" sz="2400" b="1" dirty="0" err="1">
                <a:solidFill>
                  <a:srgbClr val="0070C0"/>
                </a:solidFill>
              </a:rPr>
              <a:t>faecal</a:t>
            </a:r>
            <a:r>
              <a:rPr lang="en-US" sz="2400" b="1" dirty="0">
                <a:solidFill>
                  <a:srgbClr val="0070C0"/>
                </a:solidFill>
              </a:rPr>
              <a:t> calprotectin</a:t>
            </a:r>
            <a:r>
              <a:rPr lang="en-US" sz="2400" b="1" dirty="0" smtClean="0">
                <a:solidFill>
                  <a:srgbClr val="0070C0"/>
                </a:solidFill>
              </a:rPr>
              <a:t>.</a:t>
            </a:r>
            <a:endParaRPr lang="tr-TR" sz="2400" b="1" dirty="0" smtClean="0">
              <a:solidFill>
                <a:srgbClr val="0070C0"/>
              </a:solidFill>
            </a:endParaRPr>
          </a:p>
          <a:p>
            <a:endParaRPr lang="tr-TR" dirty="0"/>
          </a:p>
          <a:p>
            <a:endParaRPr lang="tr-TR" dirty="0" smtClean="0"/>
          </a:p>
          <a:p>
            <a:endParaRPr lang="tr-TR" dirty="0"/>
          </a:p>
        </p:txBody>
      </p:sp>
      <p:cxnSp>
        <p:nvCxnSpPr>
          <p:cNvPr id="7" name="Düz Bağlayıcı 6"/>
          <p:cNvCxnSpPr/>
          <p:nvPr/>
        </p:nvCxnSpPr>
        <p:spPr>
          <a:xfrm flipV="1">
            <a:off x="1619672" y="5085184"/>
            <a:ext cx="6724313" cy="720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49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5161"/>
          <a:stretch/>
        </p:blipFill>
        <p:spPr bwMode="auto">
          <a:xfrm>
            <a:off x="251520" y="1536452"/>
            <a:ext cx="8496944" cy="4628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663" y="0"/>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066925"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7522" y="61665"/>
            <a:ext cx="2017713"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86905" y="6068778"/>
            <a:ext cx="9057095" cy="584775"/>
          </a:xfrm>
          <a:prstGeom prst="rect">
            <a:avLst/>
          </a:prstGeom>
          <a:solidFill>
            <a:srgbClr val="FFFF00"/>
          </a:solidFill>
        </p:spPr>
        <p:txBody>
          <a:bodyPr wrap="none" rtlCol="0">
            <a:spAutoFit/>
          </a:bodyPr>
          <a:lstStyle/>
          <a:p>
            <a:r>
              <a:rPr lang="tr-TR" sz="3200" b="1" dirty="0" smtClean="0">
                <a:solidFill>
                  <a:srgbClr val="FF0000"/>
                </a:solidFill>
              </a:rPr>
              <a:t>Duydum ki  kakam  ile çok ilgileniyormuşsun AHMET</a:t>
            </a:r>
            <a:endParaRPr lang="tr-TR" sz="3200" b="1" dirty="0">
              <a:solidFill>
                <a:srgbClr val="FF0000"/>
              </a:solidFill>
            </a:endParaRPr>
          </a:p>
        </p:txBody>
      </p:sp>
    </p:spTree>
    <p:extLst>
      <p:ext uri="{BB962C8B-B14F-4D97-AF65-F5344CB8AC3E}">
        <p14:creationId xmlns:p14="http://schemas.microsoft.com/office/powerpoint/2010/main" val="25340256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2066723" cy="11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0438" y="0"/>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3850" y="51056"/>
            <a:ext cx="2017713"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8210" t="17187" r="17622" b="13839"/>
          <a:stretch/>
        </p:blipFill>
        <p:spPr bwMode="auto">
          <a:xfrm>
            <a:off x="128398" y="1553086"/>
            <a:ext cx="8954058"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3332040" y="4017327"/>
            <a:ext cx="5713699" cy="400110"/>
          </a:xfrm>
          <a:prstGeom prst="rect">
            <a:avLst/>
          </a:prstGeom>
        </p:spPr>
        <p:txBody>
          <a:bodyPr wrap="square">
            <a:spAutoFit/>
          </a:bodyPr>
          <a:lstStyle/>
          <a:p>
            <a:r>
              <a:rPr lang="en-US" sz="2000" b="1" dirty="0" err="1" smtClean="0">
                <a:solidFill>
                  <a:srgbClr val="FF0000"/>
                </a:solidFill>
              </a:rPr>
              <a:t>Immunopharmacol</a:t>
            </a:r>
            <a:r>
              <a:rPr lang="en-US" sz="2000" b="1" dirty="0" smtClean="0">
                <a:solidFill>
                  <a:srgbClr val="FF0000"/>
                </a:solidFill>
              </a:rPr>
              <a:t> </a:t>
            </a:r>
            <a:r>
              <a:rPr lang="en-US" sz="2000" b="1" dirty="0">
                <a:solidFill>
                  <a:srgbClr val="FF0000"/>
                </a:solidFill>
              </a:rPr>
              <a:t>and </a:t>
            </a:r>
            <a:r>
              <a:rPr lang="en-US" sz="2000" b="1" dirty="0" err="1" smtClean="0">
                <a:solidFill>
                  <a:srgbClr val="FF0000"/>
                </a:solidFill>
              </a:rPr>
              <a:t>Immunotoxi</a:t>
            </a:r>
            <a:r>
              <a:rPr lang="en-US" sz="2000" b="1" dirty="0" smtClean="0">
                <a:solidFill>
                  <a:srgbClr val="FF0000"/>
                </a:solidFill>
              </a:rPr>
              <a:t> </a:t>
            </a:r>
            <a:r>
              <a:rPr lang="en-US" sz="2000" b="1" dirty="0">
                <a:solidFill>
                  <a:srgbClr val="FF0000"/>
                </a:solidFill>
              </a:rPr>
              <a:t>2011; 33(1): </a:t>
            </a:r>
            <a:endParaRPr lang="tr-TR" sz="2000" b="1" dirty="0">
              <a:solidFill>
                <a:srgbClr val="FF0000"/>
              </a:solidFill>
            </a:endParaRPr>
          </a:p>
        </p:txBody>
      </p:sp>
      <p:sp>
        <p:nvSpPr>
          <p:cNvPr id="7" name="Metin kutusu 6"/>
          <p:cNvSpPr txBox="1"/>
          <p:nvPr/>
        </p:nvSpPr>
        <p:spPr>
          <a:xfrm>
            <a:off x="178718" y="4501731"/>
            <a:ext cx="8784976" cy="2215991"/>
          </a:xfrm>
          <a:prstGeom prst="rect">
            <a:avLst/>
          </a:prstGeom>
          <a:solidFill>
            <a:schemeClr val="accent1"/>
          </a:solidFill>
        </p:spPr>
        <p:txBody>
          <a:bodyPr wrap="square" rtlCol="0">
            <a:spAutoFit/>
          </a:bodyPr>
          <a:lstStyle/>
          <a:p>
            <a:r>
              <a:rPr lang="tr-TR" sz="2400" b="1" dirty="0" smtClean="0">
                <a:solidFill>
                  <a:srgbClr val="FFFF00"/>
                </a:solidFill>
                <a:latin typeface="Arial Narrow" pitchFamily="34" charset="0"/>
              </a:rPr>
              <a:t>Sağlıklı 109  yeni doğan</a:t>
            </a:r>
          </a:p>
          <a:p>
            <a:endParaRPr lang="tr-TR" sz="2400" b="1" dirty="0" smtClean="0">
              <a:solidFill>
                <a:srgbClr val="FFFF00"/>
              </a:solidFill>
              <a:latin typeface="Arial Narrow" pitchFamily="34" charset="0"/>
            </a:endParaRPr>
          </a:p>
          <a:p>
            <a:r>
              <a:rPr lang="tr-TR" sz="2400" b="1" dirty="0" smtClean="0">
                <a:solidFill>
                  <a:srgbClr val="FFFF00"/>
                </a:solidFill>
                <a:latin typeface="Arial Narrow" pitchFamily="34" charset="0"/>
              </a:rPr>
              <a:t>İlk  1 ay içinde   1 hafta ara ile  4 kez  </a:t>
            </a:r>
            <a:r>
              <a:rPr lang="tr-TR" sz="2400" b="1" dirty="0" err="1" smtClean="0">
                <a:solidFill>
                  <a:srgbClr val="FFFF00"/>
                </a:solidFill>
                <a:latin typeface="Arial Narrow" pitchFamily="34" charset="0"/>
              </a:rPr>
              <a:t>fekal</a:t>
            </a:r>
            <a:r>
              <a:rPr lang="tr-TR" sz="2400" b="1" dirty="0" smtClean="0">
                <a:solidFill>
                  <a:srgbClr val="FFFF00"/>
                </a:solidFill>
                <a:latin typeface="Arial Narrow" pitchFamily="34" charset="0"/>
              </a:rPr>
              <a:t>  </a:t>
            </a:r>
            <a:r>
              <a:rPr lang="tr-TR" sz="2400" b="1" dirty="0" err="1" smtClean="0">
                <a:solidFill>
                  <a:srgbClr val="FFFF00"/>
                </a:solidFill>
                <a:latin typeface="Arial Narrow" pitchFamily="34" charset="0"/>
              </a:rPr>
              <a:t>kalprotektin</a:t>
            </a:r>
            <a:r>
              <a:rPr lang="tr-TR" sz="2400" b="1" dirty="0" smtClean="0">
                <a:solidFill>
                  <a:srgbClr val="FFFF00"/>
                </a:solidFill>
                <a:latin typeface="Arial Narrow" pitchFamily="34" charset="0"/>
              </a:rPr>
              <a:t> ölçümü</a:t>
            </a:r>
          </a:p>
          <a:p>
            <a:endParaRPr lang="tr-TR" sz="2400" b="1" dirty="0" smtClean="0">
              <a:solidFill>
                <a:srgbClr val="FFFF00"/>
              </a:solidFill>
              <a:latin typeface="Arial Narrow" pitchFamily="34" charset="0"/>
            </a:endParaRPr>
          </a:p>
          <a:p>
            <a:r>
              <a:rPr lang="tr-TR" sz="2400" b="1" dirty="0" smtClean="0">
                <a:solidFill>
                  <a:srgbClr val="FFFF00"/>
                </a:solidFill>
                <a:latin typeface="Arial Narrow" pitchFamily="34" charset="0"/>
              </a:rPr>
              <a:t>2 yıl  izlem ve 2 yıl sonunda alerjik hastalık gelişimi </a:t>
            </a:r>
            <a:r>
              <a:rPr lang="tr-TR" sz="2400" b="1" dirty="0" err="1" smtClean="0">
                <a:solidFill>
                  <a:srgbClr val="FFFF00"/>
                </a:solidFill>
                <a:latin typeface="Arial Narrow" pitchFamily="34" charset="0"/>
              </a:rPr>
              <a:t>karşılaştırlıyor</a:t>
            </a:r>
            <a:endParaRPr lang="tr-TR" sz="2400" b="1" dirty="0" smtClean="0">
              <a:solidFill>
                <a:srgbClr val="FFFF00"/>
              </a:solidFill>
              <a:latin typeface="Arial Narrow" pitchFamily="34" charset="0"/>
            </a:endParaRPr>
          </a:p>
          <a:p>
            <a:endParaRPr lang="tr-TR" dirty="0"/>
          </a:p>
        </p:txBody>
      </p:sp>
    </p:spTree>
    <p:extLst>
      <p:ext uri="{BB962C8B-B14F-4D97-AF65-F5344CB8AC3E}">
        <p14:creationId xmlns:p14="http://schemas.microsoft.com/office/powerpoint/2010/main" val="24833253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2066723" cy="11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0438" y="188640"/>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5434" y="16202"/>
            <a:ext cx="2017713"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9856" t="16034" r="10283" b="37216"/>
          <a:stretch/>
        </p:blipFill>
        <p:spPr bwMode="auto">
          <a:xfrm>
            <a:off x="0" y="1699940"/>
            <a:ext cx="8028384" cy="2809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11986" t="13471" r="29342" b="5966"/>
          <a:stretch/>
        </p:blipFill>
        <p:spPr bwMode="auto">
          <a:xfrm>
            <a:off x="444218" y="1385392"/>
            <a:ext cx="8424936"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755576" y="5445224"/>
            <a:ext cx="7776864" cy="576064"/>
          </a:xfrm>
          <a:prstGeom prst="rect">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32"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32003" t="16034" r="7164" b="9574"/>
          <a:stretch/>
        </p:blipFill>
        <p:spPr bwMode="auto">
          <a:xfrm>
            <a:off x="617391" y="1196752"/>
            <a:ext cx="7915049" cy="544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1043608" y="4941168"/>
            <a:ext cx="7344816" cy="50405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rgbClr val="FF0000"/>
                </a:solidFill>
              </a:rPr>
              <a:t>  </a:t>
            </a:r>
            <a:endParaRPr lang="tr-TR" dirty="0">
              <a:solidFill>
                <a:srgbClr val="FF0000"/>
              </a:solidFill>
            </a:endParaRPr>
          </a:p>
        </p:txBody>
      </p:sp>
      <p:sp>
        <p:nvSpPr>
          <p:cNvPr id="6" name="Oval 5"/>
          <p:cNvSpPr/>
          <p:nvPr/>
        </p:nvSpPr>
        <p:spPr>
          <a:xfrm>
            <a:off x="3779912" y="4797152"/>
            <a:ext cx="1152128"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val 6"/>
          <p:cNvSpPr/>
          <p:nvPr/>
        </p:nvSpPr>
        <p:spPr>
          <a:xfrm>
            <a:off x="5292080" y="4797152"/>
            <a:ext cx="1440160" cy="9361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852262" y="2923305"/>
            <a:ext cx="6542625" cy="1508105"/>
          </a:xfrm>
          <a:prstGeom prst="rect">
            <a:avLst/>
          </a:prstGeom>
          <a:solidFill>
            <a:srgbClr val="0070C0"/>
          </a:solidFill>
        </p:spPr>
        <p:txBody>
          <a:bodyPr wrap="none" rtlCol="0">
            <a:spAutoFit/>
          </a:bodyPr>
          <a:lstStyle/>
          <a:p>
            <a:r>
              <a:rPr lang="tr-TR" sz="2800" dirty="0" smtClean="0">
                <a:solidFill>
                  <a:srgbClr val="FFFF00"/>
                </a:solidFill>
              </a:rPr>
              <a:t>VAKA GRUBUNDA GENİŞ DAĞILIM ARALIĞI  </a:t>
            </a:r>
          </a:p>
          <a:p>
            <a:r>
              <a:rPr lang="tr-TR" sz="2800" dirty="0" smtClean="0">
                <a:solidFill>
                  <a:srgbClr val="FFFF00"/>
                </a:solidFill>
              </a:rPr>
              <a:t>????????</a:t>
            </a:r>
          </a:p>
          <a:p>
            <a:endParaRPr lang="tr-TR" dirty="0">
              <a:solidFill>
                <a:srgbClr val="FFFF00"/>
              </a:solidFill>
            </a:endParaRPr>
          </a:p>
          <a:p>
            <a:endParaRPr lang="tr-TR" dirty="0">
              <a:solidFill>
                <a:srgbClr val="FFFF00"/>
              </a:solidFill>
            </a:endParaRPr>
          </a:p>
        </p:txBody>
      </p:sp>
    </p:spTree>
    <p:extLst>
      <p:ext uri="{BB962C8B-B14F-4D97-AF65-F5344CB8AC3E}">
        <p14:creationId xmlns:p14="http://schemas.microsoft.com/office/powerpoint/2010/main" val="232133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823" y="0"/>
            <a:ext cx="2066723" cy="11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5955" y="0"/>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6287" y="30163"/>
            <a:ext cx="2017713"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913" y="1525499"/>
            <a:ext cx="8631559"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25924" t="26042" r="10045" b="19431"/>
          <a:stretch/>
        </p:blipFill>
        <p:spPr bwMode="auto">
          <a:xfrm>
            <a:off x="-31034" y="2855043"/>
            <a:ext cx="9032387" cy="3988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spect="1" noChangeArrowheads="1"/>
          </p:cNvPicPr>
          <p:nvPr/>
        </p:nvPicPr>
        <p:blipFill rotWithShape="1">
          <a:blip r:embed="rId8">
            <a:extLst>
              <a:ext uri="{28A0092B-C50C-407E-A947-70E740481C1C}">
                <a14:useLocalDpi xmlns:a14="http://schemas.microsoft.com/office/drawing/2010/main" val="0"/>
              </a:ext>
            </a:extLst>
          </a:blip>
          <a:srcRect l="8586" t="15625" r="5323" b="8482"/>
          <a:stretch/>
        </p:blipFill>
        <p:spPr bwMode="auto">
          <a:xfrm>
            <a:off x="-31035" y="1282451"/>
            <a:ext cx="9286469" cy="555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2" name="Picture 10"/>
          <p:cNvPicPr>
            <a:picLocks noChangeAspect="1" noChangeArrowheads="1"/>
          </p:cNvPicPr>
          <p:nvPr/>
        </p:nvPicPr>
        <p:blipFill rotWithShape="1">
          <a:blip r:embed="rId9">
            <a:extLst>
              <a:ext uri="{28A0092B-C50C-407E-A947-70E740481C1C}">
                <a14:useLocalDpi xmlns:a14="http://schemas.microsoft.com/office/drawing/2010/main" val="0"/>
              </a:ext>
            </a:extLst>
          </a:blip>
          <a:srcRect l="14622" t="42187" r="7331" b="12946"/>
          <a:stretch/>
        </p:blipFill>
        <p:spPr bwMode="auto">
          <a:xfrm>
            <a:off x="-31036" y="1525499"/>
            <a:ext cx="9286469" cy="533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395536" y="4725144"/>
            <a:ext cx="7920880"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6" name="Düz Bağlayıcı 5"/>
          <p:cNvCxnSpPr/>
          <p:nvPr/>
        </p:nvCxnSpPr>
        <p:spPr>
          <a:xfrm>
            <a:off x="3347864" y="5049890"/>
            <a:ext cx="37784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62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0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2066723" cy="11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5164" y="30730"/>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0770" y="45811"/>
            <a:ext cx="2017713"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4947" t="16294" r="14860" b="18080"/>
          <a:stretch/>
        </p:blipFill>
        <p:spPr bwMode="auto">
          <a:xfrm>
            <a:off x="107505" y="1526948"/>
            <a:ext cx="9020978" cy="260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5508104" y="3903165"/>
            <a:ext cx="3503694" cy="461665"/>
          </a:xfrm>
          <a:prstGeom prst="rect">
            <a:avLst/>
          </a:prstGeom>
        </p:spPr>
        <p:txBody>
          <a:bodyPr wrap="square">
            <a:spAutoFit/>
          </a:bodyPr>
          <a:lstStyle/>
          <a:p>
            <a:r>
              <a:rPr lang="tr-TR" sz="2400" b="1" dirty="0" err="1">
                <a:solidFill>
                  <a:srgbClr val="FF0000"/>
                </a:solidFill>
              </a:rPr>
              <a:t>Neonatology</a:t>
            </a:r>
            <a:r>
              <a:rPr lang="tr-TR" sz="2400" b="1" dirty="0">
                <a:solidFill>
                  <a:srgbClr val="FF0000"/>
                </a:solidFill>
              </a:rPr>
              <a:t> </a:t>
            </a:r>
            <a:r>
              <a:rPr lang="tr-TR" sz="2400" b="1" dirty="0" smtClean="0">
                <a:solidFill>
                  <a:srgbClr val="FF0000"/>
                </a:solidFill>
              </a:rPr>
              <a:t>2010;97:299</a:t>
            </a:r>
            <a:endParaRPr lang="tr-TR" sz="2400" b="1" dirty="0">
              <a:solidFill>
                <a:srgbClr val="FF0000"/>
              </a:solidFill>
            </a:endParaRPr>
          </a:p>
        </p:txBody>
      </p:sp>
      <p:sp>
        <p:nvSpPr>
          <p:cNvPr id="5" name="Metin kutusu 4"/>
          <p:cNvSpPr txBox="1"/>
          <p:nvPr/>
        </p:nvSpPr>
        <p:spPr>
          <a:xfrm>
            <a:off x="79310" y="4595662"/>
            <a:ext cx="8558753" cy="2246769"/>
          </a:xfrm>
          <a:prstGeom prst="rect">
            <a:avLst/>
          </a:prstGeom>
          <a:solidFill>
            <a:schemeClr val="accent1"/>
          </a:solidFill>
        </p:spPr>
        <p:txBody>
          <a:bodyPr wrap="none" rtlCol="0">
            <a:spAutoFit/>
          </a:bodyPr>
          <a:lstStyle/>
          <a:p>
            <a:r>
              <a:rPr lang="tr-TR" dirty="0" smtClean="0"/>
              <a:t> </a:t>
            </a:r>
            <a:r>
              <a:rPr lang="tr-TR" sz="2800" dirty="0" err="1" smtClean="0">
                <a:solidFill>
                  <a:srgbClr val="FFFF00"/>
                </a:solidFill>
              </a:rPr>
              <a:t>Sağlılklı</a:t>
            </a:r>
            <a:r>
              <a:rPr lang="tr-TR" sz="2800" dirty="0" smtClean="0">
                <a:solidFill>
                  <a:srgbClr val="FFFF00"/>
                </a:solidFill>
              </a:rPr>
              <a:t> 74  </a:t>
            </a:r>
            <a:r>
              <a:rPr lang="tr-TR" sz="2800" dirty="0" err="1" smtClean="0">
                <a:solidFill>
                  <a:srgbClr val="FFFF00"/>
                </a:solidFill>
              </a:rPr>
              <a:t>yenidoğan</a:t>
            </a:r>
            <a:r>
              <a:rPr lang="tr-TR" sz="2800" dirty="0" smtClean="0">
                <a:solidFill>
                  <a:srgbClr val="FFFF00"/>
                </a:solidFill>
              </a:rPr>
              <a:t>, ortalama yaş  50 gün ( 13-90 gün )</a:t>
            </a:r>
          </a:p>
          <a:p>
            <a:endParaRPr lang="tr-TR" sz="2800" dirty="0">
              <a:solidFill>
                <a:srgbClr val="FFFF00"/>
              </a:solidFill>
            </a:endParaRPr>
          </a:p>
          <a:p>
            <a:r>
              <a:rPr lang="tr-TR" sz="2800" dirty="0" smtClean="0">
                <a:solidFill>
                  <a:srgbClr val="FFFF00"/>
                </a:solidFill>
              </a:rPr>
              <a:t>Sadece anne sütü alan 39  olgu</a:t>
            </a:r>
          </a:p>
          <a:p>
            <a:endParaRPr lang="tr-TR" sz="2800" dirty="0">
              <a:solidFill>
                <a:srgbClr val="FFFF00"/>
              </a:solidFill>
            </a:endParaRPr>
          </a:p>
          <a:p>
            <a:r>
              <a:rPr lang="tr-TR" sz="2800" dirty="0" smtClean="0">
                <a:solidFill>
                  <a:srgbClr val="FFFF00"/>
                </a:solidFill>
              </a:rPr>
              <a:t>Sadece  mama ile beslenen 35  olgu </a:t>
            </a:r>
            <a:endParaRPr lang="tr-TR" dirty="0"/>
          </a:p>
        </p:txBody>
      </p:sp>
    </p:spTree>
    <p:extLst>
      <p:ext uri="{BB962C8B-B14F-4D97-AF65-F5344CB8AC3E}">
        <p14:creationId xmlns:p14="http://schemas.microsoft.com/office/powerpoint/2010/main" val="34911294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202"/>
            <a:ext cx="2066723" cy="11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0"/>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6287" y="36513"/>
            <a:ext cx="2017713"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1511300"/>
            <a:ext cx="9017000" cy="2205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30297" t="10491" r="8335" b="7813"/>
          <a:stretch/>
        </p:blipFill>
        <p:spPr bwMode="auto">
          <a:xfrm>
            <a:off x="0" y="1511300"/>
            <a:ext cx="9144000" cy="534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30297" t="18527" r="7582" b="40737"/>
          <a:stretch/>
        </p:blipFill>
        <p:spPr bwMode="auto">
          <a:xfrm>
            <a:off x="0" y="1844824"/>
            <a:ext cx="9144000"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127000" y="2348880"/>
            <a:ext cx="8693472" cy="23042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6" name="Düz Bağlayıcı 5"/>
          <p:cNvCxnSpPr/>
          <p:nvPr/>
        </p:nvCxnSpPr>
        <p:spPr>
          <a:xfrm>
            <a:off x="4211960" y="4005064"/>
            <a:ext cx="424847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21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5" y="1434779"/>
            <a:ext cx="6552727" cy="4674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228" t="5840" r="38401" b="36815"/>
          <a:stretch/>
        </p:blipFill>
        <p:spPr bwMode="auto">
          <a:xfrm rot="5400000">
            <a:off x="2393612" y="1514726"/>
            <a:ext cx="1735089" cy="2157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720" y="0"/>
            <a:ext cx="4681537" cy="1419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05" y="22214"/>
            <a:ext cx="2066925"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8688" y="22214"/>
            <a:ext cx="183515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4918689" y="1456083"/>
            <a:ext cx="3629135" cy="954107"/>
          </a:xfrm>
          <a:prstGeom prst="rect">
            <a:avLst/>
          </a:prstGeom>
          <a:solidFill>
            <a:srgbClr val="00B050"/>
          </a:solidFill>
        </p:spPr>
        <p:txBody>
          <a:bodyPr wrap="none" rtlCol="0">
            <a:spAutoFit/>
          </a:bodyPr>
          <a:lstStyle/>
          <a:p>
            <a:r>
              <a:rPr lang="tr-TR" sz="2800" b="1" dirty="0" smtClean="0"/>
              <a:t>Burnuma  </a:t>
            </a:r>
            <a:r>
              <a:rPr lang="tr-TR" sz="2800" b="1" dirty="0" err="1" smtClean="0"/>
              <a:t>kalprotektin</a:t>
            </a:r>
            <a:r>
              <a:rPr lang="tr-TR" sz="2800" b="1" dirty="0" smtClean="0"/>
              <a:t> </a:t>
            </a:r>
          </a:p>
          <a:p>
            <a:r>
              <a:rPr lang="tr-TR" sz="2800" b="1" dirty="0" smtClean="0"/>
              <a:t>kokusu  geliyor</a:t>
            </a:r>
            <a:endParaRPr lang="tr-TR" sz="2800" b="1" dirty="0"/>
          </a:p>
        </p:txBody>
      </p:sp>
      <p:sp>
        <p:nvSpPr>
          <p:cNvPr id="3" name="Oval Belirtme Çizgisi 2"/>
          <p:cNvSpPr/>
          <p:nvPr/>
        </p:nvSpPr>
        <p:spPr>
          <a:xfrm>
            <a:off x="4392488" y="1144577"/>
            <a:ext cx="4355976" cy="1546952"/>
          </a:xfrm>
          <a:prstGeom prst="wedgeEllipseCallou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6057" y="3461052"/>
            <a:ext cx="4052732" cy="2835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5583100" y="4048712"/>
            <a:ext cx="3310738" cy="1569660"/>
          </a:xfrm>
          <a:prstGeom prst="rect">
            <a:avLst/>
          </a:prstGeom>
          <a:solidFill>
            <a:schemeClr val="tx1"/>
          </a:solidFill>
        </p:spPr>
        <p:txBody>
          <a:bodyPr wrap="square" rtlCol="0">
            <a:spAutoFit/>
          </a:bodyPr>
          <a:lstStyle/>
          <a:p>
            <a:r>
              <a:rPr lang="tr-TR" sz="2400" b="1" dirty="0" smtClean="0">
                <a:solidFill>
                  <a:srgbClr val="FFFF00"/>
                </a:solidFill>
              </a:rPr>
              <a:t>Bırak </a:t>
            </a:r>
            <a:r>
              <a:rPr lang="tr-TR" sz="2400" b="1" dirty="0" err="1" smtClean="0">
                <a:solidFill>
                  <a:srgbClr val="FFFF00"/>
                </a:solidFill>
              </a:rPr>
              <a:t>Aaamet</a:t>
            </a:r>
            <a:r>
              <a:rPr lang="tr-TR" sz="2400" b="1" dirty="0" smtClean="0">
                <a:solidFill>
                  <a:srgbClr val="FFFF00"/>
                </a:solidFill>
              </a:rPr>
              <a:t> Hocam ya,</a:t>
            </a:r>
          </a:p>
          <a:p>
            <a:r>
              <a:rPr lang="tr-TR" sz="2400" b="1" dirty="0" smtClean="0">
                <a:solidFill>
                  <a:srgbClr val="FFFF00"/>
                </a:solidFill>
              </a:rPr>
              <a:t>Ne </a:t>
            </a:r>
            <a:r>
              <a:rPr lang="tr-TR" sz="2400" b="1" dirty="0" err="1" smtClean="0">
                <a:solidFill>
                  <a:srgbClr val="FFFF00"/>
                </a:solidFill>
              </a:rPr>
              <a:t>kapproteşşini</a:t>
            </a:r>
            <a:r>
              <a:rPr lang="tr-TR" sz="2400" b="1" dirty="0" smtClean="0">
                <a:solidFill>
                  <a:srgbClr val="FFFF00"/>
                </a:solidFill>
              </a:rPr>
              <a:t> </a:t>
            </a:r>
            <a:r>
              <a:rPr lang="tr-TR" sz="2400" b="1" dirty="0" err="1" smtClean="0">
                <a:solidFill>
                  <a:srgbClr val="FFFF00"/>
                </a:solidFill>
              </a:rPr>
              <a:t>yaa</a:t>
            </a:r>
            <a:r>
              <a:rPr lang="tr-TR" sz="2400" b="1" dirty="0" smtClean="0">
                <a:solidFill>
                  <a:srgbClr val="FFFF00"/>
                </a:solidFill>
              </a:rPr>
              <a:t>,</a:t>
            </a:r>
          </a:p>
          <a:p>
            <a:endParaRPr lang="tr-TR" sz="2400" b="1" dirty="0" smtClean="0">
              <a:solidFill>
                <a:srgbClr val="FFFF00"/>
              </a:solidFill>
            </a:endParaRPr>
          </a:p>
          <a:p>
            <a:r>
              <a:rPr lang="tr-TR" sz="2400" b="1" dirty="0" smtClean="0">
                <a:solidFill>
                  <a:srgbClr val="FFFF00"/>
                </a:solidFill>
              </a:rPr>
              <a:t>Bildiğin kaka kaka</a:t>
            </a:r>
            <a:endParaRPr lang="tr-TR" sz="2400" b="1" dirty="0">
              <a:solidFill>
                <a:srgbClr val="FFFF00"/>
              </a:solidFill>
            </a:endParaRPr>
          </a:p>
        </p:txBody>
      </p:sp>
    </p:spTree>
    <p:extLst>
      <p:ext uri="{BB962C8B-B14F-4D97-AF65-F5344CB8AC3E}">
        <p14:creationId xmlns:p14="http://schemas.microsoft.com/office/powerpoint/2010/main" val="8973053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2066723" cy="11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20081"/>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7098" y="-5882"/>
            <a:ext cx="2017713"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79512" y="1963736"/>
            <a:ext cx="8856984" cy="523220"/>
          </a:xfrm>
          <a:prstGeom prst="rect">
            <a:avLst/>
          </a:prstGeom>
          <a:solidFill>
            <a:srgbClr val="FFFF00"/>
          </a:solidFill>
        </p:spPr>
        <p:txBody>
          <a:bodyPr wrap="square" rtlCol="0">
            <a:spAutoFit/>
          </a:bodyPr>
          <a:lstStyle/>
          <a:p>
            <a:r>
              <a:rPr lang="tr-TR" sz="2800" b="1" dirty="0" err="1" smtClean="0"/>
              <a:t>Fekal</a:t>
            </a:r>
            <a:r>
              <a:rPr lang="tr-TR" sz="2800" b="1" dirty="0" smtClean="0"/>
              <a:t>  </a:t>
            </a:r>
            <a:r>
              <a:rPr lang="tr-TR" sz="2800" b="1" dirty="0" err="1" smtClean="0"/>
              <a:t>kalprotektinin</a:t>
            </a:r>
            <a:r>
              <a:rPr lang="tr-TR" sz="2800" b="1" dirty="0" smtClean="0"/>
              <a:t>  ANORMAL olduğu  HASTALIKLAR </a:t>
            </a:r>
            <a:endParaRPr lang="tr-TR" sz="2800" b="1" dirty="0"/>
          </a:p>
        </p:txBody>
      </p:sp>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4861" t="17634" r="16995" b="32143"/>
          <a:stretch/>
        </p:blipFill>
        <p:spPr bwMode="auto">
          <a:xfrm>
            <a:off x="0" y="2636912"/>
            <a:ext cx="8866415"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5073" t="26116" r="11096" b="28348"/>
          <a:stretch/>
        </p:blipFill>
        <p:spPr bwMode="auto">
          <a:xfrm>
            <a:off x="36004" y="1681842"/>
            <a:ext cx="9144000" cy="5176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0" y="4869160"/>
            <a:ext cx="9144000"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2022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631" y="17342"/>
            <a:ext cx="2066723" cy="11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22211"/>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8194" y="-2941"/>
            <a:ext cx="2017713"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79" y="1688739"/>
            <a:ext cx="898048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529" t="20964" r="3242" b="39559"/>
          <a:stretch/>
        </p:blipFill>
        <p:spPr bwMode="auto">
          <a:xfrm>
            <a:off x="-1" y="2564904"/>
            <a:ext cx="9115907" cy="2887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ikdörtgen 2"/>
          <p:cNvSpPr/>
          <p:nvPr/>
        </p:nvSpPr>
        <p:spPr>
          <a:xfrm>
            <a:off x="6228184" y="5452787"/>
            <a:ext cx="2902269" cy="400110"/>
          </a:xfrm>
          <a:prstGeom prst="rect">
            <a:avLst/>
          </a:prstGeom>
        </p:spPr>
        <p:txBody>
          <a:bodyPr wrap="none">
            <a:spAutoFit/>
          </a:bodyPr>
          <a:lstStyle/>
          <a:p>
            <a:r>
              <a:rPr lang="tr-TR" sz="2000" b="1" dirty="0">
                <a:solidFill>
                  <a:srgbClr val="FF0000"/>
                </a:solidFill>
              </a:rPr>
              <a:t>J Pediatr 2009;155:823-8</a:t>
            </a:r>
            <a:r>
              <a:rPr lang="tr-TR" dirty="0"/>
              <a:t>).</a:t>
            </a:r>
          </a:p>
        </p:txBody>
      </p:sp>
      <p:pic>
        <p:nvPicPr>
          <p:cNvPr id="1028"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34313" t="17856" r="11650" b="7813"/>
          <a:stretch/>
        </p:blipFill>
        <p:spPr bwMode="auto">
          <a:xfrm>
            <a:off x="1969648" y="2438038"/>
            <a:ext cx="7030818" cy="4327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911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2066723" cy="11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1249" y="0"/>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6287" y="-48986"/>
            <a:ext cx="2017713"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245" y="1772816"/>
            <a:ext cx="898048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11097" t="27360" r="7208" b="23437"/>
          <a:stretch/>
        </p:blipFill>
        <p:spPr bwMode="auto">
          <a:xfrm>
            <a:off x="1" y="2348880"/>
            <a:ext cx="8980714"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50426" t="18080" r="11974" b="8036"/>
          <a:stretch/>
        </p:blipFill>
        <p:spPr bwMode="auto">
          <a:xfrm>
            <a:off x="1043608" y="1511300"/>
            <a:ext cx="6984776" cy="540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158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2066723" cy="11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0437" y="0"/>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7464" y="41275"/>
            <a:ext cx="2017713"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3480" t="17411" r="7833" b="26116"/>
          <a:stretch/>
        </p:blipFill>
        <p:spPr bwMode="auto">
          <a:xfrm>
            <a:off x="-17445" y="2594124"/>
            <a:ext cx="9152622" cy="413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48" y="1844824"/>
            <a:ext cx="898048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29567" t="11831" r="24137" b="9598"/>
          <a:stretch/>
        </p:blipFill>
        <p:spPr bwMode="auto">
          <a:xfrm>
            <a:off x="1619672" y="1868658"/>
            <a:ext cx="6840759" cy="4749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68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5" y="33671"/>
            <a:ext cx="2066723" cy="11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755" y="0"/>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6287" y="0"/>
            <a:ext cx="2017713"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72816"/>
            <a:ext cx="898048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8585" t="25670" r="11724" b="18303"/>
          <a:stretch/>
        </p:blipFill>
        <p:spPr bwMode="auto">
          <a:xfrm>
            <a:off x="0" y="2348881"/>
            <a:ext cx="9144000"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7959" t="16741" r="47741" b="14062"/>
          <a:stretch/>
        </p:blipFill>
        <p:spPr bwMode="auto">
          <a:xfrm>
            <a:off x="395536" y="2556284"/>
            <a:ext cx="7488832" cy="4320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043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166" y="24036"/>
            <a:ext cx="2066723" cy="11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0"/>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6287" y="-1927"/>
            <a:ext cx="2017713"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63" y="1628800"/>
            <a:ext cx="898048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17747" t="23785" r="5951" b="35491"/>
          <a:stretch/>
        </p:blipFill>
        <p:spPr bwMode="auto">
          <a:xfrm>
            <a:off x="-32859" y="2378101"/>
            <a:ext cx="9020979" cy="1770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6954" t="30512" r="8335" b="29911"/>
          <a:stretch/>
        </p:blipFill>
        <p:spPr bwMode="auto">
          <a:xfrm>
            <a:off x="337169" y="2924945"/>
            <a:ext cx="8280921"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rotWithShape="1">
          <a:blip r:embed="rId9">
            <a:extLst>
              <a:ext uri="{28A0092B-C50C-407E-A947-70E740481C1C}">
                <a14:useLocalDpi xmlns:a14="http://schemas.microsoft.com/office/drawing/2010/main" val="0"/>
              </a:ext>
            </a:extLst>
          </a:blip>
          <a:srcRect l="11347" t="39062" r="4193" b="13393"/>
          <a:stretch/>
        </p:blipFill>
        <p:spPr bwMode="auto">
          <a:xfrm>
            <a:off x="80963" y="3681029"/>
            <a:ext cx="8717239" cy="1656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977" y="4721148"/>
            <a:ext cx="9194977" cy="2161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rotWithShape="1">
          <a:blip r:embed="rId11">
            <a:extLst>
              <a:ext uri="{28A0092B-C50C-407E-A947-70E740481C1C}">
                <a14:useLocalDpi xmlns:a14="http://schemas.microsoft.com/office/drawing/2010/main" val="0"/>
              </a:ext>
            </a:extLst>
          </a:blip>
          <a:srcRect l="7529" t="16518" r="19432" b="16741"/>
          <a:stretch/>
        </p:blipFill>
        <p:spPr bwMode="auto">
          <a:xfrm>
            <a:off x="49221" y="1975757"/>
            <a:ext cx="9094780" cy="4882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621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58"/>
                                        </p:tgtEl>
                                        <p:attrNameLst>
                                          <p:attrName>style.visibility</p:attrName>
                                        </p:attrNameLst>
                                      </p:cBhvr>
                                      <p:to>
                                        <p:strVal val="visible"/>
                                      </p:to>
                                    </p:set>
                                    <p:anim calcmode="lin" valueType="num">
                                      <p:cBhvr additive="base">
                                        <p:cTn id="23" dur="500" fill="hold"/>
                                        <p:tgtEl>
                                          <p:spTgt spid="2058"/>
                                        </p:tgtEl>
                                        <p:attrNameLst>
                                          <p:attrName>ppt_x</p:attrName>
                                        </p:attrNameLst>
                                      </p:cBhvr>
                                      <p:tavLst>
                                        <p:tav tm="0">
                                          <p:val>
                                            <p:strVal val="#ppt_x"/>
                                          </p:val>
                                        </p:tav>
                                        <p:tav tm="100000">
                                          <p:val>
                                            <p:strVal val="#ppt_x"/>
                                          </p:val>
                                        </p:tav>
                                      </p:tavLst>
                                    </p:anim>
                                    <p:anim calcmode="lin" valueType="num">
                                      <p:cBhvr additive="base">
                                        <p:cTn id="24"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2066723" cy="11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2676" y="35705"/>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6287" y="0"/>
            <a:ext cx="2017713"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3833" t="21148" r="10088" b="25595"/>
          <a:stretch/>
        </p:blipFill>
        <p:spPr bwMode="auto">
          <a:xfrm>
            <a:off x="23529" y="1700808"/>
            <a:ext cx="9165839"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29003" t="11062" r="10981" b="11062"/>
          <a:stretch/>
        </p:blipFill>
        <p:spPr bwMode="auto">
          <a:xfrm>
            <a:off x="943101" y="1700808"/>
            <a:ext cx="8246267" cy="4693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3851920" y="2564904"/>
            <a:ext cx="2232248" cy="10441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193" y="2529520"/>
            <a:ext cx="1368152" cy="10795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rotWithShape="1">
          <a:blip r:embed="rId9">
            <a:extLst>
              <a:ext uri="{28A0092B-C50C-407E-A947-70E740481C1C}">
                <a14:useLocalDpi xmlns:a14="http://schemas.microsoft.com/office/drawing/2010/main" val="0"/>
              </a:ext>
            </a:extLst>
          </a:blip>
          <a:srcRect l="30620" t="24272" r="5810" b="32860"/>
          <a:stretch/>
        </p:blipFill>
        <p:spPr bwMode="auto">
          <a:xfrm>
            <a:off x="251520" y="1700808"/>
            <a:ext cx="8852105" cy="4693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539552" y="4653136"/>
            <a:ext cx="7848872" cy="7200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7" name="Düz Bağlayıcı 6"/>
          <p:cNvCxnSpPr/>
          <p:nvPr/>
        </p:nvCxnSpPr>
        <p:spPr>
          <a:xfrm>
            <a:off x="6660232" y="5157192"/>
            <a:ext cx="147491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Metin kutusu 7"/>
          <p:cNvSpPr txBox="1"/>
          <p:nvPr/>
        </p:nvSpPr>
        <p:spPr>
          <a:xfrm>
            <a:off x="2659100" y="2186280"/>
            <a:ext cx="5297275" cy="1661993"/>
          </a:xfrm>
          <a:prstGeom prst="rect">
            <a:avLst/>
          </a:prstGeom>
          <a:solidFill>
            <a:srgbClr val="0070C0"/>
          </a:solidFill>
        </p:spPr>
        <p:txBody>
          <a:bodyPr wrap="square" rtlCol="0">
            <a:spAutoFit/>
          </a:bodyPr>
          <a:lstStyle/>
          <a:p>
            <a:r>
              <a:rPr lang="tr-TR" sz="2400" b="1" dirty="0" smtClean="0">
                <a:solidFill>
                  <a:srgbClr val="FFFF00"/>
                </a:solidFill>
              </a:rPr>
              <a:t>HANGİSİ DOĞRU   39  MU ?????</a:t>
            </a:r>
          </a:p>
          <a:p>
            <a:r>
              <a:rPr lang="tr-TR" sz="2400" b="1" dirty="0">
                <a:solidFill>
                  <a:srgbClr val="FFFF00"/>
                </a:solidFill>
              </a:rPr>
              <a:t> </a:t>
            </a:r>
            <a:r>
              <a:rPr lang="tr-TR" sz="2400" b="1" dirty="0" smtClean="0">
                <a:solidFill>
                  <a:srgbClr val="FFFF00"/>
                </a:solidFill>
              </a:rPr>
              <a:t>                                 19 MU ?????</a:t>
            </a:r>
          </a:p>
          <a:p>
            <a:endParaRPr lang="tr-TR" dirty="0"/>
          </a:p>
          <a:p>
            <a:endParaRPr lang="tr-TR" dirty="0" smtClean="0"/>
          </a:p>
          <a:p>
            <a:endParaRPr lang="tr-TR" dirty="0"/>
          </a:p>
        </p:txBody>
      </p:sp>
    </p:spTree>
    <p:extLst>
      <p:ext uri="{BB962C8B-B14F-4D97-AF65-F5344CB8AC3E}">
        <p14:creationId xmlns:p14="http://schemas.microsoft.com/office/powerpoint/2010/main" val="131970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rgbClr val="FFFF00"/>
          </a:solidFill>
        </p:spPr>
        <p:txBody>
          <a:bodyPr/>
          <a:lstStyle/>
          <a:p>
            <a:r>
              <a:rPr lang="tr-TR" b="1" dirty="0" smtClean="0">
                <a:solidFill>
                  <a:srgbClr val="FF0000"/>
                </a:solidFill>
              </a:rPr>
              <a:t>Kuş uçtu uçacak </a:t>
            </a:r>
            <a:r>
              <a:rPr lang="tr-TR" b="1" dirty="0" err="1" smtClean="0">
                <a:solidFill>
                  <a:srgbClr val="FF0000"/>
                </a:solidFill>
              </a:rPr>
              <a:t>Ahhhmett</a:t>
            </a:r>
            <a:endParaRPr lang="tr-TR" b="1" dirty="0">
              <a:solidFill>
                <a:srgbClr val="FF0000"/>
              </a:solidFill>
            </a:endParaRPr>
          </a:p>
        </p:txBody>
      </p:sp>
      <p:sp>
        <p:nvSpPr>
          <p:cNvPr id="3" name="İçerik Yer Tutucusu 2"/>
          <p:cNvSpPr>
            <a:spLocks noGrp="1"/>
          </p:cNvSpPr>
          <p:nvPr>
            <p:ph idx="1"/>
          </p:nvPr>
        </p:nvSpPr>
        <p:spPr/>
        <p:txBody>
          <a:bodyPr/>
          <a:lstStyle/>
          <a:p>
            <a:endParaRPr lang="tr-TR" dirty="0"/>
          </a:p>
        </p:txBody>
      </p:sp>
      <p:pic>
        <p:nvPicPr>
          <p:cNvPr id="5122" name="Picture 2" descr="F:\fc\kızgın ahm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56792"/>
            <a:ext cx="8424936"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4921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4100"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531" y="0"/>
            <a:ext cx="2066723" cy="11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0"/>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30163"/>
            <a:ext cx="183515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225" t="17411" r="8764" b="29910"/>
          <a:stretch/>
        </p:blipFill>
        <p:spPr bwMode="auto">
          <a:xfrm>
            <a:off x="0" y="1511300"/>
            <a:ext cx="9144000" cy="3853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39552" y="3789040"/>
            <a:ext cx="2304256" cy="5760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9872" y="3789041"/>
            <a:ext cx="1944216" cy="57606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2843808" y="5661248"/>
            <a:ext cx="6106280" cy="738664"/>
          </a:xfrm>
          <a:prstGeom prst="rect">
            <a:avLst/>
          </a:prstGeom>
        </p:spPr>
        <p:txBody>
          <a:bodyPr wrap="square">
            <a:spAutoFit/>
          </a:bodyPr>
          <a:lstStyle/>
          <a:p>
            <a:r>
              <a:rPr lang="tr-TR" b="1" dirty="0">
                <a:solidFill>
                  <a:srgbClr val="FF0000"/>
                </a:solidFill>
              </a:rPr>
              <a:t>NATURE REVIEWS | GASTROENTEROLOGY &amp; </a:t>
            </a:r>
            <a:r>
              <a:rPr lang="tr-TR" b="1" dirty="0" smtClean="0">
                <a:solidFill>
                  <a:srgbClr val="FF0000"/>
                </a:solidFill>
              </a:rPr>
              <a:t>HEPATOLOGY : </a:t>
            </a:r>
            <a:r>
              <a:rPr lang="tr-TR" sz="2400" b="1" dirty="0" smtClean="0">
                <a:solidFill>
                  <a:srgbClr val="FF0000"/>
                </a:solidFill>
              </a:rPr>
              <a:t>2016: 187 . </a:t>
            </a:r>
            <a:r>
              <a:rPr lang="tr-TR" sz="2400" b="1" dirty="0" err="1" smtClean="0">
                <a:solidFill>
                  <a:srgbClr val="FF0000"/>
                </a:solidFill>
              </a:rPr>
              <a:t>December</a:t>
            </a:r>
            <a:endParaRPr lang="tr-TR" sz="2400" b="1" dirty="0">
              <a:solidFill>
                <a:srgbClr val="FF0000"/>
              </a:solidFill>
            </a:endParaRPr>
          </a:p>
        </p:txBody>
      </p:sp>
    </p:spTree>
    <p:extLst>
      <p:ext uri="{BB962C8B-B14F-4D97-AF65-F5344CB8AC3E}">
        <p14:creationId xmlns:p14="http://schemas.microsoft.com/office/powerpoint/2010/main" val="341387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73" y="0"/>
            <a:ext cx="2066723" cy="11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0"/>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30163"/>
            <a:ext cx="183515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00643"/>
            <a:ext cx="9144000" cy="207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40839" t="16294" r="4696" b="31250"/>
          <a:stretch/>
        </p:blipFill>
        <p:spPr bwMode="auto">
          <a:xfrm>
            <a:off x="251520" y="2564416"/>
            <a:ext cx="8712968" cy="417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683568" y="6021288"/>
            <a:ext cx="7704856" cy="720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p:cNvSpPr txBox="1"/>
          <p:nvPr/>
        </p:nvSpPr>
        <p:spPr>
          <a:xfrm>
            <a:off x="543558" y="3404139"/>
            <a:ext cx="8128892" cy="800219"/>
          </a:xfrm>
          <a:prstGeom prst="rect">
            <a:avLst/>
          </a:prstGeom>
          <a:solidFill>
            <a:srgbClr val="FFFF00"/>
          </a:solidFill>
        </p:spPr>
        <p:txBody>
          <a:bodyPr wrap="none" rtlCol="0">
            <a:spAutoFit/>
          </a:bodyPr>
          <a:lstStyle/>
          <a:p>
            <a:r>
              <a:rPr lang="tr-TR" sz="2800" b="1" dirty="0" smtClean="0"/>
              <a:t>  </a:t>
            </a:r>
            <a:r>
              <a:rPr lang="tr-TR" sz="2800" b="1" dirty="0" err="1" smtClean="0">
                <a:solidFill>
                  <a:srgbClr val="0070C0"/>
                </a:solidFill>
              </a:rPr>
              <a:t>Fekal</a:t>
            </a:r>
            <a:r>
              <a:rPr lang="tr-TR" sz="2800" b="1" dirty="0" smtClean="0">
                <a:solidFill>
                  <a:srgbClr val="0070C0"/>
                </a:solidFill>
              </a:rPr>
              <a:t> </a:t>
            </a:r>
            <a:r>
              <a:rPr lang="tr-TR" sz="2800" b="1" dirty="0" err="1" smtClean="0">
                <a:solidFill>
                  <a:srgbClr val="0070C0"/>
                </a:solidFill>
              </a:rPr>
              <a:t>kalprotectin</a:t>
            </a:r>
            <a:r>
              <a:rPr lang="tr-TR" sz="2800" b="1" dirty="0" smtClean="0">
                <a:solidFill>
                  <a:srgbClr val="0070C0"/>
                </a:solidFill>
              </a:rPr>
              <a:t> den  hiç </a:t>
            </a:r>
            <a:r>
              <a:rPr lang="tr-TR" sz="2800" b="1" dirty="0" err="1" smtClean="0">
                <a:solidFill>
                  <a:srgbClr val="0070C0"/>
                </a:solidFill>
              </a:rPr>
              <a:t>bahsedilmemişş</a:t>
            </a:r>
            <a:r>
              <a:rPr lang="tr-TR" sz="2800" b="1" dirty="0" smtClean="0">
                <a:solidFill>
                  <a:srgbClr val="00B0F0"/>
                </a:solidFill>
              </a:rPr>
              <a:t>!!!!!!!!!!!!</a:t>
            </a:r>
            <a:endParaRPr lang="tr-TR" sz="2800" b="1" dirty="0">
              <a:solidFill>
                <a:srgbClr val="00B0F0"/>
              </a:solidFill>
            </a:endParaRPr>
          </a:p>
          <a:p>
            <a:endParaRPr lang="tr-TR" dirty="0"/>
          </a:p>
        </p:txBody>
      </p:sp>
    </p:spTree>
    <p:extLst>
      <p:ext uri="{BB962C8B-B14F-4D97-AF65-F5344CB8AC3E}">
        <p14:creationId xmlns:p14="http://schemas.microsoft.com/office/powerpoint/2010/main" val="418706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14 şubat sevgililer günü capsleri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AutoShape 6" descr="14 şubat sevgililer günü capsleri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31"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b="14240"/>
          <a:stretch/>
        </p:blipFill>
        <p:spPr bwMode="auto">
          <a:xfrm>
            <a:off x="0" y="7938"/>
            <a:ext cx="9144000" cy="6033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 y="6088940"/>
            <a:ext cx="9144000" cy="584775"/>
          </a:xfrm>
          <a:prstGeom prst="rect">
            <a:avLst/>
          </a:prstGeom>
          <a:solidFill>
            <a:srgbClr val="FFFF00"/>
          </a:solidFill>
        </p:spPr>
        <p:txBody>
          <a:bodyPr wrap="square" rtlCol="0">
            <a:spAutoFit/>
          </a:bodyPr>
          <a:lstStyle/>
          <a:p>
            <a:r>
              <a:rPr lang="tr-TR" sz="3200" b="1" dirty="0" smtClean="0">
                <a:solidFill>
                  <a:srgbClr val="FF0000"/>
                </a:solidFill>
              </a:rPr>
              <a:t>25  Nisan 2017  , saat 09: 00,  Ahmet    ve  </a:t>
            </a:r>
            <a:r>
              <a:rPr lang="tr-TR" sz="3200" b="1" dirty="0" smtClean="0">
                <a:solidFill>
                  <a:srgbClr val="0070C0"/>
                </a:solidFill>
              </a:rPr>
              <a:t>KUŞ-ADASI </a:t>
            </a:r>
            <a:r>
              <a:rPr lang="tr-TR" sz="3200" b="1" dirty="0" smtClean="0">
                <a:solidFill>
                  <a:srgbClr val="FF0000"/>
                </a:solidFill>
              </a:rPr>
              <a:t>          </a:t>
            </a:r>
            <a:endParaRPr lang="tr-TR" sz="3200" b="1" dirty="0">
              <a:solidFill>
                <a:srgbClr val="FF0000"/>
              </a:solidFill>
            </a:endParaRPr>
          </a:p>
        </p:txBody>
      </p:sp>
      <p:cxnSp>
        <p:nvCxnSpPr>
          <p:cNvPr id="7" name="Düz Ok Bağlayıcısı 6"/>
          <p:cNvCxnSpPr/>
          <p:nvPr/>
        </p:nvCxnSpPr>
        <p:spPr>
          <a:xfrm flipH="1" flipV="1">
            <a:off x="4860032" y="5301208"/>
            <a:ext cx="936104" cy="74036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8436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0081"/>
            <a:ext cx="2066723" cy="11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438" y="0"/>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43550"/>
            <a:ext cx="183515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36307" y="2060848"/>
            <a:ext cx="7308304" cy="4278094"/>
          </a:xfrm>
          <a:prstGeom prst="rect">
            <a:avLst/>
          </a:prstGeom>
          <a:solidFill>
            <a:srgbClr val="FFFF00"/>
          </a:solidFill>
        </p:spPr>
        <p:txBody>
          <a:bodyPr wrap="square" rtlCol="0">
            <a:spAutoFit/>
          </a:bodyPr>
          <a:lstStyle/>
          <a:p>
            <a:r>
              <a:rPr lang="tr-TR" sz="2400" b="1" dirty="0" smtClean="0">
                <a:solidFill>
                  <a:srgbClr val="FF0000"/>
                </a:solidFill>
              </a:rPr>
              <a:t>TÜM  BU BİLGİ    ,  BELGE   VE  DELİLLLERDEN    DOLAYI</a:t>
            </a:r>
          </a:p>
          <a:p>
            <a:endParaRPr lang="tr-TR" sz="2400" b="1" dirty="0">
              <a:solidFill>
                <a:srgbClr val="FF0000"/>
              </a:solidFill>
            </a:endParaRPr>
          </a:p>
          <a:p>
            <a:r>
              <a:rPr lang="tr-TR" sz="2400" b="1" dirty="0" smtClean="0">
                <a:solidFill>
                  <a:srgbClr val="FF0000"/>
                </a:solidFill>
              </a:rPr>
              <a:t>FEKAL KALPROTEKTİN ?????,</a:t>
            </a:r>
          </a:p>
          <a:p>
            <a:endParaRPr lang="tr-TR" sz="2400" b="1" dirty="0">
              <a:solidFill>
                <a:srgbClr val="FF0000"/>
              </a:solidFill>
            </a:endParaRPr>
          </a:p>
          <a:p>
            <a:r>
              <a:rPr lang="tr-TR" sz="2400" b="1" dirty="0" smtClean="0">
                <a:solidFill>
                  <a:srgbClr val="FF0000"/>
                </a:solidFill>
              </a:rPr>
              <a:t>BESİN ALERJİLERİNİN TANISINDA   TEK BAŞINA ASLA BİR</a:t>
            </a:r>
          </a:p>
          <a:p>
            <a:endParaRPr lang="tr-TR" sz="2400" b="1" dirty="0">
              <a:solidFill>
                <a:srgbClr val="FF0000"/>
              </a:solidFill>
            </a:endParaRPr>
          </a:p>
          <a:p>
            <a:r>
              <a:rPr lang="tr-TR" sz="2400" b="1" dirty="0" smtClean="0">
                <a:solidFill>
                  <a:srgbClr val="FF0000"/>
                </a:solidFill>
              </a:rPr>
              <a:t> TANI KRİTERİ OLARAK  </a:t>
            </a:r>
          </a:p>
          <a:p>
            <a:endParaRPr lang="tr-TR" sz="2400" b="1" dirty="0" smtClean="0">
              <a:solidFill>
                <a:srgbClr val="FF0000"/>
              </a:solidFill>
            </a:endParaRPr>
          </a:p>
          <a:p>
            <a:r>
              <a:rPr lang="tr-TR" sz="2400" b="1" dirty="0" smtClean="0">
                <a:solidFill>
                  <a:srgbClr val="FF0000"/>
                </a:solidFill>
              </a:rPr>
              <a:t>                           </a:t>
            </a:r>
            <a:r>
              <a:rPr lang="tr-TR" sz="4400" b="1" dirty="0" smtClean="0">
                <a:solidFill>
                  <a:srgbClr val="FF0000"/>
                </a:solidFill>
              </a:rPr>
              <a:t>KUL  LA  NI   LA  MAZ</a:t>
            </a:r>
          </a:p>
          <a:p>
            <a:endParaRPr lang="tr-TR" dirty="0"/>
          </a:p>
          <a:p>
            <a:r>
              <a:rPr lang="tr-TR" dirty="0" smtClean="0"/>
              <a:t>  </a:t>
            </a:r>
            <a:endParaRPr lang="tr-TR" dirty="0"/>
          </a:p>
        </p:txBody>
      </p:sp>
      <p:pic>
        <p:nvPicPr>
          <p:cNvPr id="307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8054" t="17184" r="4042"/>
          <a:stretch/>
        </p:blipFill>
        <p:spPr bwMode="auto">
          <a:xfrm>
            <a:off x="751317" y="2060848"/>
            <a:ext cx="7870372" cy="2760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966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001" y="-1457"/>
            <a:ext cx="2066723" cy="11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0438" y="116632"/>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6287" y="0"/>
            <a:ext cx="2017713"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29449" t="13250" r="10708" b="27367"/>
          <a:stretch/>
        </p:blipFill>
        <p:spPr bwMode="auto">
          <a:xfrm>
            <a:off x="0" y="1844824"/>
            <a:ext cx="9143999"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755576" y="5013176"/>
            <a:ext cx="5472608"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54"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30939" t="15048" r="10175" b="9376"/>
          <a:stretch/>
        </p:blipFill>
        <p:spPr bwMode="auto">
          <a:xfrm>
            <a:off x="0" y="1481137"/>
            <a:ext cx="9036495" cy="5044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251520" y="2996952"/>
            <a:ext cx="8784975" cy="5040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51556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066925"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339752" y="17868"/>
            <a:ext cx="4682134" cy="151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6287" y="0"/>
            <a:ext cx="2017713"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20185" t="16572" r="21676" b="37027"/>
          <a:stretch/>
        </p:blipFill>
        <p:spPr bwMode="auto">
          <a:xfrm>
            <a:off x="179512" y="1481137"/>
            <a:ext cx="7564582" cy="230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4452" y="3789040"/>
            <a:ext cx="9158452" cy="3385542"/>
          </a:xfrm>
          <a:prstGeom prst="rect">
            <a:avLst/>
          </a:prstGeom>
          <a:solidFill>
            <a:srgbClr val="0070C0"/>
          </a:solidFill>
        </p:spPr>
        <p:txBody>
          <a:bodyPr wrap="square" rtlCol="0">
            <a:spAutoFit/>
          </a:bodyPr>
          <a:lstStyle/>
          <a:p>
            <a:r>
              <a:rPr lang="tr-TR" dirty="0"/>
              <a:t> </a:t>
            </a:r>
            <a:r>
              <a:rPr lang="tr-TR" sz="2000" b="1" dirty="0" smtClean="0">
                <a:solidFill>
                  <a:srgbClr val="FFFF00"/>
                </a:solidFill>
              </a:rPr>
              <a:t>VAKA –KONTROL  SAYILARINDAKİ ANLAMLI SAYI FARKLILIĞI ????????</a:t>
            </a:r>
          </a:p>
          <a:p>
            <a:endParaRPr lang="tr-TR" sz="2000" b="1" dirty="0">
              <a:solidFill>
                <a:srgbClr val="FFFF00"/>
              </a:solidFill>
            </a:endParaRPr>
          </a:p>
          <a:p>
            <a:r>
              <a:rPr lang="tr-TR" sz="2000" b="1" dirty="0" smtClean="0">
                <a:solidFill>
                  <a:srgbClr val="FFFF00"/>
                </a:solidFill>
              </a:rPr>
              <a:t>VAKA-KONTROL GRUBUNDAKİ OLGULARIN YAŞ OLARAK HETEROJEN OLMASI ????</a:t>
            </a:r>
          </a:p>
          <a:p>
            <a:endParaRPr lang="tr-TR" sz="2000" b="1" dirty="0" smtClean="0">
              <a:solidFill>
                <a:srgbClr val="FFFF00"/>
              </a:solidFill>
            </a:endParaRPr>
          </a:p>
          <a:p>
            <a:r>
              <a:rPr lang="tr-TR" sz="2000" b="1" dirty="0" smtClean="0">
                <a:solidFill>
                  <a:srgbClr val="FFFF00"/>
                </a:solidFill>
              </a:rPr>
              <a:t>KONTROL GRUBUNDAKİ OLGULARIN BESLENME ŞEKLİNDEN BAHSEDİLMEMESİ???</a:t>
            </a:r>
          </a:p>
          <a:p>
            <a:endParaRPr lang="tr-TR" sz="2000" b="1" dirty="0" smtClean="0">
              <a:solidFill>
                <a:srgbClr val="FFFF00"/>
              </a:solidFill>
            </a:endParaRPr>
          </a:p>
          <a:p>
            <a:r>
              <a:rPr lang="tr-TR" sz="2000" b="1" dirty="0" smtClean="0">
                <a:solidFill>
                  <a:srgbClr val="FFFF00"/>
                </a:solidFill>
              </a:rPr>
              <a:t>DİĞER  İNFLAMASYON BELİRTEÇLERİYLE  KARŞILAŞTIRILMAMASI ??????</a:t>
            </a:r>
          </a:p>
          <a:p>
            <a:endParaRPr lang="tr-TR" sz="2000" dirty="0"/>
          </a:p>
          <a:p>
            <a:endParaRPr lang="tr-TR" dirty="0" smtClean="0"/>
          </a:p>
          <a:p>
            <a:endParaRPr lang="tr-TR" dirty="0"/>
          </a:p>
          <a:p>
            <a:endParaRPr lang="tr-TR" dirty="0"/>
          </a:p>
        </p:txBody>
      </p:sp>
    </p:spTree>
    <p:extLst>
      <p:ext uri="{BB962C8B-B14F-4D97-AF65-F5344CB8AC3E}">
        <p14:creationId xmlns:p14="http://schemas.microsoft.com/office/powerpoint/2010/main" val="273568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fc\images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8568952" cy="6480720"/>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5220072" y="3140968"/>
            <a:ext cx="1080120"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467544" y="2204864"/>
            <a:ext cx="792088"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9390824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2066723" cy="11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5002" y="0"/>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9674" y="15081"/>
            <a:ext cx="2017713"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3480" t="17634" r="14861" b="25223"/>
          <a:stretch/>
        </p:blipFill>
        <p:spPr bwMode="auto">
          <a:xfrm>
            <a:off x="26470" y="1496219"/>
            <a:ext cx="9050526" cy="243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3653532" y="4077072"/>
            <a:ext cx="5552802" cy="461665"/>
          </a:xfrm>
          <a:prstGeom prst="rect">
            <a:avLst/>
          </a:prstGeom>
        </p:spPr>
        <p:txBody>
          <a:bodyPr wrap="none">
            <a:spAutoFit/>
          </a:bodyPr>
          <a:lstStyle/>
          <a:p>
            <a:r>
              <a:rPr lang="en-US" sz="2400" b="1" dirty="0">
                <a:solidFill>
                  <a:srgbClr val="FF0000"/>
                </a:solidFill>
              </a:rPr>
              <a:t>Clinical and Translational Allergy 2014, 4:8</a:t>
            </a:r>
            <a:endParaRPr lang="tr-TR" sz="2400" b="1" dirty="0">
              <a:solidFill>
                <a:srgbClr val="FF0000"/>
              </a:solidFill>
            </a:endParaRPr>
          </a:p>
        </p:txBody>
      </p:sp>
      <p:pic>
        <p:nvPicPr>
          <p:cNvPr id="1030"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8961" t="19196" r="7206" b="21206"/>
          <a:stretch/>
        </p:blipFill>
        <p:spPr bwMode="auto">
          <a:xfrm>
            <a:off x="-118194" y="1742158"/>
            <a:ext cx="9324528" cy="52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5652120" y="2714638"/>
            <a:ext cx="1080120" cy="3543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8530" y="2678435"/>
            <a:ext cx="1116013"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7109756" y="2441649"/>
            <a:ext cx="816702" cy="864096"/>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89423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4"/>
            <a:ext cx="2066925"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9708" y="1014"/>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7037326" y="1014"/>
            <a:ext cx="2017951" cy="14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65" y="1340768"/>
            <a:ext cx="905351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6291" y="3743251"/>
            <a:ext cx="56880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24398" t="18482" r="22140" b="5580"/>
          <a:stretch/>
        </p:blipFill>
        <p:spPr bwMode="auto">
          <a:xfrm>
            <a:off x="0" y="1393464"/>
            <a:ext cx="9036716" cy="5345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672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73" y="0"/>
            <a:ext cx="2066723" cy="11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815" y="0"/>
            <a:ext cx="46815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6287" y="7952"/>
            <a:ext cx="2017713"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8711" t="20982" r="4571" b="28795"/>
          <a:stretch/>
        </p:blipFill>
        <p:spPr bwMode="auto">
          <a:xfrm>
            <a:off x="0" y="1477324"/>
            <a:ext cx="9144000" cy="2455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25528" t="23319" r="13857" b="7144"/>
          <a:stretch/>
        </p:blipFill>
        <p:spPr bwMode="auto">
          <a:xfrm>
            <a:off x="248442" y="1464444"/>
            <a:ext cx="8895557" cy="4916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395536" y="5301208"/>
            <a:ext cx="8568952" cy="12241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6" name="Düz Bağlayıcı 5"/>
          <p:cNvCxnSpPr/>
          <p:nvPr/>
        </p:nvCxnSpPr>
        <p:spPr>
          <a:xfrm>
            <a:off x="4696220" y="6093296"/>
            <a:ext cx="29001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80"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7207" t="40106" r="32298" b="16039"/>
          <a:stretch/>
        </p:blipFill>
        <p:spPr bwMode="auto">
          <a:xfrm>
            <a:off x="0" y="1511300"/>
            <a:ext cx="9143999" cy="3208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248442" y="3284984"/>
            <a:ext cx="8716046" cy="14344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9" name="Düz Bağlayıcı 8"/>
          <p:cNvCxnSpPr/>
          <p:nvPr/>
        </p:nvCxnSpPr>
        <p:spPr>
          <a:xfrm>
            <a:off x="4139952" y="4002185"/>
            <a:ext cx="244827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22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4212</TotalTime>
  <Words>2290</Words>
  <Application>Microsoft Office PowerPoint</Application>
  <PresentationFormat>Ekran Gösterisi (4:3)</PresentationFormat>
  <Paragraphs>139</Paragraphs>
  <Slides>34</Slides>
  <Notes>24</Notes>
  <HiddenSlides>0</HiddenSlides>
  <MMClips>0</MMClips>
  <ScaleCrop>false</ScaleCrop>
  <HeadingPairs>
    <vt:vector size="4" baseType="variant">
      <vt:variant>
        <vt:lpstr>Tema</vt:lpstr>
      </vt:variant>
      <vt:variant>
        <vt:i4>1</vt:i4>
      </vt:variant>
      <vt:variant>
        <vt:lpstr>Slayt Başlıkları</vt:lpstr>
      </vt:variant>
      <vt:variant>
        <vt:i4>34</vt:i4>
      </vt:variant>
    </vt:vector>
  </HeadingPairs>
  <TitlesOfParts>
    <vt:vector size="35" baseType="lpstr">
      <vt:lpstr>Ofis Teması</vt:lpstr>
      <vt:lpstr>12. Ulusal Çocuk Alerji ve Astım Kongresi 23-26 Nisan -2017 25 Nisan,  08:00-09:00</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Kuş uçtu uçacak Ahhhmett</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 Ulusal Çocuk Alerji ve Astım Kongresi 23-26 Nisan -2017</dc:title>
  <dc:creator>emin</dc:creator>
  <cp:lastModifiedBy>PiTeknik</cp:lastModifiedBy>
  <cp:revision>113</cp:revision>
  <dcterms:created xsi:type="dcterms:W3CDTF">2017-02-07T09:50:59Z</dcterms:created>
  <dcterms:modified xsi:type="dcterms:W3CDTF">2017-04-24T15:21:44Z</dcterms:modified>
</cp:coreProperties>
</file>