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7" r:id="rId2"/>
    <p:sldId id="256" r:id="rId3"/>
    <p:sldId id="276" r:id="rId4"/>
    <p:sldId id="260" r:id="rId5"/>
    <p:sldId id="277" r:id="rId6"/>
    <p:sldId id="275" r:id="rId7"/>
    <p:sldId id="259" r:id="rId8"/>
    <p:sldId id="270" r:id="rId9"/>
    <p:sldId id="272" r:id="rId10"/>
    <p:sldId id="271" r:id="rId11"/>
    <p:sldId id="273" r:id="rId12"/>
    <p:sldId id="274" r:id="rId13"/>
    <p:sldId id="278" r:id="rId14"/>
    <p:sldId id="281" r:id="rId15"/>
    <p:sldId id="293" r:id="rId16"/>
    <p:sldId id="279" r:id="rId17"/>
    <p:sldId id="263" r:id="rId18"/>
    <p:sldId id="282" r:id="rId19"/>
    <p:sldId id="283" r:id="rId20"/>
    <p:sldId id="284" r:id="rId21"/>
    <p:sldId id="285" r:id="rId22"/>
    <p:sldId id="291" r:id="rId23"/>
    <p:sldId id="264" r:id="rId24"/>
    <p:sldId id="287" r:id="rId25"/>
    <p:sldId id="290" r:id="rId26"/>
    <p:sldId id="292" r:id="rId27"/>
    <p:sldId id="265" r:id="rId28"/>
    <p:sldId id="268" r:id="rId29"/>
    <p:sldId id="266" r:id="rId30"/>
    <p:sldId id="289" r:id="rId31"/>
    <p:sldId id="294" r:id="rId32"/>
    <p:sldId id="288" r:id="rId33"/>
    <p:sldId id="267" r:id="rId34"/>
  </p:sldIdLst>
  <p:sldSz cx="9144000" cy="6858000" type="screen4x3"/>
  <p:notesSz cx="6858000" cy="9947275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600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4C255-3F0A-44F6-9AFE-7E8372ECB486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8DEE8-B4DC-4A42-B73F-0DAE9FC1624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875130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D59991-BE94-411D-958C-9C4761AC6CA4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356C5D-91D1-41F4-A88A-E5D82BB2E59A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29324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356C5D-91D1-41F4-A88A-E5D82BB2E59A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2465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25.4.2017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r/url?sa=i&amp;rct=j&amp;q=&amp;esrc=s&amp;source=images&amp;cd=&amp;cad=rja&amp;uact=8&amp;ved=0ahUKEwj83vX_ouLSAhUFYZoKHYvOCVwQjRwIBw&amp;url=http://usa.thelancet.com/blog/2016-09-01-week-health-medicine&amp;psig=AFQjCNFJinC6cem6l6XTTwvC5rHRcKIYsw&amp;ust=149000243263604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i___irp-LSAhXmKJoKHTydCFwQjRwIBw&amp;url=http://www.bmj.com/content/351/bmj.h4580&amp;bvm=bv.149760088,d.bGs&amp;psig=AFQjCNHHM-4Xa3ES_vFsjsvFObxMmsrEJQ&amp;ust=1490003906252986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hyperlink" Target="http://www.google.com.tr/url?sa=i&amp;rct=j&amp;q=&amp;esrc=s&amp;source=images&amp;cd=&amp;cad=rja&amp;uact=8&amp;ved=0ahUKEwj83vX_ouLSAhUFYZoKHYvOCVwQjRwIBw&amp;url=http://usa.thelancet.com/blog/2016-09-01-week-health-medicine&amp;psig=AFQjCNFJinC6cem6l6XTTwvC5rHRcKIYsw&amp;ust=1490002432636040" TargetMode="Externa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r/url?sa=i&amp;rct=j&amp;q=&amp;esrc=s&amp;source=images&amp;cd=&amp;cad=rja&amp;uact=8&amp;ved=0ahUKEwj83vX_ouLSAhUFYZoKHYvOCVwQjRwIBw&amp;url=http://usa.thelancet.com/blog/2016-09-01-week-health-medicine&amp;psig=AFQjCNFJinC6cem6l6XTTwvC5rHRcKIYsw&amp;ust=149000243263604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hyperlink" Target="http://www.google.com.tr/url?sa=i&amp;rct=j&amp;q=&amp;esrc=s&amp;source=images&amp;cd=&amp;cad=rja&amp;uact=8&amp;ved=0ahUKEwi___irp-LSAhXmKJoKHTydCFwQjRwIBw&amp;url=http://www.bmj.com/content/351/bmj.h4580&amp;bvm=bv.149760088,d.bGs&amp;psig=AFQjCNHHM-4Xa3ES_vFsjsvFObxMmsrEJQ&amp;ust=1490003906252986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www.google.com.tr/url?sa=i&amp;rct=j&amp;q=&amp;esrc=s&amp;source=images&amp;cd=&amp;cad=rja&amp;uact=8&amp;ved=0ahUKEwj83vX_ouLSAhUFYZoKHYvOCVwQjRwIBw&amp;url=http://usa.thelancet.com/blog/2016-09-01-week-health-medicine&amp;psig=AFQjCNFJinC6cem6l6XTTwvC5rHRcKIYsw&amp;ust=1490002432636040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hyperlink" Target="http://www.google.com.tr/url?sa=i&amp;rct=j&amp;q=&amp;esrc=s&amp;source=images&amp;cd=&amp;cad=rja&amp;uact=8&amp;ved=0ahUKEwi___irp-LSAhXmKJoKHTydCFwQjRwIBw&amp;url=http://www.bmj.com/content/351/bmj.h4580&amp;bvm=bv.149760088,d.bGs&amp;psig=AFQjCNHHM-4Xa3ES_vFsjsvFObxMmsrEJQ&amp;ust=1490003906252986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i98NmFreLSAhUhCZoKHaNfB2gQjRwIBw&amp;url=http://community.cochrane.org/news/newsletters/cochrane-community&amp;bvm=bv.149760088,d.bGs&amp;psig=AFQjCNEQXWB2-xEUMPFmWmE9mualYuvR1A&amp;ust=1490005438375054" TargetMode="Externa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ahUKEwi98NmFreLSAhUhCZoKHaNfB2gQjRwIBw&amp;url=http://community.cochrane.org/news/newsletters/cochrane-community&amp;bvm=bv.149760088,d.bGs&amp;psig=AFQjCNEQXWB2-xEUMPFmWmE9mualYuvR1A&amp;ust=1490005438375054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ERDEM\Pictures\250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600" y="3126741"/>
            <a:ext cx="7203729" cy="1958443"/>
          </a:xfrm>
          <a:prstGeom prst="rect">
            <a:avLst/>
          </a:prstGeom>
          <a:noFill/>
        </p:spPr>
      </p:pic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19364" y="5184576"/>
            <a:ext cx="9144001" cy="1628800"/>
          </a:xfrm>
        </p:spPr>
        <p:txBody>
          <a:bodyPr>
            <a:no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tr-TR" sz="3600" b="1" dirty="0" smtClean="0"/>
              <a:t>Beta 2 </a:t>
            </a:r>
            <a:r>
              <a:rPr lang="tr-TR" sz="3600" b="1" dirty="0" err="1" smtClean="0"/>
              <a:t>Agonistlerin</a:t>
            </a:r>
            <a:r>
              <a:rPr lang="tr-TR" sz="3600" b="1" dirty="0" smtClean="0"/>
              <a:t> Güvenirliği</a:t>
            </a:r>
            <a:r>
              <a:rPr lang="tr-TR" sz="2400" b="1" dirty="0">
                <a:ea typeface="+mn-ea"/>
                <a:cs typeface="+mn-cs"/>
              </a:rPr>
              <a:t/>
            </a:r>
            <a:br>
              <a:rPr lang="tr-TR" sz="2400" b="1" dirty="0">
                <a:ea typeface="+mn-ea"/>
                <a:cs typeface="+mn-cs"/>
              </a:rPr>
            </a:br>
            <a:r>
              <a:rPr lang="tr-TR" sz="2400" b="1" dirty="0">
                <a:ea typeface="+mn-ea"/>
                <a:cs typeface="+mn-cs"/>
              </a:rPr>
              <a:t>Doç. </a:t>
            </a:r>
            <a:r>
              <a:rPr lang="tr-TR" sz="2400" b="1" dirty="0" err="1">
                <a:ea typeface="+mn-ea"/>
                <a:cs typeface="+mn-cs"/>
              </a:rPr>
              <a:t>Dr</a:t>
            </a:r>
            <a:r>
              <a:rPr lang="tr-TR" sz="2400" b="1" dirty="0">
                <a:ea typeface="+mn-ea"/>
                <a:cs typeface="+mn-cs"/>
              </a:rPr>
              <a:t> Erdem TOPAL</a:t>
            </a:r>
            <a:br>
              <a:rPr lang="tr-TR" sz="2400" b="1" dirty="0">
                <a:ea typeface="+mn-ea"/>
                <a:cs typeface="+mn-cs"/>
              </a:rPr>
            </a:br>
            <a:r>
              <a:rPr lang="tr-TR" sz="2000" dirty="0">
                <a:solidFill>
                  <a:prstClr val="black"/>
                </a:solidFill>
                <a:ea typeface="+mn-ea"/>
                <a:cs typeface="+mn-cs"/>
              </a:rPr>
              <a:t>İnönü Üniversitesi Tıp Fakültesi Çocuk İmmünolojisi ve Alerjisi </a:t>
            </a:r>
            <a:r>
              <a:rPr lang="tr-TR" sz="2000" dirty="0" smtClean="0">
                <a:solidFill>
                  <a:prstClr val="black"/>
                </a:solidFill>
                <a:ea typeface="+mn-ea"/>
                <a:cs typeface="+mn-cs"/>
              </a:rPr>
              <a:t>BD</a:t>
            </a:r>
            <a:endParaRPr lang="tr-TR" sz="3200" dirty="0"/>
          </a:p>
        </p:txBody>
      </p:sp>
      <p:sp>
        <p:nvSpPr>
          <p:cNvPr id="5" name="1 Başlık"/>
          <p:cNvSpPr txBox="1">
            <a:spLocks/>
          </p:cNvSpPr>
          <p:nvPr/>
        </p:nvSpPr>
        <p:spPr>
          <a:xfrm>
            <a:off x="0" y="2204864"/>
            <a:ext cx="9144000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3200" b="1" dirty="0" smtClean="0">
                <a:solidFill>
                  <a:prstClr val="black"/>
                </a:solidFill>
              </a:rPr>
              <a:t/>
            </a:r>
            <a:br>
              <a:rPr lang="tr-TR" sz="3200" b="1" dirty="0" smtClean="0">
                <a:solidFill>
                  <a:prstClr val="black"/>
                </a:solidFill>
              </a:rPr>
            </a:br>
            <a:r>
              <a:rPr lang="tr-TR" b="1" dirty="0" smtClean="0">
                <a:solidFill>
                  <a:srgbClr val="1F497D"/>
                </a:solidFill>
              </a:rPr>
              <a:t>26 Nisan 2017</a:t>
            </a:r>
            <a:r>
              <a:rPr lang="tr-TR" sz="3200" b="1" dirty="0" smtClean="0">
                <a:solidFill>
                  <a:prstClr val="black"/>
                </a:solidFill>
              </a:rPr>
              <a:t/>
            </a:r>
            <a:br>
              <a:rPr lang="tr-TR" sz="3200" b="1" dirty="0" smtClean="0">
                <a:solidFill>
                  <a:prstClr val="black"/>
                </a:solidFill>
              </a:rPr>
            </a:br>
            <a:endParaRPr lang="en-US" sz="32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PC\Desktop\KONGRELERDEKİ SUNUMLAR VE KONUSMALAR\CAAD Kongresi-2017\Ekran Alıntısı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42"/>
          <a:stretch/>
        </p:blipFill>
        <p:spPr bwMode="auto">
          <a:xfrm>
            <a:off x="1464" y="-27384"/>
            <a:ext cx="9143999" cy="2344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166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39952" y="1340768"/>
            <a:ext cx="4834880" cy="511256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endParaRPr lang="tr-TR" sz="4400" b="1" dirty="0" smtClean="0"/>
          </a:p>
          <a:p>
            <a:pPr marL="0" indent="0" algn="ctr">
              <a:buNone/>
            </a:pPr>
            <a:r>
              <a:rPr lang="tr-TR" sz="4000" b="1" dirty="0" smtClean="0"/>
              <a:t>1940’s</a:t>
            </a:r>
            <a:endParaRPr lang="tr-TR" dirty="0" smtClean="0"/>
          </a:p>
          <a:p>
            <a:pPr marL="0" indent="0" algn="ctr">
              <a:buNone/>
            </a:pPr>
            <a:r>
              <a:rPr lang="tr-TR" dirty="0" err="1" smtClean="0"/>
              <a:t>Sempatomimetik</a:t>
            </a:r>
            <a:r>
              <a:rPr lang="tr-TR" dirty="0" smtClean="0"/>
              <a:t> reseptörleri</a:t>
            </a:r>
          </a:p>
          <a:p>
            <a:pPr marL="722313" indent="-192088">
              <a:buFont typeface="Wingdings" pitchFamily="2" charset="2"/>
              <a:buChar char="§"/>
            </a:pPr>
            <a:r>
              <a:rPr lang="tr-TR" dirty="0" smtClean="0"/>
              <a:t>Alfa </a:t>
            </a:r>
            <a:r>
              <a:rPr lang="tr-TR" dirty="0" err="1" smtClean="0"/>
              <a:t>adrenoreseptörler</a:t>
            </a:r>
            <a:endParaRPr lang="tr-TR" dirty="0" smtClean="0"/>
          </a:p>
          <a:p>
            <a:pPr marL="722313" indent="-192088">
              <a:buFont typeface="Wingdings" pitchFamily="2" charset="2"/>
              <a:buChar char="§"/>
            </a:pPr>
            <a:r>
              <a:rPr lang="tr-TR" dirty="0" smtClean="0"/>
              <a:t>Beta </a:t>
            </a:r>
            <a:r>
              <a:rPr lang="tr-TR" dirty="0" err="1" smtClean="0"/>
              <a:t>adrenoreseptörler</a:t>
            </a:r>
            <a:endParaRPr lang="tr-TR" dirty="0" smtClean="0"/>
          </a:p>
          <a:p>
            <a:pPr marL="722313" indent="-192088">
              <a:buFont typeface="Wingdings" pitchFamily="2" charset="2"/>
              <a:buChar char="§"/>
            </a:pPr>
            <a:endParaRPr lang="tr-TR" dirty="0"/>
          </a:p>
          <a:p>
            <a:pPr marL="530225" indent="0">
              <a:buNone/>
            </a:pPr>
            <a:endParaRPr lang="tr-TR" dirty="0" smtClean="0"/>
          </a:p>
          <a:p>
            <a:pPr marL="0" indent="0" algn="ctr">
              <a:buNone/>
            </a:pPr>
            <a:r>
              <a:rPr lang="tr-TR" sz="4400" b="1" dirty="0"/>
              <a:t>1940’s </a:t>
            </a:r>
          </a:p>
          <a:p>
            <a:pPr marL="0" indent="0" algn="ctr">
              <a:buNone/>
            </a:pPr>
            <a:r>
              <a:rPr lang="tr-TR" dirty="0" err="1"/>
              <a:t>İzopreteronol</a:t>
            </a:r>
            <a:r>
              <a:rPr lang="tr-TR" dirty="0"/>
              <a:t> bulundu</a:t>
            </a: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4" name="Başlı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tr-TR" dirty="0" smtClean="0"/>
              <a:t>Beta 2 </a:t>
            </a:r>
            <a:r>
              <a:rPr lang="tr-TR" dirty="0" err="1" smtClean="0"/>
              <a:t>agonistlerin</a:t>
            </a:r>
            <a:r>
              <a:rPr lang="tr-TR" dirty="0" smtClean="0"/>
              <a:t> tarihçesi</a:t>
            </a:r>
            <a:endParaRPr lang="tr-TR" dirty="0"/>
          </a:p>
        </p:txBody>
      </p:sp>
      <p:pic>
        <p:nvPicPr>
          <p:cNvPr id="2052" name="Picture 4" descr="İlgili resi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19"/>
          <a:stretch/>
        </p:blipFill>
        <p:spPr bwMode="auto">
          <a:xfrm>
            <a:off x="190578" y="4140248"/>
            <a:ext cx="3959916" cy="231308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İlgili resim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8" b="7010"/>
          <a:stretch/>
        </p:blipFill>
        <p:spPr bwMode="auto">
          <a:xfrm>
            <a:off x="190579" y="1484688"/>
            <a:ext cx="3959916" cy="2448368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35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026250" y="3429000"/>
            <a:ext cx="5112568" cy="24811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smtClean="0"/>
              <a:t>1967</a:t>
            </a:r>
            <a:r>
              <a:rPr lang="tr-TR" sz="3600" dirty="0" smtClean="0"/>
              <a:t> </a:t>
            </a:r>
          </a:p>
          <a:p>
            <a:pPr marL="0" indent="0">
              <a:buNone/>
            </a:pPr>
            <a:r>
              <a:rPr lang="tr-TR" dirty="0" smtClean="0"/>
              <a:t>Beta reseptörleri </a:t>
            </a:r>
          </a:p>
          <a:p>
            <a:pPr marL="0" indent="0">
              <a:buNone/>
            </a:pPr>
            <a:r>
              <a:rPr lang="tr-TR" dirty="0" smtClean="0"/>
              <a:t>ß1 ve </a:t>
            </a:r>
            <a:r>
              <a:rPr lang="tr-TR" dirty="0"/>
              <a:t>ß2 </a:t>
            </a:r>
            <a:r>
              <a:rPr lang="tr-TR" dirty="0" err="1" smtClean="0"/>
              <a:t>adrenoreseptörler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ß2</a:t>
            </a:r>
            <a:r>
              <a:rPr lang="tr-TR" dirty="0" smtClean="0"/>
              <a:t>……..</a:t>
            </a:r>
            <a:r>
              <a:rPr lang="tr-TR" dirty="0" err="1" smtClean="0"/>
              <a:t>bronkodilatasyon</a:t>
            </a:r>
            <a:r>
              <a:rPr lang="tr-TR" dirty="0" smtClean="0"/>
              <a:t> </a:t>
            </a:r>
            <a:endParaRPr lang="tr-TR" dirty="0"/>
          </a:p>
        </p:txBody>
      </p:sp>
      <p:pic>
        <p:nvPicPr>
          <p:cNvPr id="2050" name="Picture 2" descr="C:\Users\PC\Desktop\KONGRELERDEKİ SUNUMLAR VE KONUSMALAR\CAAD Kongresi-2017\natur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03"/>
          <a:stretch/>
        </p:blipFill>
        <p:spPr bwMode="auto">
          <a:xfrm>
            <a:off x="0" y="1431183"/>
            <a:ext cx="9108504" cy="1421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KONGRELERDEKİ SUNUMLAR VE KONUSMALAR\CAAD Kongresi-2017\nature..pubm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88640"/>
            <a:ext cx="9086289" cy="1276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isoproterenol ile ilgili görsel sonuc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63162"/>
            <a:ext cx="3960440" cy="2042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691680" y="3573016"/>
            <a:ext cx="1512168" cy="136815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5342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24290"/>
            <a:ext cx="1584176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1900’s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2843808" y="2996952"/>
            <a:ext cx="2520280" cy="24945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Izoprenalin</a:t>
            </a:r>
            <a:endPara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3275856" y="2132856"/>
            <a:ext cx="158417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/>
              <a:t>1940’s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020272" y="2132856"/>
            <a:ext cx="158417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/>
              <a:t>1960’s</a:t>
            </a:r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57181" y="3212976"/>
            <a:ext cx="2138555" cy="20882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Adrenalin</a:t>
            </a:r>
            <a:endParaRPr lang="tr-TR" sz="2000" dirty="0"/>
          </a:p>
        </p:txBody>
      </p:sp>
      <p:sp>
        <p:nvSpPr>
          <p:cNvPr id="12" name="Sağ Ok 11"/>
          <p:cNvSpPr/>
          <p:nvPr/>
        </p:nvSpPr>
        <p:spPr>
          <a:xfrm>
            <a:off x="2339752" y="4076653"/>
            <a:ext cx="432048" cy="439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5508104" y="3997797"/>
            <a:ext cx="432048" cy="439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Oval 14"/>
          <p:cNvSpPr/>
          <p:nvPr/>
        </p:nvSpPr>
        <p:spPr>
          <a:xfrm>
            <a:off x="6156176" y="2950657"/>
            <a:ext cx="2520280" cy="24945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Albuterol</a:t>
            </a:r>
            <a:endPara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Terbutalin</a:t>
            </a:r>
            <a:endParaRPr lang="tr-TR" sz="2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Fenoterol</a:t>
            </a:r>
            <a:endParaRPr lang="tr-TR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648767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1026" name="Picture 2" descr="C:\Users\PC\Desktop\KONGRELERDEKİ SUNUMLAR VE KONUSMALAR\CAAD Kongresi-2017\lanset..astım 19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268760"/>
            <a:ext cx="9115380" cy="3635219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84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Picture 3" descr="C:\Users\PC\Desktop\KONGRELERDEKİ SUNUMLAR VE KONUSMALAR\CAAD Kongresi-2017\astımda ölü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91275"/>
            <a:ext cx="9124886" cy="1617645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PC\Desktop\KONGRELERDEKİ SUNUMLAR VE KONUSMALAR\CAAD Kongresi-2017\avusturalya epidemis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493748"/>
            <a:ext cx="9124886" cy="2095492"/>
          </a:xfrm>
          <a:prstGeom prst="rect">
            <a:avLst/>
          </a:prstGeom>
          <a:noFill/>
          <a:ln w="25400"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8461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3568" y="1556793"/>
            <a:ext cx="288032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000" b="1" dirty="0" smtClean="0">
                <a:solidFill>
                  <a:schemeClr val="accent2"/>
                </a:solidFill>
              </a:rPr>
              <a:t>Yüksek doz </a:t>
            </a:r>
            <a:r>
              <a:rPr lang="tr-TR" sz="2000" b="1" dirty="0" err="1" smtClean="0">
                <a:solidFill>
                  <a:schemeClr val="accent2"/>
                </a:solidFill>
              </a:rPr>
              <a:t>izopreteronol</a:t>
            </a:r>
            <a:endParaRPr lang="tr-TR" sz="20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2636912"/>
            <a:ext cx="8531503" cy="3361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4932040" y="1556792"/>
            <a:ext cx="2880320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000" b="1" dirty="0" smtClean="0">
                <a:solidFill>
                  <a:schemeClr val="accent2"/>
                </a:solidFill>
              </a:rPr>
              <a:t>Normal doz </a:t>
            </a:r>
            <a:r>
              <a:rPr lang="tr-TR" sz="2000" b="1" dirty="0" err="1" smtClean="0">
                <a:solidFill>
                  <a:schemeClr val="accent2"/>
                </a:solidFill>
              </a:rPr>
              <a:t>izopreteronol</a:t>
            </a:r>
            <a:endParaRPr lang="tr-TR" sz="2000" b="1" dirty="0">
              <a:solidFill>
                <a:schemeClr val="accent2"/>
              </a:solidFill>
            </a:endParaRPr>
          </a:p>
        </p:txBody>
      </p:sp>
      <p:sp>
        <p:nvSpPr>
          <p:cNvPr id="4" name="Aşağı Ok 3"/>
          <p:cNvSpPr/>
          <p:nvPr/>
        </p:nvSpPr>
        <p:spPr>
          <a:xfrm>
            <a:off x="1907704" y="1988840"/>
            <a:ext cx="360040" cy="5760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Aşağı Ok 6"/>
          <p:cNvSpPr/>
          <p:nvPr/>
        </p:nvSpPr>
        <p:spPr>
          <a:xfrm>
            <a:off x="6192180" y="1988840"/>
            <a:ext cx="360040" cy="576064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9055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C\Desktop\KONGRELERDEKİ SUNUMLAR VE KONUSMALAR\CAAD Kongresi-2017\ölüm oranları ulkeleri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4624"/>
            <a:ext cx="5616624" cy="3783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014320"/>
            <a:ext cx="6336704" cy="2637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220072" y="44624"/>
            <a:ext cx="1440160" cy="136815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431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77688" y="1711349"/>
            <a:ext cx="86868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dirty="0" smtClean="0"/>
              <a:t>Yüksek doz kullanılması ve </a:t>
            </a:r>
            <a:r>
              <a:rPr lang="tr-TR" dirty="0"/>
              <a:t>ß2 </a:t>
            </a:r>
            <a:r>
              <a:rPr lang="tr-TR" dirty="0" err="1" smtClean="0"/>
              <a:t>selektif</a:t>
            </a:r>
            <a:r>
              <a:rPr lang="tr-TR" dirty="0" smtClean="0"/>
              <a:t> olmaması </a:t>
            </a:r>
            <a:r>
              <a:rPr lang="tr-TR" dirty="0" err="1" smtClean="0"/>
              <a:t>mortaliteyi</a:t>
            </a:r>
            <a:r>
              <a:rPr lang="tr-TR" dirty="0" smtClean="0"/>
              <a:t> artırıyor</a:t>
            </a:r>
          </a:p>
          <a:p>
            <a:pPr marL="811213" indent="-457200">
              <a:buFont typeface="Wingdings" pitchFamily="2" charset="2"/>
              <a:buChar char="v"/>
            </a:pPr>
            <a:r>
              <a:rPr lang="tr-TR" dirty="0" err="1"/>
              <a:t>Disritmi</a:t>
            </a:r>
            <a:r>
              <a:rPr lang="tr-TR" dirty="0"/>
              <a:t>, </a:t>
            </a:r>
            <a:r>
              <a:rPr lang="tr-TR" dirty="0" err="1"/>
              <a:t>miyokardiyal</a:t>
            </a:r>
            <a:r>
              <a:rPr lang="tr-TR" dirty="0"/>
              <a:t> hasar</a:t>
            </a:r>
          </a:p>
          <a:p>
            <a:pPr marL="811213" indent="-457200">
              <a:buFont typeface="Wingdings" pitchFamily="2" charset="2"/>
              <a:buChar char="v"/>
            </a:pPr>
            <a:r>
              <a:rPr lang="tr-TR" dirty="0" smtClean="0"/>
              <a:t>Tolerans gelişmesi (</a:t>
            </a:r>
            <a:r>
              <a:rPr lang="tr-TR" dirty="0" err="1" smtClean="0"/>
              <a:t>Taşiflaksi</a:t>
            </a:r>
            <a:r>
              <a:rPr lang="tr-TR" dirty="0" smtClean="0"/>
              <a:t>)</a:t>
            </a:r>
          </a:p>
          <a:p>
            <a:pPr marL="811213" indent="-457200">
              <a:buFont typeface="Wingdings" pitchFamily="2" charset="2"/>
              <a:buChar char="v"/>
            </a:pPr>
            <a:endParaRPr lang="tr-TR" dirty="0" smtClean="0"/>
          </a:p>
          <a:p>
            <a:pPr marL="0" indent="0">
              <a:buNone/>
            </a:pPr>
            <a:r>
              <a:rPr lang="tr-TR" dirty="0"/>
              <a:t>ß2 </a:t>
            </a:r>
            <a:r>
              <a:rPr lang="tr-TR" dirty="0" err="1"/>
              <a:t>agonistlerin</a:t>
            </a:r>
            <a:r>
              <a:rPr lang="tr-TR" dirty="0"/>
              <a:t> </a:t>
            </a:r>
            <a:r>
              <a:rPr lang="tr-TR" dirty="0" err="1" smtClean="0"/>
              <a:t>selektif</a:t>
            </a:r>
            <a:r>
              <a:rPr lang="tr-TR" dirty="0" smtClean="0"/>
              <a:t> (</a:t>
            </a:r>
            <a:r>
              <a:rPr lang="tr-TR" dirty="0" err="1" smtClean="0"/>
              <a:t>Albuterol</a:t>
            </a:r>
            <a:r>
              <a:rPr lang="tr-TR" dirty="0" smtClean="0"/>
              <a:t>, </a:t>
            </a:r>
            <a:r>
              <a:rPr lang="tr-TR" dirty="0" err="1" smtClean="0"/>
              <a:t>Terbutalin</a:t>
            </a:r>
            <a:r>
              <a:rPr lang="tr-TR" dirty="0" smtClean="0"/>
              <a:t>) olması ve düşük dozda kullanılması </a:t>
            </a:r>
            <a:r>
              <a:rPr lang="tr-TR" dirty="0" err="1" smtClean="0"/>
              <a:t>mortaliteyi</a:t>
            </a:r>
            <a:r>
              <a:rPr lang="tr-TR" dirty="0" smtClean="0"/>
              <a:t> artırmıyor</a:t>
            </a:r>
          </a:p>
        </p:txBody>
      </p:sp>
    </p:spTree>
    <p:extLst>
      <p:ext uri="{BB962C8B-B14F-4D97-AF65-F5344CB8AC3E}">
        <p14:creationId xmlns:p14="http://schemas.microsoft.com/office/powerpoint/2010/main" val="406957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124290"/>
            <a:ext cx="1584176" cy="57606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tr-TR" dirty="0" smtClean="0"/>
              <a:t>1940’s</a:t>
            </a:r>
            <a:endParaRPr lang="tr-TR" dirty="0"/>
          </a:p>
        </p:txBody>
      </p:sp>
      <p:sp>
        <p:nvSpPr>
          <p:cNvPr id="4" name="Oval 3"/>
          <p:cNvSpPr/>
          <p:nvPr/>
        </p:nvSpPr>
        <p:spPr>
          <a:xfrm>
            <a:off x="2915816" y="2996952"/>
            <a:ext cx="2520280" cy="2494567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Albuterol</a:t>
            </a:r>
            <a:endPara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Terbutalin</a:t>
            </a:r>
            <a:endParaRPr lang="tr-TR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3275856" y="2132856"/>
            <a:ext cx="158417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/>
              <a:t>1960’s</a:t>
            </a:r>
            <a:endParaRPr lang="tr-TR" dirty="0"/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7020272" y="2132856"/>
            <a:ext cx="1584176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smtClean="0"/>
              <a:t>1990’s</a:t>
            </a:r>
            <a:endParaRPr lang="tr-TR" dirty="0"/>
          </a:p>
        </p:txBody>
      </p:sp>
      <p:sp>
        <p:nvSpPr>
          <p:cNvPr id="10" name="Oval 9"/>
          <p:cNvSpPr/>
          <p:nvPr/>
        </p:nvSpPr>
        <p:spPr>
          <a:xfrm>
            <a:off x="6084168" y="2636912"/>
            <a:ext cx="2952328" cy="316835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Salmeterol</a:t>
            </a:r>
            <a:endParaRPr lang="tr-T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tr-TR" sz="28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Formoterol</a:t>
            </a:r>
            <a:endParaRPr lang="tr-TR" sz="28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/>
          </a:p>
        </p:txBody>
      </p:sp>
      <p:sp>
        <p:nvSpPr>
          <p:cNvPr id="11" name="Oval 10"/>
          <p:cNvSpPr/>
          <p:nvPr/>
        </p:nvSpPr>
        <p:spPr>
          <a:xfrm>
            <a:off x="57181" y="3212976"/>
            <a:ext cx="2138555" cy="2088232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16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Isoproterenol</a:t>
            </a:r>
            <a:endParaRPr lang="tr-TR" sz="16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tr-TR" dirty="0"/>
          </a:p>
        </p:txBody>
      </p:sp>
      <p:sp>
        <p:nvSpPr>
          <p:cNvPr id="12" name="Sağ Ok 11"/>
          <p:cNvSpPr/>
          <p:nvPr/>
        </p:nvSpPr>
        <p:spPr>
          <a:xfrm>
            <a:off x="2339752" y="4005064"/>
            <a:ext cx="432048" cy="439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3" name="Sağ Ok 12"/>
          <p:cNvSpPr/>
          <p:nvPr/>
        </p:nvSpPr>
        <p:spPr>
          <a:xfrm>
            <a:off x="5580112" y="4005064"/>
            <a:ext cx="432048" cy="43931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4" name="Dikdörtgen 13"/>
          <p:cNvSpPr/>
          <p:nvPr/>
        </p:nvSpPr>
        <p:spPr>
          <a:xfrm>
            <a:off x="35496" y="3176972"/>
            <a:ext cx="2267744" cy="2160240"/>
          </a:xfrm>
          <a:prstGeom prst="rect">
            <a:avLst/>
          </a:prstGeom>
          <a:gradFill>
            <a:gsLst>
              <a:gs pos="50000">
                <a:schemeClr val="accent1">
                  <a:tint val="44500"/>
                  <a:satMod val="160000"/>
                  <a:alpha val="8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5" name="Dikdörtgen 14"/>
          <p:cNvSpPr/>
          <p:nvPr/>
        </p:nvSpPr>
        <p:spPr>
          <a:xfrm>
            <a:off x="2822592" y="2924944"/>
            <a:ext cx="2682044" cy="2592288"/>
          </a:xfrm>
          <a:prstGeom prst="rect">
            <a:avLst/>
          </a:prstGeom>
          <a:gradFill>
            <a:gsLst>
              <a:gs pos="18000">
                <a:schemeClr val="accent1">
                  <a:tint val="44500"/>
                  <a:satMod val="160000"/>
                  <a:alpha val="89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1509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UEBA güvenirliği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452596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KEBA yoğun kullanıldığı 1960 ve 1970’li yıllarda </a:t>
            </a:r>
            <a:r>
              <a:rPr lang="tr-TR" dirty="0" err="1" smtClean="0"/>
              <a:t>mortalite</a:t>
            </a:r>
            <a:r>
              <a:rPr lang="tr-TR" dirty="0" smtClean="0"/>
              <a:t> de artış</a:t>
            </a:r>
          </a:p>
          <a:p>
            <a:endParaRPr lang="tr-TR" dirty="0" smtClean="0"/>
          </a:p>
          <a:p>
            <a:pPr marL="0" indent="0" algn="ctr">
              <a:buNone/>
            </a:pPr>
            <a:r>
              <a:rPr lang="tr-TR" sz="4000" b="1" dirty="0" smtClean="0"/>
              <a:t>UEBA güvenirliği ???</a:t>
            </a:r>
            <a:endParaRPr lang="tr-TR" sz="4000" b="1" dirty="0"/>
          </a:p>
        </p:txBody>
      </p:sp>
    </p:spTree>
    <p:extLst>
      <p:ext uri="{BB962C8B-B14F-4D97-AF65-F5344CB8AC3E}">
        <p14:creationId xmlns:p14="http://schemas.microsoft.com/office/powerpoint/2010/main" val="20902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6030783" y="3427685"/>
            <a:ext cx="3149729" cy="2233563"/>
          </a:xfrm>
        </p:spPr>
        <p:txBody>
          <a:bodyPr>
            <a:normAutofit/>
          </a:bodyPr>
          <a:lstStyle/>
          <a:p>
            <a:pPr algn="l"/>
            <a:r>
              <a:rPr lang="tr-TR" sz="2000" b="1" dirty="0" smtClean="0">
                <a:solidFill>
                  <a:schemeClr val="tx1"/>
                </a:solidFill>
              </a:rPr>
              <a:t>Kısa etkili beta 2 </a:t>
            </a:r>
            <a:r>
              <a:rPr lang="tr-TR" sz="2000" b="1" dirty="0" err="1" smtClean="0">
                <a:solidFill>
                  <a:schemeClr val="tx1"/>
                </a:solidFill>
              </a:rPr>
              <a:t>agonistler</a:t>
            </a:r>
            <a:endParaRPr lang="tr-TR" sz="2000" b="1" dirty="0" smtClean="0">
              <a:solidFill>
                <a:schemeClr val="tx1"/>
              </a:solidFill>
            </a:endParaRPr>
          </a:p>
          <a:p>
            <a:pPr algn="l"/>
            <a:endParaRPr lang="tr-TR" sz="2000" b="1" dirty="0" smtClean="0">
              <a:solidFill>
                <a:schemeClr val="tx1"/>
              </a:solidFill>
            </a:endParaRPr>
          </a:p>
          <a:p>
            <a:pPr algn="l"/>
            <a:endParaRPr lang="tr-TR" sz="2000" b="1" dirty="0" smtClean="0">
              <a:solidFill>
                <a:schemeClr val="tx1"/>
              </a:solidFill>
            </a:endParaRPr>
          </a:p>
          <a:p>
            <a:pPr algn="l"/>
            <a:r>
              <a:rPr lang="tr-TR" sz="2000" b="1" dirty="0" smtClean="0">
                <a:solidFill>
                  <a:schemeClr val="tx1"/>
                </a:solidFill>
              </a:rPr>
              <a:t>Uzun etkili beta 2 </a:t>
            </a:r>
            <a:r>
              <a:rPr lang="tr-TR" sz="2000" b="1" dirty="0" err="1" smtClean="0">
                <a:solidFill>
                  <a:schemeClr val="tx1"/>
                </a:solidFill>
              </a:rPr>
              <a:t>agonistler</a:t>
            </a:r>
            <a:endParaRPr lang="tr-TR" sz="2000" b="1" dirty="0">
              <a:solidFill>
                <a:schemeClr val="tx1"/>
              </a:solidFill>
            </a:endParaRPr>
          </a:p>
        </p:txBody>
      </p:sp>
      <p:pic>
        <p:nvPicPr>
          <p:cNvPr id="2050" name="Picture 2" descr="C:\Users\PC\Desktop\KONGRELERDEKİ SUNUMLAR VE KONUSMALAR\CAAD Kongresi-2017\toraks derneğ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575" y="-1315"/>
            <a:ext cx="610889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KONGRELERDEKİ SUNUMLAR VE KONUSMALAR\CAAD Kongresi-2017\toraks derneği....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-27384"/>
            <a:ext cx="3203848" cy="1788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1259632" y="6237312"/>
            <a:ext cx="1584176" cy="4053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Oval 4"/>
          <p:cNvSpPr/>
          <p:nvPr/>
        </p:nvSpPr>
        <p:spPr>
          <a:xfrm>
            <a:off x="3995936" y="3933056"/>
            <a:ext cx="792088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4924247" y="3533554"/>
            <a:ext cx="792088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013650" y="4293096"/>
            <a:ext cx="792088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Oval 9"/>
          <p:cNvSpPr/>
          <p:nvPr/>
        </p:nvSpPr>
        <p:spPr>
          <a:xfrm>
            <a:off x="3131840" y="6263998"/>
            <a:ext cx="2512486" cy="40536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546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PC\Desktop\KONGRELERDEKİ SUNUMLAR VE KONUSMALAR\CAAD Kongresi-2017\uzun etkili pub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756" y="908720"/>
            <a:ext cx="8816107" cy="1190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PC\Desktop\KONGRELERDEKİ SUNUMLAR VE KONUSMALAR\CAAD Kongresi-2017\CASTLE ÇALIŞMA ÖZETİ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04" y="4509120"/>
            <a:ext cx="8873684" cy="2071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İçerik Yer Tutucusu 2"/>
          <p:cNvSpPr>
            <a:spLocks noGrp="1"/>
          </p:cNvSpPr>
          <p:nvPr>
            <p:ph idx="1"/>
          </p:nvPr>
        </p:nvSpPr>
        <p:spPr>
          <a:xfrm>
            <a:off x="107504" y="2187943"/>
            <a:ext cx="7920880" cy="2177161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v"/>
            </a:pPr>
            <a:r>
              <a:rPr lang="tr-TR" sz="2800" dirty="0"/>
              <a:t>25,180 hasta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/>
              <a:t>16 hafta süreyle hastalar izlendi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/>
              <a:t>50 </a:t>
            </a:r>
            <a:r>
              <a:rPr lang="tr-TR" sz="2800" dirty="0" err="1" smtClean="0"/>
              <a:t>mcg</a:t>
            </a:r>
            <a:r>
              <a:rPr lang="tr-TR" sz="2800" dirty="0" smtClean="0"/>
              <a:t> </a:t>
            </a:r>
            <a:r>
              <a:rPr lang="tr-TR" sz="2800" dirty="0" err="1" smtClean="0"/>
              <a:t>Salmeterol</a:t>
            </a:r>
            <a:r>
              <a:rPr lang="tr-TR" sz="2800" dirty="0" smtClean="0"/>
              <a:t>….günde 2 kez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/>
              <a:t>200 </a:t>
            </a:r>
            <a:r>
              <a:rPr lang="tr-TR" sz="2800" dirty="0" err="1" smtClean="0"/>
              <a:t>mcg</a:t>
            </a:r>
            <a:r>
              <a:rPr lang="tr-TR" sz="2800" dirty="0" smtClean="0"/>
              <a:t> </a:t>
            </a:r>
            <a:r>
              <a:rPr lang="tr-TR" sz="2800" dirty="0" err="1" smtClean="0"/>
              <a:t>salbutamol</a:t>
            </a:r>
            <a:r>
              <a:rPr lang="tr-TR" sz="2800" dirty="0" smtClean="0"/>
              <a:t>…günde 4 kez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 smtClean="0"/>
              <a:t>Hastaların %70’i aynı zamanda İCS tedavisi alıyordu</a:t>
            </a:r>
          </a:p>
          <a:p>
            <a:pPr>
              <a:buFont typeface="Wingdings" pitchFamily="2" charset="2"/>
              <a:buChar char="v"/>
            </a:pPr>
            <a:r>
              <a:rPr lang="tr-TR" sz="2800" dirty="0"/>
              <a:t>Astım ilişkili ölüm </a:t>
            </a:r>
            <a:r>
              <a:rPr lang="tr-TR" sz="2800" dirty="0" smtClean="0"/>
              <a:t>riski: </a:t>
            </a:r>
            <a:r>
              <a:rPr lang="tr-TR" sz="2800" dirty="0" err="1" smtClean="0"/>
              <a:t>Salmeterol</a:t>
            </a:r>
            <a:r>
              <a:rPr lang="tr-TR" sz="2800" dirty="0" smtClean="0"/>
              <a:t> grubunda </a:t>
            </a:r>
            <a:r>
              <a:rPr lang="tr-TR" sz="2800" b="1" dirty="0" smtClean="0"/>
              <a:t>3 kat </a:t>
            </a:r>
            <a:r>
              <a:rPr lang="tr-TR" sz="2800" dirty="0" smtClean="0"/>
              <a:t>fazla</a:t>
            </a:r>
            <a:endParaRPr lang="tr-TR" sz="2800" dirty="0"/>
          </a:p>
          <a:p>
            <a:endParaRPr lang="tr-TR" dirty="0"/>
          </a:p>
        </p:txBody>
      </p:sp>
      <p:sp>
        <p:nvSpPr>
          <p:cNvPr id="7" name="Başlık 1"/>
          <p:cNvSpPr>
            <a:spLocks noGrp="1"/>
          </p:cNvSpPr>
          <p:nvPr>
            <p:ph type="title"/>
          </p:nvPr>
        </p:nvSpPr>
        <p:spPr>
          <a:xfrm>
            <a:off x="426009" y="116632"/>
            <a:ext cx="8229600" cy="936104"/>
          </a:xfrm>
        </p:spPr>
        <p:txBody>
          <a:bodyPr>
            <a:normAutofit/>
          </a:bodyPr>
          <a:lstStyle/>
          <a:p>
            <a:r>
              <a:rPr lang="tr-TR" dirty="0" smtClean="0"/>
              <a:t>SNSS çalışması</a:t>
            </a:r>
            <a:endParaRPr lang="tr-TR" dirty="0"/>
          </a:p>
        </p:txBody>
      </p:sp>
      <p:sp>
        <p:nvSpPr>
          <p:cNvPr id="9" name="Oval 8"/>
          <p:cNvSpPr/>
          <p:nvPr/>
        </p:nvSpPr>
        <p:spPr>
          <a:xfrm>
            <a:off x="6300192" y="5589240"/>
            <a:ext cx="576064" cy="357907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634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48064" y="2636912"/>
            <a:ext cx="4032448" cy="333230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/>
              <a:t>26.355 hasta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/>
              <a:t>28 </a:t>
            </a:r>
            <a:r>
              <a:rPr lang="tr-TR" sz="2000" dirty="0"/>
              <a:t>haftalık </a:t>
            </a:r>
            <a:r>
              <a:rPr lang="tr-TR" sz="2000" dirty="0" smtClean="0"/>
              <a:t>süreyle izlem</a:t>
            </a:r>
            <a:endParaRPr lang="tr-TR" sz="200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/>
              <a:t>50 </a:t>
            </a:r>
            <a:r>
              <a:rPr lang="tr-TR" sz="2000" dirty="0" err="1"/>
              <a:t>mcg</a:t>
            </a:r>
            <a:r>
              <a:rPr lang="tr-TR" sz="2000" dirty="0"/>
              <a:t> </a:t>
            </a:r>
            <a:r>
              <a:rPr lang="tr-TR" sz="2000" dirty="0" err="1" smtClean="0"/>
              <a:t>Salmeterol</a:t>
            </a:r>
            <a:r>
              <a:rPr lang="tr-TR" sz="2000" dirty="0" smtClean="0"/>
              <a:t>…günde </a:t>
            </a:r>
            <a:r>
              <a:rPr lang="tr-TR" sz="2000" dirty="0"/>
              <a:t>2 kez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/>
              <a:t>Astım ilişkili ölüm riski: </a:t>
            </a:r>
            <a:r>
              <a:rPr lang="tr-TR" sz="2000" b="1" dirty="0" smtClean="0"/>
              <a:t>2,3 kat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000" dirty="0" smtClean="0"/>
              <a:t>Hastaların %47’si ICS tedavisi</a:t>
            </a:r>
            <a:r>
              <a:rPr lang="tr-TR" sz="2400" dirty="0" smtClean="0"/>
              <a:t> </a:t>
            </a:r>
          </a:p>
          <a:p>
            <a:pPr marL="0" indent="0">
              <a:buNone/>
            </a:pPr>
            <a:endParaRPr lang="tr-TR" sz="2000" dirty="0"/>
          </a:p>
        </p:txBody>
      </p:sp>
      <p:pic>
        <p:nvPicPr>
          <p:cNvPr id="2050" name="Picture 2" descr="C:\Users\PC\Desktop\KONGRELERDEKİ SUNUMLAR VE KONUSMALAR\CAAD Kongresi-2017\smart çalışması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4" y="1052736"/>
            <a:ext cx="9081783" cy="1152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PC\Desktop\KONGRELERDEKİ SUNUMLAR VE KONUSMALAR\CAAD Kongresi-2017\smart sonucu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4" r="2313" b="23044"/>
          <a:stretch/>
        </p:blipFill>
        <p:spPr bwMode="auto">
          <a:xfrm>
            <a:off x="95102" y="2420888"/>
            <a:ext cx="5088518" cy="361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Başlık 1"/>
          <p:cNvSpPr>
            <a:spLocks noGrp="1"/>
          </p:cNvSpPr>
          <p:nvPr>
            <p:ph type="title"/>
          </p:nvPr>
        </p:nvSpPr>
        <p:spPr>
          <a:xfrm>
            <a:off x="426009" y="116632"/>
            <a:ext cx="8229600" cy="936104"/>
          </a:xfrm>
        </p:spPr>
        <p:txBody>
          <a:bodyPr>
            <a:normAutofit/>
          </a:bodyPr>
          <a:lstStyle/>
          <a:p>
            <a:r>
              <a:rPr lang="tr-TR" dirty="0" smtClean="0"/>
              <a:t>SMART çalışması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19843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2" y="3717032"/>
            <a:ext cx="8964488" cy="28369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b="1" dirty="0" smtClean="0"/>
              <a:t>2008 yılında uzun etkili beta 2 </a:t>
            </a:r>
            <a:r>
              <a:rPr lang="tr-TR" sz="2400" b="1" dirty="0" err="1" smtClean="0"/>
              <a:t>agonist</a:t>
            </a:r>
            <a:r>
              <a:rPr lang="tr-TR" sz="2400" b="1" dirty="0" smtClean="0"/>
              <a:t> ilaçların prospektüsüne;</a:t>
            </a:r>
          </a:p>
          <a:p>
            <a:pPr marL="0" indent="0">
              <a:buNone/>
            </a:pPr>
            <a:endParaRPr lang="tr-TR" sz="2800" dirty="0" smtClean="0"/>
          </a:p>
          <a:p>
            <a:pPr marL="0" indent="0" algn="ctr">
              <a:buNone/>
            </a:pPr>
            <a:r>
              <a:rPr lang="tr-TR" sz="2800" i="1" dirty="0" smtClean="0"/>
              <a:t>Yan etkilerinin olabileceği ve bu durumda hastanın doktoruna başvurması gerektiği </a:t>
            </a:r>
          </a:p>
          <a:p>
            <a:pPr marL="0" indent="0">
              <a:buNone/>
            </a:pPr>
            <a:r>
              <a:rPr lang="tr-TR" sz="2800" i="1" dirty="0" smtClean="0"/>
              <a:t>                                                                           </a:t>
            </a:r>
            <a:r>
              <a:rPr lang="tr-TR" sz="2400" i="1" dirty="0" smtClean="0"/>
              <a:t>………….ibaresi eklendi</a:t>
            </a:r>
            <a:endParaRPr lang="tr-TR" sz="2400" i="1" dirty="0"/>
          </a:p>
        </p:txBody>
      </p:sp>
      <p:pic>
        <p:nvPicPr>
          <p:cNvPr id="8194" name="Picture 2" descr="İlgili resim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0"/>
            <a:ext cx="7938711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880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61256" y="2348881"/>
            <a:ext cx="3618656" cy="4176463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FDA meta-analiz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110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 kontrollü çalışma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60,954 hasta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12 hafta ve daha uzun süreli tedavi alan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Hastaların % 18 çocuk </a:t>
            </a:r>
          </a:p>
          <a:p>
            <a:endParaRPr lang="tr-TR" dirty="0"/>
          </a:p>
        </p:txBody>
      </p:sp>
      <p:pic>
        <p:nvPicPr>
          <p:cNvPr id="1026" name="Picture 2" descr="C:\Users\PC\Desktop\KONGRELERDEKİ SUNUMLAR VE KONUSMALAR\CAAD Kongresi-2017\FDA ÇALIŞMASI META ANALİZ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916831"/>
            <a:ext cx="5196972" cy="4320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meta analysis level of evidence ile ilgili görsel sonucu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3" t="11423" r="21146" b="50104"/>
          <a:stretch/>
        </p:blipFill>
        <p:spPr bwMode="auto">
          <a:xfrm>
            <a:off x="6876255" y="-27384"/>
            <a:ext cx="2267745" cy="16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8172400" y="205335"/>
            <a:ext cx="971600" cy="6377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2010</a:t>
            </a:r>
            <a:endParaRPr lang="tr-TR" b="1" dirty="0"/>
          </a:p>
        </p:txBody>
      </p:sp>
      <p:pic>
        <p:nvPicPr>
          <p:cNvPr id="8" name="Picture 2" descr="İlgili resim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4" b="9005"/>
          <a:stretch/>
        </p:blipFill>
        <p:spPr bwMode="auto">
          <a:xfrm>
            <a:off x="0" y="-35667"/>
            <a:ext cx="6912768" cy="15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6084168" y="4725144"/>
            <a:ext cx="828600" cy="504056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89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İçerik Yer Tutucusu 2"/>
          <p:cNvSpPr>
            <a:spLocks noGrp="1"/>
          </p:cNvSpPr>
          <p:nvPr>
            <p:ph idx="1"/>
          </p:nvPr>
        </p:nvSpPr>
        <p:spPr>
          <a:xfrm>
            <a:off x="367733" y="2474728"/>
            <a:ext cx="3772219" cy="3618568"/>
          </a:xfrm>
        </p:spPr>
        <p:txBody>
          <a:bodyPr/>
          <a:lstStyle/>
          <a:p>
            <a:pPr marL="0" indent="0">
              <a:buNone/>
            </a:pPr>
            <a:r>
              <a:rPr lang="tr-TR" dirty="0" smtClean="0"/>
              <a:t>FDA meta-analiz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110 </a:t>
            </a:r>
            <a:r>
              <a:rPr lang="tr-TR" sz="2400" dirty="0" err="1" smtClean="0"/>
              <a:t>randomize</a:t>
            </a:r>
            <a:r>
              <a:rPr lang="tr-TR" sz="2400" dirty="0" smtClean="0"/>
              <a:t> </a:t>
            </a:r>
            <a:r>
              <a:rPr lang="tr-TR" sz="2400" dirty="0"/>
              <a:t>kontrollü çalışma </a:t>
            </a:r>
            <a:endParaRPr lang="tr-TR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60,954 hasta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12 hafta ve daha uzun süreli tedavi alan</a:t>
            </a:r>
          </a:p>
          <a:p>
            <a:endParaRPr lang="tr-TR" dirty="0"/>
          </a:p>
        </p:txBody>
      </p:sp>
      <p:pic>
        <p:nvPicPr>
          <p:cNvPr id="12" name="Picture 2" descr="İlgili resim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4" b="9005"/>
          <a:stretch/>
        </p:blipFill>
        <p:spPr bwMode="auto">
          <a:xfrm>
            <a:off x="0" y="-35667"/>
            <a:ext cx="6912768" cy="15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meta analysis level of evidence ile ilgili görsel sonucu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3" t="11423" r="21146" b="50104"/>
          <a:stretch/>
        </p:blipFill>
        <p:spPr bwMode="auto">
          <a:xfrm>
            <a:off x="6840759" y="-26411"/>
            <a:ext cx="2267745" cy="16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Oval 13"/>
          <p:cNvSpPr/>
          <p:nvPr/>
        </p:nvSpPr>
        <p:spPr>
          <a:xfrm>
            <a:off x="8100392" y="126968"/>
            <a:ext cx="971600" cy="6377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2010</a:t>
            </a:r>
            <a:endParaRPr lang="tr-TR" b="1" dirty="0"/>
          </a:p>
        </p:txBody>
      </p:sp>
      <p:pic>
        <p:nvPicPr>
          <p:cNvPr id="4098" name="Picture 2" descr="C:\Users\PC\Desktop\Ekran Alıntısıçöçmömöm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609678"/>
            <a:ext cx="4824536" cy="5226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4427984" y="2204864"/>
            <a:ext cx="1367644" cy="93610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92457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851" y="1772816"/>
            <a:ext cx="8982645" cy="5063579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tr-TR" b="1" dirty="0" smtClean="0"/>
              <a:t>FDA Önerileri</a:t>
            </a:r>
          </a:p>
          <a:p>
            <a:pPr algn="just">
              <a:buFont typeface="Wingdings" pitchFamily="2" charset="2"/>
              <a:buChar char="v"/>
            </a:pPr>
            <a:r>
              <a:rPr lang="tr-TR" sz="2400" dirty="0"/>
              <a:t>Tüm yaş gruplarında uzun etkili beta-2 </a:t>
            </a:r>
            <a:r>
              <a:rPr lang="tr-TR" sz="2400" dirty="0" err="1" smtClean="0"/>
              <a:t>agonistler</a:t>
            </a:r>
            <a:r>
              <a:rPr lang="tr-TR" sz="2400" dirty="0" smtClean="0"/>
              <a:t> tek başına </a:t>
            </a:r>
            <a:r>
              <a:rPr lang="tr-TR" sz="2400" dirty="0"/>
              <a:t>kullanılmamalı, mutlaka bir </a:t>
            </a:r>
            <a:r>
              <a:rPr lang="tr-TR" sz="2400" dirty="0" err="1"/>
              <a:t>inhaler</a:t>
            </a:r>
            <a:r>
              <a:rPr lang="tr-TR" sz="2400" dirty="0"/>
              <a:t> </a:t>
            </a:r>
            <a:r>
              <a:rPr lang="tr-TR" sz="2400" dirty="0" err="1"/>
              <a:t>steroid</a:t>
            </a:r>
            <a:r>
              <a:rPr lang="tr-TR" sz="2400" dirty="0"/>
              <a:t> </a:t>
            </a:r>
            <a:r>
              <a:rPr lang="tr-TR" sz="2400" dirty="0" smtClean="0"/>
              <a:t>ile birlikte </a:t>
            </a:r>
            <a:r>
              <a:rPr lang="tr-TR" sz="2400" dirty="0"/>
              <a:t>kullanılmalıdır</a:t>
            </a:r>
            <a:r>
              <a:rPr lang="tr-TR" sz="24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tr-TR" sz="24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400" dirty="0"/>
              <a:t>Astım kontrolü sağlandıktan sonra eğer </a:t>
            </a:r>
            <a:r>
              <a:rPr lang="tr-TR" sz="2400" dirty="0" smtClean="0"/>
              <a:t>mümkünse uzun </a:t>
            </a:r>
            <a:r>
              <a:rPr lang="tr-TR" sz="2400" dirty="0"/>
              <a:t>etkili beta-2 </a:t>
            </a:r>
            <a:r>
              <a:rPr lang="tr-TR" sz="2400" dirty="0" err="1" smtClean="0"/>
              <a:t>agonistler</a:t>
            </a:r>
            <a:r>
              <a:rPr lang="tr-TR" sz="2400" dirty="0" smtClean="0"/>
              <a:t> </a:t>
            </a:r>
            <a:r>
              <a:rPr lang="tr-TR" sz="2400" dirty="0"/>
              <a:t>kesilip tek başına </a:t>
            </a:r>
            <a:r>
              <a:rPr lang="tr-TR" sz="2400" dirty="0" err="1" smtClean="0"/>
              <a:t>inhaler</a:t>
            </a:r>
            <a:r>
              <a:rPr lang="tr-TR" sz="2400" dirty="0" smtClean="0"/>
              <a:t> </a:t>
            </a:r>
            <a:r>
              <a:rPr lang="tr-TR" sz="2400" dirty="0" err="1" smtClean="0"/>
              <a:t>steroid</a:t>
            </a:r>
            <a:r>
              <a:rPr lang="tr-TR" sz="2400" dirty="0" smtClean="0"/>
              <a:t> </a:t>
            </a:r>
            <a:r>
              <a:rPr lang="tr-TR" sz="2400" dirty="0"/>
              <a:t>ile tedaviye devam edilmelidir</a:t>
            </a:r>
            <a:r>
              <a:rPr lang="tr-TR" sz="2400" dirty="0" smtClean="0"/>
              <a:t>.</a:t>
            </a:r>
          </a:p>
          <a:p>
            <a:pPr algn="just">
              <a:buFont typeface="Wingdings" pitchFamily="2" charset="2"/>
              <a:buChar char="v"/>
            </a:pPr>
            <a:endParaRPr lang="tr-TR" sz="24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400" dirty="0"/>
              <a:t>Düşük-orta doz </a:t>
            </a:r>
            <a:r>
              <a:rPr lang="tr-TR" sz="2400" dirty="0" err="1"/>
              <a:t>inhaler</a:t>
            </a:r>
            <a:r>
              <a:rPr lang="tr-TR" sz="2400" dirty="0"/>
              <a:t> </a:t>
            </a:r>
            <a:r>
              <a:rPr lang="tr-TR" sz="2400" dirty="0" err="1"/>
              <a:t>steroid</a:t>
            </a:r>
            <a:r>
              <a:rPr lang="tr-TR" sz="2400" dirty="0"/>
              <a:t> ile kontrol altına </a:t>
            </a:r>
            <a:r>
              <a:rPr lang="tr-TR" sz="2400" dirty="0" smtClean="0"/>
              <a:t>alınan hasta da </a:t>
            </a:r>
            <a:r>
              <a:rPr lang="tr-TR" sz="2400" dirty="0"/>
              <a:t>uzun etkili beta-2 </a:t>
            </a:r>
            <a:r>
              <a:rPr lang="tr-TR" sz="2400" dirty="0" err="1"/>
              <a:t>agonist</a:t>
            </a:r>
            <a:r>
              <a:rPr lang="tr-TR" sz="2400" dirty="0"/>
              <a:t> </a:t>
            </a:r>
            <a:r>
              <a:rPr lang="tr-TR" sz="2400" dirty="0" smtClean="0"/>
              <a:t>kullanımından kaçınılmalıdır.</a:t>
            </a:r>
          </a:p>
          <a:p>
            <a:pPr algn="just">
              <a:buFont typeface="Wingdings" pitchFamily="2" charset="2"/>
              <a:buChar char="v"/>
            </a:pPr>
            <a:endParaRPr lang="tr-TR" sz="2400" dirty="0" smtClean="0"/>
          </a:p>
          <a:p>
            <a:pPr algn="just">
              <a:buFont typeface="Wingdings" pitchFamily="2" charset="2"/>
              <a:buChar char="v"/>
            </a:pPr>
            <a:r>
              <a:rPr lang="tr-TR" sz="2400" dirty="0"/>
              <a:t>Hasta uyumunu garantiye almak için çocuk ve </a:t>
            </a:r>
            <a:r>
              <a:rPr lang="tr-TR" sz="2400" dirty="0" smtClean="0"/>
              <a:t>ergende </a:t>
            </a:r>
            <a:r>
              <a:rPr lang="tr-TR" sz="2400" dirty="0" err="1" smtClean="0"/>
              <a:t>inhaler</a:t>
            </a:r>
            <a:r>
              <a:rPr lang="tr-TR" sz="2400" dirty="0" smtClean="0"/>
              <a:t> </a:t>
            </a:r>
            <a:r>
              <a:rPr lang="tr-TR" sz="2400" dirty="0" err="1"/>
              <a:t>steroid</a:t>
            </a:r>
            <a:r>
              <a:rPr lang="tr-TR" sz="2400" dirty="0"/>
              <a:t> ve uzun etkili beta-2 </a:t>
            </a:r>
            <a:r>
              <a:rPr lang="tr-TR" sz="2400" dirty="0" err="1"/>
              <a:t>agonist</a:t>
            </a:r>
            <a:r>
              <a:rPr lang="tr-TR" sz="2400" dirty="0"/>
              <a:t> </a:t>
            </a:r>
            <a:r>
              <a:rPr lang="tr-TR" sz="2400" dirty="0" smtClean="0"/>
              <a:t>ayrı ayrı </a:t>
            </a:r>
            <a:r>
              <a:rPr lang="tr-TR" sz="2400" dirty="0"/>
              <a:t>cihazlarla değil tek bir cihazla (fiks kombinasyon</a:t>
            </a:r>
            <a:r>
              <a:rPr lang="tr-TR" sz="2400" dirty="0" smtClean="0"/>
              <a:t>) kullanılmalıdır</a:t>
            </a:r>
            <a:r>
              <a:rPr lang="tr-TR" sz="2000" dirty="0"/>
              <a:t>.</a:t>
            </a:r>
          </a:p>
        </p:txBody>
      </p:sp>
      <p:pic>
        <p:nvPicPr>
          <p:cNvPr id="5" name="Picture 2" descr="İlgili resim">
            <a:hlinkClick r:id="rId2"/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324" b="9005"/>
          <a:stretch/>
        </p:blipFill>
        <p:spPr bwMode="auto">
          <a:xfrm>
            <a:off x="0" y="-35667"/>
            <a:ext cx="6912768" cy="1592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meta analysis level of evidence ile ilgili görsel sonucu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403" t="11423" r="21146" b="50104"/>
          <a:stretch/>
        </p:blipFill>
        <p:spPr bwMode="auto">
          <a:xfrm>
            <a:off x="6840759" y="-26411"/>
            <a:ext cx="2267745" cy="160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val 7"/>
          <p:cNvSpPr/>
          <p:nvPr/>
        </p:nvSpPr>
        <p:spPr>
          <a:xfrm>
            <a:off x="8100392" y="126968"/>
            <a:ext cx="971600" cy="637736"/>
          </a:xfrm>
          <a:prstGeom prst="ellips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b="1" dirty="0" smtClean="0"/>
              <a:t>2010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3467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1143000"/>
          </a:xfrm>
        </p:spPr>
        <p:txBody>
          <a:bodyPr/>
          <a:lstStyle/>
          <a:p>
            <a:r>
              <a:rPr lang="tr-TR" dirty="0" smtClean="0"/>
              <a:t>Meta analiz sonuçları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195736" y="5805264"/>
            <a:ext cx="4680520" cy="8740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tr-TR" b="1" dirty="0" err="1">
                <a:solidFill>
                  <a:schemeClr val="accent2"/>
                </a:solidFill>
              </a:rPr>
              <a:t>Thorax</a:t>
            </a:r>
            <a:r>
              <a:rPr lang="tr-TR" b="1" dirty="0">
                <a:solidFill>
                  <a:schemeClr val="accent2"/>
                </a:solidFill>
              </a:rPr>
              <a:t> </a:t>
            </a:r>
            <a:r>
              <a:rPr lang="tr-TR" b="1" dirty="0" smtClean="0">
                <a:solidFill>
                  <a:schemeClr val="accent2"/>
                </a:solidFill>
              </a:rPr>
              <a:t>2012;67:342e349</a:t>
            </a:r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852936"/>
            <a:ext cx="9107488" cy="2338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val 3"/>
          <p:cNvSpPr/>
          <p:nvPr/>
        </p:nvSpPr>
        <p:spPr>
          <a:xfrm>
            <a:off x="5004048" y="2924944"/>
            <a:ext cx="1440160" cy="210578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888940" y="1556792"/>
            <a:ext cx="5688632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err="1" smtClean="0"/>
              <a:t>Randomize</a:t>
            </a:r>
            <a:r>
              <a:rPr lang="tr-TR" dirty="0" smtClean="0"/>
              <a:t> kontrollü çalışmalar </a:t>
            </a:r>
          </a:p>
          <a:p>
            <a:pPr marL="0" indent="0">
              <a:buFont typeface="Arial" pitchFamily="34" charset="0"/>
              <a:buNone/>
            </a:pPr>
            <a:r>
              <a:rPr lang="tr-TR" dirty="0" smtClean="0"/>
              <a:t>16 meta analiz incelendi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122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5" name="Picture 3" descr="C:\Users\PC\Desktop\KONGRELERDEKİ SUNUMLAR VE KONUSMALAR\CAAD Kongresi-2017\Resimler klasoru\cochra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3887925" y="5301208"/>
            <a:ext cx="1368152" cy="1224136"/>
          </a:xfrm>
          <a:prstGeom prst="ellipse">
            <a:avLst/>
          </a:prstGeom>
          <a:solidFill>
            <a:srgbClr val="A60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2014</a:t>
            </a:r>
            <a:endParaRPr lang="tr-TR" sz="2800" b="1" dirty="0"/>
          </a:p>
        </p:txBody>
      </p:sp>
    </p:spTree>
    <p:extLst>
      <p:ext uri="{BB962C8B-B14F-4D97-AF65-F5344CB8AC3E}">
        <p14:creationId xmlns:p14="http://schemas.microsoft.com/office/powerpoint/2010/main" val="3674539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 descr="C:\Users\PC\Desktop\KONGRELERDEKİ SUNUMLAR VE KONUSMALAR\CAAD Kongresi-2017\Resimler klasoru\cohrane tabl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16832"/>
            <a:ext cx="7200800" cy="4749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ochrane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459" y="72008"/>
            <a:ext cx="710293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/>
          <p:cNvSpPr/>
          <p:nvPr/>
        </p:nvSpPr>
        <p:spPr>
          <a:xfrm>
            <a:off x="6516216" y="6311936"/>
            <a:ext cx="1008112" cy="4294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586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844824"/>
            <a:ext cx="7416824" cy="49948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cochrane ile ilgili görsel sonucu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4624"/>
            <a:ext cx="7102933" cy="1700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val 6"/>
          <p:cNvSpPr/>
          <p:nvPr/>
        </p:nvSpPr>
        <p:spPr>
          <a:xfrm>
            <a:off x="6804248" y="6311936"/>
            <a:ext cx="1008112" cy="429432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547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2"/>
          <p:cNvSpPr txBox="1">
            <a:spLocks noGrp="1"/>
          </p:cNvSpPr>
          <p:nvPr>
            <p:ph idx="1"/>
          </p:nvPr>
        </p:nvSpPr>
        <p:spPr>
          <a:xfrm>
            <a:off x="4860032" y="1547878"/>
            <a:ext cx="3888432" cy="1872208"/>
          </a:xfrm>
          <a:prstGeom prst="rect">
            <a:avLst/>
          </a:prstGeom>
          <a:solidFill>
            <a:schemeClr val="accent2"/>
          </a:solidFill>
          <a:effectLst>
            <a:glow rad="63500">
              <a:schemeClr val="accent1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bliqueTopLeft"/>
            <a:lightRig rig="threePt" dir="t"/>
          </a:scene3d>
          <a:sp3d>
            <a:bevelT w="139700" prst="cross"/>
            <a:bevelB w="139700" prst="cross"/>
          </a:sp3d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err="1" smtClean="0">
                <a:solidFill>
                  <a:schemeClr val="bg1"/>
                </a:solidFill>
              </a:rPr>
              <a:t>İzoproterenol</a:t>
            </a:r>
            <a:endParaRPr lang="tr-TR" dirty="0" smtClean="0">
              <a:solidFill>
                <a:schemeClr val="bg1"/>
              </a:solidFill>
            </a:endParaRPr>
          </a:p>
          <a:p>
            <a:pPr marL="0" indent="0">
              <a:buFont typeface="Arial" pitchFamily="34" charset="0"/>
              <a:buNone/>
            </a:pPr>
            <a:r>
              <a:rPr lang="tr-TR" dirty="0" err="1" smtClean="0">
                <a:solidFill>
                  <a:schemeClr val="bg1"/>
                </a:solidFill>
              </a:rPr>
              <a:t>Salbutamol</a:t>
            </a:r>
            <a:r>
              <a:rPr lang="tr-TR" dirty="0" smtClean="0">
                <a:solidFill>
                  <a:schemeClr val="bg1"/>
                </a:solidFill>
              </a:rPr>
              <a:t> (</a:t>
            </a:r>
            <a:r>
              <a:rPr lang="tr-TR" dirty="0" err="1" smtClean="0">
                <a:solidFill>
                  <a:schemeClr val="bg1"/>
                </a:solidFill>
              </a:rPr>
              <a:t>Albuterol</a:t>
            </a:r>
            <a:r>
              <a:rPr lang="tr-TR" dirty="0" smtClean="0">
                <a:solidFill>
                  <a:schemeClr val="bg1"/>
                </a:solidFill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tr-TR" dirty="0" err="1" smtClean="0">
                <a:solidFill>
                  <a:schemeClr val="bg1"/>
                </a:solidFill>
              </a:rPr>
              <a:t>Terbutalin</a:t>
            </a:r>
            <a:endParaRPr lang="tr-TR" dirty="0" smtClean="0">
              <a:solidFill>
                <a:schemeClr val="bg1"/>
              </a:solidFill>
            </a:endParaRPr>
          </a:p>
          <a:p>
            <a:endParaRPr lang="tr-TR" dirty="0"/>
          </a:p>
        </p:txBody>
      </p:sp>
      <p:sp>
        <p:nvSpPr>
          <p:cNvPr id="5" name="İçerik Yer Tutucusu 2"/>
          <p:cNvSpPr txBox="1">
            <a:spLocks/>
          </p:cNvSpPr>
          <p:nvPr/>
        </p:nvSpPr>
        <p:spPr>
          <a:xfrm>
            <a:off x="107504" y="2060848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sz="2800" b="1" dirty="0" smtClean="0"/>
              <a:t>Kısa etkili beta 2 </a:t>
            </a:r>
            <a:r>
              <a:rPr lang="tr-TR" sz="2800" b="1" dirty="0" err="1" smtClean="0"/>
              <a:t>agonistler</a:t>
            </a:r>
            <a:endParaRPr lang="tr-TR" sz="2800" b="1" dirty="0" smtClean="0"/>
          </a:p>
          <a:p>
            <a:endParaRPr lang="tr-TR" dirty="0"/>
          </a:p>
        </p:txBody>
      </p:sp>
      <p:sp>
        <p:nvSpPr>
          <p:cNvPr id="6" name="İçerik Yer Tutucusu 2"/>
          <p:cNvSpPr txBox="1">
            <a:spLocks/>
          </p:cNvSpPr>
          <p:nvPr/>
        </p:nvSpPr>
        <p:spPr>
          <a:xfrm>
            <a:off x="107504" y="3789040"/>
            <a:ext cx="4176464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b="1" dirty="0"/>
              <a:t>Uzun etkili beta 2 </a:t>
            </a:r>
            <a:r>
              <a:rPr lang="tr-TR" sz="2800" b="1" dirty="0" err="1"/>
              <a:t>agonistler</a:t>
            </a:r>
            <a:endParaRPr lang="tr-TR" sz="2800" b="1" dirty="0"/>
          </a:p>
          <a:p>
            <a:endParaRPr lang="tr-TR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104793" y="5517232"/>
            <a:ext cx="4755239" cy="64807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2800" b="1" dirty="0"/>
              <a:t>Ultra uzun etkili beta 2 </a:t>
            </a:r>
            <a:r>
              <a:rPr lang="tr-TR" sz="2800" b="1" dirty="0" err="1"/>
              <a:t>agonistler</a:t>
            </a:r>
            <a:endParaRPr lang="tr-TR" sz="2800" b="1" dirty="0"/>
          </a:p>
          <a:p>
            <a:endParaRPr lang="tr-TR" dirty="0"/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4860032" y="3537012"/>
            <a:ext cx="3888432" cy="1260140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  <a:bevelB w="139700" prst="cross"/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err="1">
                <a:solidFill>
                  <a:schemeClr val="bg1"/>
                </a:solidFill>
              </a:rPr>
              <a:t>Formoterol</a:t>
            </a: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 err="1" smtClean="0">
                <a:solidFill>
                  <a:schemeClr val="bg1"/>
                </a:solidFill>
              </a:rPr>
              <a:t>Salmeterol</a:t>
            </a:r>
            <a:endParaRPr lang="tr-TR" dirty="0">
              <a:solidFill>
                <a:schemeClr val="bg1"/>
              </a:solidFill>
            </a:endParaRPr>
          </a:p>
        </p:txBody>
      </p:sp>
      <p:sp>
        <p:nvSpPr>
          <p:cNvPr id="9" name="İçerik Yer Tutucusu 2"/>
          <p:cNvSpPr txBox="1">
            <a:spLocks/>
          </p:cNvSpPr>
          <p:nvPr/>
        </p:nvSpPr>
        <p:spPr>
          <a:xfrm>
            <a:off x="4860032" y="4869160"/>
            <a:ext cx="3888432" cy="1872208"/>
          </a:xfrm>
          <a:prstGeom prst="rect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dirty="0" err="1">
                <a:solidFill>
                  <a:schemeClr val="bg1"/>
                </a:solidFill>
              </a:rPr>
              <a:t>İndacaterol</a:t>
            </a: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 err="1">
                <a:solidFill>
                  <a:schemeClr val="bg1"/>
                </a:solidFill>
              </a:rPr>
              <a:t>Vilanterol</a:t>
            </a: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 err="1">
                <a:solidFill>
                  <a:schemeClr val="bg1"/>
                </a:solidFill>
              </a:rPr>
              <a:t>Olodaterol</a:t>
            </a:r>
            <a:endParaRPr lang="tr-TR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tr-TR" dirty="0" err="1">
                <a:solidFill>
                  <a:schemeClr val="bg1"/>
                </a:solidFill>
              </a:rPr>
              <a:t>Carmoterol</a:t>
            </a:r>
            <a:endParaRPr lang="tr-TR" dirty="0">
              <a:solidFill>
                <a:schemeClr val="bg1"/>
              </a:solidFill>
            </a:endParaRPr>
          </a:p>
          <a:p>
            <a:endParaRPr lang="tr-TR" dirty="0"/>
          </a:p>
        </p:txBody>
      </p:sp>
      <p:sp>
        <p:nvSpPr>
          <p:cNvPr id="13" name="Başlık 1"/>
          <p:cNvSpPr txBox="1">
            <a:spLocks/>
          </p:cNvSpPr>
          <p:nvPr/>
        </p:nvSpPr>
        <p:spPr>
          <a:xfrm>
            <a:off x="374848" y="2697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dirty="0" smtClean="0"/>
              <a:t>Beta 2 </a:t>
            </a:r>
            <a:r>
              <a:rPr lang="tr-TR" dirty="0" err="1" smtClean="0"/>
              <a:t>agonistlerin</a:t>
            </a:r>
            <a:r>
              <a:rPr lang="tr-TR" dirty="0" smtClean="0"/>
              <a:t> sınıflandırılması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30377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79511" y="3600759"/>
            <a:ext cx="8856985" cy="3140609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tr-TR" sz="2400" dirty="0" err="1" smtClean="0"/>
              <a:t>UEBA’ların</a:t>
            </a:r>
            <a:r>
              <a:rPr lang="tr-TR" sz="2400" dirty="0" smtClean="0"/>
              <a:t> IKS tedavisine eklenmesi astıma bağlı ölüm riskini artırmadığı net olarak dışlanamamaktadır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/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Astıma bağlı ölümcül olmayan semptomlar </a:t>
            </a:r>
            <a:r>
              <a:rPr lang="tr-TR" sz="2400" dirty="0" err="1" smtClean="0"/>
              <a:t>monoterapi</a:t>
            </a:r>
            <a:r>
              <a:rPr lang="tr-TR" sz="2400" dirty="0" smtClean="0"/>
              <a:t> yerine IKS ile kombine kullanıldığında azalmaktadır.</a:t>
            </a:r>
          </a:p>
          <a:p>
            <a:pPr>
              <a:buFont typeface="Wingdings" pitchFamily="2" charset="2"/>
              <a:buChar char="v"/>
            </a:pPr>
            <a:endParaRPr lang="tr-TR" sz="2400" dirty="0" smtClean="0"/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Semptomları kontrol altına almada IKS ile birlikte kullanıldıklarında efektifler ve kombine olarak kullanılmaları  güvenlidir</a:t>
            </a:r>
          </a:p>
          <a:p>
            <a:endParaRPr lang="tr-TR" dirty="0"/>
          </a:p>
        </p:txBody>
      </p:sp>
      <p:pic>
        <p:nvPicPr>
          <p:cNvPr id="3075" name="Picture 3" descr="C:\Users\PC\Desktop\KONGRELERDEKİ SUNUMLAR VE KONUSMALAR\CAAD Kongresi-2017\Resimler klasoru\cochra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09" b="31814"/>
          <a:stretch/>
        </p:blipFill>
        <p:spPr bwMode="auto">
          <a:xfrm>
            <a:off x="0" y="21902"/>
            <a:ext cx="9144000" cy="345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val 4"/>
          <p:cNvSpPr/>
          <p:nvPr/>
        </p:nvSpPr>
        <p:spPr>
          <a:xfrm>
            <a:off x="7524328" y="260648"/>
            <a:ext cx="1368152" cy="1224136"/>
          </a:xfrm>
          <a:prstGeom prst="ellipse">
            <a:avLst/>
          </a:prstGeom>
          <a:solidFill>
            <a:srgbClr val="A600B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2800" b="1" dirty="0" smtClean="0"/>
              <a:t>2014</a:t>
            </a:r>
            <a:endParaRPr lang="tr-TR" sz="2800" b="1" dirty="0"/>
          </a:p>
        </p:txBody>
      </p:sp>
      <p:sp>
        <p:nvSpPr>
          <p:cNvPr id="4" name="Dikdörtgen 3"/>
          <p:cNvSpPr/>
          <p:nvPr/>
        </p:nvSpPr>
        <p:spPr>
          <a:xfrm>
            <a:off x="2267744" y="1484784"/>
            <a:ext cx="46085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dirty="0" err="1" smtClean="0"/>
              <a:t>s</a:t>
            </a:r>
            <a:r>
              <a:rPr lang="tr-TR" sz="3600" b="1" dirty="0" err="1" smtClean="0">
                <a:solidFill>
                  <a:schemeClr val="tx1"/>
                </a:solidFill>
              </a:rPr>
              <a:t>Authors</a:t>
            </a:r>
            <a:r>
              <a:rPr lang="tr-TR" sz="3600" b="1" dirty="0" smtClean="0">
                <a:solidFill>
                  <a:schemeClr val="tx1"/>
                </a:solidFill>
              </a:rPr>
              <a:t>’ </a:t>
            </a:r>
            <a:r>
              <a:rPr lang="tr-TR" sz="3600" b="1" dirty="0" err="1" smtClean="0">
                <a:solidFill>
                  <a:schemeClr val="tx1"/>
                </a:solidFill>
              </a:rPr>
              <a:t>conclusion</a:t>
            </a:r>
            <a:endParaRPr lang="tr-TR" sz="36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38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406401" y="-171400"/>
            <a:ext cx="8229600" cy="1143000"/>
          </a:xfrm>
        </p:spPr>
        <p:txBody>
          <a:bodyPr/>
          <a:lstStyle/>
          <a:p>
            <a:r>
              <a:rPr lang="tr-TR" dirty="0" smtClean="0">
                <a:solidFill>
                  <a:srgbClr val="C00000"/>
                </a:solidFill>
              </a:rPr>
              <a:t>NJEM -2016</a:t>
            </a:r>
            <a:endParaRPr lang="tr-TR" dirty="0">
              <a:solidFill>
                <a:srgbClr val="C00000"/>
              </a:solidFill>
            </a:endParaRPr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6" y="787841"/>
            <a:ext cx="4492601" cy="1633047"/>
          </a:xfrm>
        </p:spPr>
      </p:pic>
      <p:pic>
        <p:nvPicPr>
          <p:cNvPr id="3" name="Resim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763" y="774425"/>
            <a:ext cx="4520799" cy="1646463"/>
          </a:xfrm>
          <a:prstGeom prst="rect">
            <a:avLst/>
          </a:prstGeom>
        </p:spPr>
      </p:pic>
      <p:sp>
        <p:nvSpPr>
          <p:cNvPr id="6" name="İçerik Yer Tutucusu 2"/>
          <p:cNvSpPr txBox="1">
            <a:spLocks/>
          </p:cNvSpPr>
          <p:nvPr/>
        </p:nvSpPr>
        <p:spPr>
          <a:xfrm>
            <a:off x="270408" y="2379804"/>
            <a:ext cx="3240361" cy="141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tr-TR" sz="2400" dirty="0" smtClean="0"/>
              <a:t>≥12 yaş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11,679 hasta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26 haftalık izlem</a:t>
            </a:r>
          </a:p>
          <a:p>
            <a:endParaRPr lang="tr-TR" dirty="0"/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5420757" y="2400346"/>
            <a:ext cx="3240361" cy="14124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tr-TR" sz="2400" dirty="0" smtClean="0"/>
              <a:t>4-11 yaş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6,208 </a:t>
            </a:r>
            <a:r>
              <a:rPr lang="tr-TR" sz="2400" dirty="0" smtClean="0"/>
              <a:t>hasta</a:t>
            </a:r>
          </a:p>
          <a:p>
            <a:pPr>
              <a:buFont typeface="Wingdings" pitchFamily="2" charset="2"/>
              <a:buChar char="v"/>
            </a:pPr>
            <a:r>
              <a:rPr lang="tr-TR" sz="2400" dirty="0" smtClean="0"/>
              <a:t>26 haftalık izlem</a:t>
            </a:r>
          </a:p>
          <a:p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02" y="3792221"/>
            <a:ext cx="4221161" cy="3047473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966" y="3829046"/>
            <a:ext cx="4204392" cy="2856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84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ÖZET</a:t>
            </a:r>
            <a:endParaRPr lang="tr-TR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3960440"/>
          </a:xfrm>
        </p:spPr>
        <p:txBody>
          <a:bodyPr>
            <a:normAutofit/>
          </a:bodyPr>
          <a:lstStyle/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tr-TR" dirty="0" smtClean="0"/>
              <a:t>Düşük doz </a:t>
            </a:r>
            <a:r>
              <a:rPr lang="tr-TR" dirty="0" err="1" smtClean="0"/>
              <a:t>selektif</a:t>
            </a:r>
            <a:r>
              <a:rPr lang="tr-TR" dirty="0" smtClean="0"/>
              <a:t> KEBA kullanımı güvenli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tr-TR" dirty="0" err="1"/>
              <a:t>UEBA’ler</a:t>
            </a:r>
            <a:r>
              <a:rPr lang="tr-TR" dirty="0"/>
              <a:t> IKS ile birlikte kullanımı güvenli</a:t>
            </a:r>
          </a:p>
          <a:p>
            <a:pPr>
              <a:lnSpc>
                <a:spcPct val="250000"/>
              </a:lnSpc>
              <a:buFont typeface="Wingdings" pitchFamily="2" charset="2"/>
              <a:buChar char="v"/>
            </a:pPr>
            <a:r>
              <a:rPr lang="tr-TR" dirty="0" err="1" smtClean="0"/>
              <a:t>UEBA’ler</a:t>
            </a:r>
            <a:r>
              <a:rPr lang="tr-TR" dirty="0" smtClean="0"/>
              <a:t> kesinlikle tek başına kullanılmamalı</a:t>
            </a:r>
          </a:p>
        </p:txBody>
      </p:sp>
    </p:spTree>
    <p:extLst>
      <p:ext uri="{BB962C8B-B14F-4D97-AF65-F5344CB8AC3E}">
        <p14:creationId xmlns:p14="http://schemas.microsoft.com/office/powerpoint/2010/main" val="2520091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90872" y="5412357"/>
            <a:ext cx="8229600" cy="111298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800" dirty="0" smtClean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TEŞEKKÜRLER</a:t>
            </a:r>
            <a:endParaRPr lang="tr-TR" sz="4800" dirty="0">
              <a:solidFill>
                <a:schemeClr val="accent1">
                  <a:lumMod val="7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2050" name="Picture 2" descr="inhaler cihaz resimleri ile ilgili görsel sonuc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15" b="16082"/>
          <a:stretch/>
        </p:blipFill>
        <p:spPr bwMode="auto">
          <a:xfrm>
            <a:off x="0" y="575188"/>
            <a:ext cx="9144000" cy="471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284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smtClean="0"/>
              <a:t>Beta 2 </a:t>
            </a:r>
            <a:r>
              <a:rPr lang="tr-TR" dirty="0" err="1" smtClean="0"/>
              <a:t>agonistlerin</a:t>
            </a:r>
            <a:r>
              <a:rPr lang="tr-TR" dirty="0" smtClean="0"/>
              <a:t> etki mekanizması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11141" y="4653136"/>
            <a:ext cx="8064896" cy="22048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r>
              <a:rPr lang="tr-TR" sz="4400" b="1" dirty="0" smtClean="0"/>
              <a:t>Bronşlardaki düz kaslarda gevşeme mekanizmaları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tr-TR" dirty="0" err="1" smtClean="0"/>
              <a:t>cAMP</a:t>
            </a:r>
            <a:r>
              <a:rPr lang="tr-TR" dirty="0" smtClean="0"/>
              <a:t> aktive olması ile PKA aktif hale gelir 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tr-TR" dirty="0" err="1" smtClean="0"/>
              <a:t>cAMP</a:t>
            </a:r>
            <a:r>
              <a:rPr lang="tr-TR" dirty="0" smtClean="0"/>
              <a:t> aracılığı ile </a:t>
            </a:r>
            <a:r>
              <a:rPr lang="tr-TR" dirty="0" err="1" smtClean="0"/>
              <a:t>Epac</a:t>
            </a:r>
            <a:r>
              <a:rPr lang="tr-TR" dirty="0" smtClean="0"/>
              <a:t> aktive olması….hücre içi </a:t>
            </a:r>
            <a:r>
              <a:rPr lang="tr-TR" dirty="0" err="1" smtClean="0"/>
              <a:t>Ca</a:t>
            </a:r>
            <a:r>
              <a:rPr lang="tr-TR" dirty="0" smtClean="0"/>
              <a:t>  azalması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tr-TR" dirty="0" smtClean="0"/>
              <a:t>K hücre dışına çıkması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tr-TR" dirty="0" err="1" smtClean="0"/>
              <a:t>Bronkokonstriktör</a:t>
            </a:r>
            <a:r>
              <a:rPr lang="tr-TR" dirty="0" smtClean="0"/>
              <a:t> </a:t>
            </a:r>
            <a:r>
              <a:rPr lang="tr-TR" dirty="0" err="1" smtClean="0"/>
              <a:t>mediatörlerin</a:t>
            </a:r>
            <a:r>
              <a:rPr lang="tr-TR" dirty="0" smtClean="0"/>
              <a:t> (</a:t>
            </a:r>
            <a:r>
              <a:rPr lang="tr-TR" dirty="0" err="1" smtClean="0"/>
              <a:t>Mast</a:t>
            </a:r>
            <a:r>
              <a:rPr lang="tr-TR" dirty="0" smtClean="0"/>
              <a:t> hücrelerin stabilizasyonu)  etkisinin </a:t>
            </a:r>
            <a:r>
              <a:rPr lang="tr-TR" dirty="0" err="1" smtClean="0"/>
              <a:t>inhibe</a:t>
            </a:r>
            <a:r>
              <a:rPr lang="tr-TR" dirty="0" smtClean="0"/>
              <a:t> olması</a:t>
            </a:r>
          </a:p>
          <a:p>
            <a:pPr>
              <a:lnSpc>
                <a:spcPct val="120000"/>
              </a:lnSpc>
              <a:buFont typeface="Wingdings" pitchFamily="2" charset="2"/>
              <a:buChar char="v"/>
            </a:pP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Glukokortikoid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 reseptörlerinin sitoplazmadan </a:t>
            </a:r>
            <a:r>
              <a:rPr lang="tr-TR" dirty="0" err="1" smtClean="0">
                <a:solidFill>
                  <a:schemeClr val="bg1">
                    <a:lumMod val="65000"/>
                  </a:schemeClr>
                </a:solidFill>
              </a:rPr>
              <a:t>nükleousa</a:t>
            </a:r>
            <a:r>
              <a:rPr lang="tr-TR" dirty="0" smtClean="0">
                <a:solidFill>
                  <a:schemeClr val="bg1">
                    <a:lumMod val="65000"/>
                  </a:schemeClr>
                </a:solidFill>
              </a:rPr>
              <a:t> geçişinin artırması</a:t>
            </a:r>
          </a:p>
        </p:txBody>
      </p:sp>
      <p:pic>
        <p:nvPicPr>
          <p:cNvPr id="1026" name="Picture 2" descr="C:\Users\PC\Desktop\KONGRELERDEKİ SUNUMLAR VE KONUSMALAR\CAAD Kongresi-2017\B2 ETKİ MEKANİZMAS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141" y="1268760"/>
            <a:ext cx="3584795" cy="3120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onşlarda bronkokonstrüksiyon ile ilgili görsel sonuc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394053"/>
            <a:ext cx="4355976" cy="2899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PC\Desktop\KONGRELERDEKİ SUNUMLAR VE KONUSMALAR\CAAD Kongresi-2017\daralmı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2"/>
            <a:ext cx="1152128" cy="348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PC\Desktop\KONGRELERDEKİ SUNUMLAR VE KONUSMALAR\CAAD Kongresi-2017\daralmış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8462" y="1916832"/>
            <a:ext cx="1010002" cy="368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/>
          <p:cNvSpPr/>
          <p:nvPr/>
        </p:nvSpPr>
        <p:spPr>
          <a:xfrm>
            <a:off x="2195736" y="1655312"/>
            <a:ext cx="720080" cy="693568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Oval 8"/>
          <p:cNvSpPr/>
          <p:nvPr/>
        </p:nvSpPr>
        <p:spPr>
          <a:xfrm>
            <a:off x="3131840" y="3861048"/>
            <a:ext cx="792088" cy="720080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0" name="İçerik Yer Tutucusu 2"/>
          <p:cNvSpPr txBox="1">
            <a:spLocks/>
          </p:cNvSpPr>
          <p:nvPr/>
        </p:nvSpPr>
        <p:spPr>
          <a:xfrm>
            <a:off x="5353744" y="4099919"/>
            <a:ext cx="3394720" cy="6972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dirty="0" err="1" smtClean="0"/>
              <a:t>Bronkodilatasyon</a:t>
            </a: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269588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/>
              <a:t>Beta 2 </a:t>
            </a:r>
            <a:r>
              <a:rPr lang="tr-TR" dirty="0" err="1"/>
              <a:t>agonistlerin</a:t>
            </a:r>
            <a:r>
              <a:rPr lang="tr-TR" dirty="0"/>
              <a:t> </a:t>
            </a:r>
            <a:r>
              <a:rPr lang="tr-TR" dirty="0" smtClean="0"/>
              <a:t>yan etkileri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1520" y="1412776"/>
            <a:ext cx="8686800" cy="49971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Taşikardi, çarpıntı</a:t>
            </a:r>
            <a:endParaRPr lang="tr-TR" sz="2400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Tremor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err="1" smtClean="0"/>
              <a:t>Hiperglisemi</a:t>
            </a:r>
            <a:r>
              <a:rPr lang="tr-TR" sz="2400" dirty="0" smtClean="0"/>
              <a:t> (</a:t>
            </a:r>
            <a:r>
              <a:rPr lang="tr-TR" sz="2400" dirty="0" err="1" smtClean="0"/>
              <a:t>glikojenozis</a:t>
            </a:r>
            <a:r>
              <a:rPr lang="tr-TR" sz="2400" dirty="0" smtClean="0"/>
              <a:t>     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err="1" smtClean="0"/>
              <a:t>Hipertrigiliseridemi</a:t>
            </a:r>
            <a:r>
              <a:rPr lang="tr-TR" sz="2400" dirty="0" smtClean="0"/>
              <a:t> (</a:t>
            </a:r>
            <a:r>
              <a:rPr lang="tr-TR" sz="2400" dirty="0" err="1" smtClean="0"/>
              <a:t>trigliseridlerin</a:t>
            </a:r>
            <a:r>
              <a:rPr lang="tr-TR" sz="2400" dirty="0" smtClean="0"/>
              <a:t> </a:t>
            </a:r>
            <a:r>
              <a:rPr lang="tr-TR" sz="2400" dirty="0" err="1" smtClean="0"/>
              <a:t>mobilizasyonu</a:t>
            </a:r>
            <a:r>
              <a:rPr lang="tr-TR" sz="2400" dirty="0" smtClean="0"/>
              <a:t>      )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Baş ağrısı, uyku bozukluğu, bulantı, iştahta azalma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err="1" smtClean="0"/>
              <a:t>Hipokalemi</a:t>
            </a:r>
            <a:endParaRPr lang="tr-TR" sz="2400" dirty="0" smtClean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err="1" smtClean="0"/>
              <a:t>Vazodilatasyon</a:t>
            </a:r>
            <a:r>
              <a:rPr lang="tr-TR" sz="2400" dirty="0" smtClean="0"/>
              <a:t>, </a:t>
            </a:r>
            <a:r>
              <a:rPr lang="tr-TR" sz="2400" dirty="0" err="1" smtClean="0"/>
              <a:t>diyastolik</a:t>
            </a:r>
            <a:r>
              <a:rPr lang="tr-TR" sz="2400" dirty="0" smtClean="0"/>
              <a:t> hipotansiyon</a:t>
            </a:r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tr-TR" sz="2400" dirty="0" smtClean="0"/>
              <a:t>Tedavi sırasında </a:t>
            </a:r>
            <a:r>
              <a:rPr lang="tr-TR" sz="2400" dirty="0" err="1" smtClean="0"/>
              <a:t>hipoksi</a:t>
            </a:r>
            <a:r>
              <a:rPr lang="tr-TR" sz="2400" dirty="0" smtClean="0"/>
              <a:t> (</a:t>
            </a:r>
            <a:r>
              <a:rPr lang="tr-TR" sz="2400" dirty="0" err="1" smtClean="0"/>
              <a:t>ventilasyon</a:t>
            </a:r>
            <a:r>
              <a:rPr lang="tr-TR" sz="2400" dirty="0" smtClean="0"/>
              <a:t> </a:t>
            </a:r>
            <a:r>
              <a:rPr lang="tr-TR" sz="2400" dirty="0" err="1" smtClean="0"/>
              <a:t>perfüzyon</a:t>
            </a:r>
            <a:r>
              <a:rPr lang="tr-TR" sz="2400" dirty="0" smtClean="0"/>
              <a:t> bozukluğu)</a:t>
            </a:r>
            <a:endParaRPr lang="tr-TR" sz="2400" dirty="0"/>
          </a:p>
        </p:txBody>
      </p:sp>
      <p:cxnSp>
        <p:nvCxnSpPr>
          <p:cNvPr id="6" name="Düz Ok Bağlayıcısı 5"/>
          <p:cNvCxnSpPr/>
          <p:nvPr/>
        </p:nvCxnSpPr>
        <p:spPr>
          <a:xfrm flipV="1">
            <a:off x="3923928" y="2832741"/>
            <a:ext cx="0" cy="345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Düz Ok Bağlayıcısı 9"/>
          <p:cNvCxnSpPr/>
          <p:nvPr/>
        </p:nvCxnSpPr>
        <p:spPr>
          <a:xfrm flipV="1">
            <a:off x="4067944" y="2832741"/>
            <a:ext cx="0" cy="345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Düz Ok Bağlayıcısı 10"/>
          <p:cNvCxnSpPr/>
          <p:nvPr/>
        </p:nvCxnSpPr>
        <p:spPr>
          <a:xfrm flipV="1">
            <a:off x="6948264" y="3436742"/>
            <a:ext cx="0" cy="345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Düz Ok Bağlayıcısı 11"/>
          <p:cNvCxnSpPr/>
          <p:nvPr/>
        </p:nvCxnSpPr>
        <p:spPr>
          <a:xfrm flipV="1">
            <a:off x="7092280" y="3436742"/>
            <a:ext cx="0" cy="34519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inhaler ilaç yan etki ile ilgili görsel sonuc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191" y="1270096"/>
            <a:ext cx="2905967" cy="176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615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/>
              <a:t>Beta 2 </a:t>
            </a:r>
            <a:r>
              <a:rPr lang="tr-TR" dirty="0" err="1"/>
              <a:t>agonistlerin</a:t>
            </a:r>
            <a:r>
              <a:rPr lang="tr-TR" dirty="0"/>
              <a:t> </a:t>
            </a:r>
            <a:r>
              <a:rPr lang="tr-TR" dirty="0" smtClean="0"/>
              <a:t>güvenirliği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1556792"/>
            <a:ext cx="8229600" cy="4525963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3074" name="Picture 2" descr="İlgili resi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312368" cy="32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rug safety ile ilgili görsel sonucu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44" r="2734"/>
          <a:stretch/>
        </p:blipFill>
        <p:spPr bwMode="auto">
          <a:xfrm>
            <a:off x="4291781" y="2348880"/>
            <a:ext cx="3819832" cy="3280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91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Beta 2 </a:t>
            </a:r>
            <a:r>
              <a:rPr lang="tr-TR" dirty="0" err="1" smtClean="0"/>
              <a:t>agonistlerin</a:t>
            </a:r>
            <a:r>
              <a:rPr lang="tr-TR" dirty="0" smtClean="0"/>
              <a:t> tarihçesi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79218" y="1988840"/>
            <a:ext cx="4913262" cy="3412976"/>
          </a:xfrm>
        </p:spPr>
        <p:txBody>
          <a:bodyPr/>
          <a:lstStyle/>
          <a:p>
            <a:pPr marL="0" indent="0" algn="ctr">
              <a:buNone/>
            </a:pPr>
            <a:r>
              <a:rPr lang="tr-TR" sz="4400" b="1" dirty="0"/>
              <a:t>1893</a:t>
            </a:r>
          </a:p>
          <a:p>
            <a:pPr marL="0" indent="0" algn="ctr">
              <a:buNone/>
            </a:pPr>
            <a:r>
              <a:rPr lang="tr-TR" dirty="0" smtClean="0"/>
              <a:t>Koyun adrenal bezi tüketiminin </a:t>
            </a:r>
            <a:r>
              <a:rPr lang="tr-TR" dirty="0" err="1" smtClean="0"/>
              <a:t>radiyal</a:t>
            </a:r>
            <a:r>
              <a:rPr lang="tr-TR" dirty="0" smtClean="0"/>
              <a:t> arterde </a:t>
            </a:r>
            <a:r>
              <a:rPr lang="tr-TR" dirty="0" err="1" smtClean="0"/>
              <a:t>vazokonstrüksiyona</a:t>
            </a:r>
            <a:r>
              <a:rPr lang="tr-TR" dirty="0" smtClean="0"/>
              <a:t> neden olduğunu söyledi  </a:t>
            </a:r>
          </a:p>
        </p:txBody>
      </p:sp>
      <p:pic>
        <p:nvPicPr>
          <p:cNvPr id="2050" name="Picture 2" descr="C:\Users\PC\Desktop\KONGRELERDEKİ SUNUMLAR VE KONUSMALAR\CAAD Kongresi-2017\b2 tarıhc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628800"/>
            <a:ext cx="3295650" cy="439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İçerik Yer Tutucusu 2"/>
          <p:cNvSpPr txBox="1">
            <a:spLocks/>
          </p:cNvSpPr>
          <p:nvPr/>
        </p:nvSpPr>
        <p:spPr>
          <a:xfrm>
            <a:off x="675775" y="6165304"/>
            <a:ext cx="3217217" cy="57606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tr-TR" b="1" dirty="0" smtClean="0"/>
              <a:t>Dr. George </a:t>
            </a:r>
            <a:r>
              <a:rPr lang="tr-TR" b="1" dirty="0" err="1" smtClean="0"/>
              <a:t>Oliver</a:t>
            </a:r>
            <a:endParaRPr lang="tr-TR" b="1" dirty="0" smtClean="0"/>
          </a:p>
        </p:txBody>
      </p:sp>
    </p:spTree>
    <p:extLst>
      <p:ext uri="{BB962C8B-B14F-4D97-AF65-F5344CB8AC3E}">
        <p14:creationId xmlns:p14="http://schemas.microsoft.com/office/powerpoint/2010/main" val="169842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Beta 2 </a:t>
            </a:r>
            <a:r>
              <a:rPr lang="tr-TR" dirty="0" err="1" smtClean="0"/>
              <a:t>agonistlerin</a:t>
            </a:r>
            <a:r>
              <a:rPr lang="tr-TR" dirty="0" smtClean="0"/>
              <a:t> tarihçesi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870098" y="4084914"/>
            <a:ext cx="5136122" cy="183620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tr-TR" sz="2400" b="1" i="1" dirty="0" smtClean="0"/>
              <a:t>“</a:t>
            </a:r>
            <a:r>
              <a:rPr lang="tr-TR" sz="2400" b="1" i="1" dirty="0" err="1" smtClean="0"/>
              <a:t>It</a:t>
            </a:r>
            <a:r>
              <a:rPr lang="tr-TR" sz="2400" b="1" i="1" dirty="0" smtClean="0"/>
              <a:t> has </a:t>
            </a:r>
            <a:r>
              <a:rPr lang="tr-TR" sz="2400" b="1" i="1" dirty="0" err="1"/>
              <a:t>been</a:t>
            </a:r>
            <a:r>
              <a:rPr lang="tr-TR" sz="2400" b="1" i="1" dirty="0"/>
              <a:t> </a:t>
            </a:r>
            <a:r>
              <a:rPr lang="tr-TR" sz="2400" b="1" i="1" dirty="0" err="1"/>
              <a:t>useful</a:t>
            </a:r>
            <a:r>
              <a:rPr lang="tr-TR" sz="2400" b="1" i="1" dirty="0"/>
              <a:t> </a:t>
            </a:r>
            <a:r>
              <a:rPr lang="tr-TR" sz="2400" b="1" i="1" dirty="0" smtClean="0"/>
              <a:t>in </a:t>
            </a:r>
            <a:r>
              <a:rPr lang="en-US" sz="2400" b="1" i="1" dirty="0" smtClean="0"/>
              <a:t>averting </a:t>
            </a:r>
            <a:r>
              <a:rPr lang="en-US" sz="2400" b="1" i="1" dirty="0"/>
              <a:t>the recurrence </a:t>
            </a:r>
            <a:r>
              <a:rPr lang="en-US" sz="2400" b="1" i="1" dirty="0" smtClean="0"/>
              <a:t>of</a:t>
            </a:r>
            <a:r>
              <a:rPr lang="tr-TR" sz="2400" b="1" i="1" dirty="0" smtClean="0"/>
              <a:t> </a:t>
            </a:r>
            <a:r>
              <a:rPr lang="en-US" sz="2400" b="1" i="1" dirty="0" smtClean="0"/>
              <a:t>paroxysm </a:t>
            </a:r>
            <a:r>
              <a:rPr lang="en-US" sz="2400" b="1" i="1" dirty="0"/>
              <a:t>and </a:t>
            </a:r>
            <a:r>
              <a:rPr lang="en-US" sz="2400" b="1" i="1" dirty="0" smtClean="0"/>
              <a:t>in</a:t>
            </a:r>
            <a:r>
              <a:rPr lang="tr-TR" sz="2400" b="1" i="1" dirty="0" smtClean="0"/>
              <a:t> </a:t>
            </a:r>
            <a:r>
              <a:rPr lang="en-US" sz="2400" b="1" i="1" dirty="0" smtClean="0"/>
              <a:t>finally </a:t>
            </a:r>
            <a:r>
              <a:rPr lang="en-US" sz="2400" b="1" i="1" dirty="0"/>
              <a:t>bringing about a state of </a:t>
            </a:r>
            <a:r>
              <a:rPr lang="en-US" sz="2400" b="1" i="1" dirty="0" smtClean="0"/>
              <a:t>freedom</a:t>
            </a:r>
            <a:r>
              <a:rPr lang="tr-TR" sz="2400" b="1" i="1" dirty="0" smtClean="0"/>
              <a:t> </a:t>
            </a:r>
            <a:r>
              <a:rPr lang="en-US" sz="2400" b="1" i="1" dirty="0" smtClean="0"/>
              <a:t>from </a:t>
            </a:r>
            <a:r>
              <a:rPr lang="en-US" sz="2400" b="1" i="1" dirty="0"/>
              <a:t>fear of their </a:t>
            </a:r>
            <a:r>
              <a:rPr lang="en-US" sz="2400" b="1" i="1" dirty="0" smtClean="0"/>
              <a:t>recurrence</a:t>
            </a:r>
            <a:r>
              <a:rPr lang="tr-TR" sz="2400" b="1" i="1" dirty="0"/>
              <a:t>”</a:t>
            </a:r>
            <a:endParaRPr lang="tr-TR" sz="2400" b="1" i="1" dirty="0" smtClean="0"/>
          </a:p>
        </p:txBody>
      </p:sp>
      <p:pic>
        <p:nvPicPr>
          <p:cNvPr id="3074" name="Picture 2" descr="C:\Users\PC\Desktop\KONGRELERDEKİ SUNUMLAR VE KONUSMALAR\CAAD Kongresi-2017\tarıhce..b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7773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İçerik Yer Tutucusu 2"/>
          <p:cNvSpPr txBox="1">
            <a:spLocks/>
          </p:cNvSpPr>
          <p:nvPr/>
        </p:nvSpPr>
        <p:spPr>
          <a:xfrm>
            <a:off x="3995936" y="1340768"/>
            <a:ext cx="4896544" cy="2268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sz="3900" b="1" dirty="0" smtClean="0"/>
              <a:t>1890 ‘</a:t>
            </a:r>
            <a:r>
              <a:rPr lang="tr-TR" sz="3900" b="1" dirty="0" err="1" smtClean="0"/>
              <a:t>lı</a:t>
            </a:r>
            <a:r>
              <a:rPr lang="tr-TR" sz="3900" b="1" dirty="0" smtClean="0"/>
              <a:t> yılların sonunda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000" dirty="0" smtClean="0"/>
              <a:t>Astım da adrenal bezin tüketimi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sz="3000" dirty="0" smtClean="0"/>
              <a:t>Kendisi astım hastası</a:t>
            </a:r>
          </a:p>
        </p:txBody>
      </p:sp>
      <p:sp>
        <p:nvSpPr>
          <p:cNvPr id="8" name="İçerik Yer Tutucusu 2"/>
          <p:cNvSpPr txBox="1">
            <a:spLocks/>
          </p:cNvSpPr>
          <p:nvPr/>
        </p:nvSpPr>
        <p:spPr>
          <a:xfrm>
            <a:off x="107505" y="5949280"/>
            <a:ext cx="3777322" cy="576064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tr-TR" b="1" dirty="0"/>
              <a:t>Dr. Solomon </a:t>
            </a:r>
            <a:r>
              <a:rPr lang="tr-TR" b="1" dirty="0" err="1"/>
              <a:t>Solis-Cohen</a:t>
            </a:r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183939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347864" y="1469568"/>
            <a:ext cx="5184576" cy="50557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r-TR" sz="4000" b="1" dirty="0" smtClean="0"/>
              <a:t>1903</a:t>
            </a:r>
          </a:p>
          <a:p>
            <a:pPr marL="0" indent="0" algn="ctr">
              <a:buNone/>
            </a:pPr>
            <a:r>
              <a:rPr lang="tr-TR" dirty="0" smtClean="0"/>
              <a:t>Astımlı hastalarda adrenalin </a:t>
            </a:r>
            <a:r>
              <a:rPr lang="tr-TR" dirty="0" err="1" smtClean="0"/>
              <a:t>s.c</a:t>
            </a:r>
            <a:r>
              <a:rPr lang="tr-TR" dirty="0" smtClean="0"/>
              <a:t>. olarak verildi</a:t>
            </a:r>
          </a:p>
          <a:p>
            <a:pPr marL="0" indent="0">
              <a:buNone/>
            </a:pPr>
            <a:endParaRPr lang="tr-TR" dirty="0" smtClean="0"/>
          </a:p>
          <a:p>
            <a:pPr marL="0" indent="0" algn="ctr">
              <a:buNone/>
            </a:pPr>
            <a:endParaRPr lang="tr-TR" sz="4000" b="1" dirty="0" smtClean="0"/>
          </a:p>
          <a:p>
            <a:pPr marL="0" indent="0" algn="ctr">
              <a:buNone/>
            </a:pPr>
            <a:r>
              <a:rPr lang="tr-TR" sz="4000" b="1" dirty="0" smtClean="0"/>
              <a:t>1929</a:t>
            </a:r>
            <a:endParaRPr lang="tr-TR" sz="4000" b="1" dirty="0"/>
          </a:p>
          <a:p>
            <a:pPr marL="0" indent="0">
              <a:buNone/>
            </a:pPr>
            <a:r>
              <a:rPr lang="tr-TR" dirty="0" smtClean="0"/>
              <a:t>Adrenalin inhalar yolla verildi</a:t>
            </a:r>
            <a:endParaRPr lang="tr-TR" dirty="0"/>
          </a:p>
        </p:txBody>
      </p:sp>
      <p:pic>
        <p:nvPicPr>
          <p:cNvPr id="1026" name="Picture 2" descr="C:\Users\PC\Desktop\KONGRELERDEKİ SUNUMLAR VE KONUSMALAR\CAAD Kongresi-2017\adrenalin....eski inhalasy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5" y="4149080"/>
            <a:ext cx="2646855" cy="246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PC\Desktop\KONGRELERDEKİ SUNUMLAR VE KONUSMALAR\CAAD Kongresi-2017\subkutan enjeksiyon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7" y="1556792"/>
            <a:ext cx="2650283" cy="249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Beta 2 </a:t>
            </a:r>
            <a:r>
              <a:rPr lang="tr-TR" dirty="0" err="1" smtClean="0"/>
              <a:t>agonistlerin</a:t>
            </a:r>
            <a:r>
              <a:rPr lang="tr-TR" dirty="0" smtClean="0"/>
              <a:t> tarihçesi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10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626</Words>
  <Application>Microsoft Office PowerPoint</Application>
  <PresentationFormat>Ekran Gösterisi (4:3)</PresentationFormat>
  <Paragraphs>159</Paragraphs>
  <Slides>33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33</vt:i4>
      </vt:variant>
    </vt:vector>
  </HeadingPairs>
  <TitlesOfParts>
    <vt:vector size="38" baseType="lpstr">
      <vt:lpstr>Arial</vt:lpstr>
      <vt:lpstr>Arial Black</vt:lpstr>
      <vt:lpstr>Calibri</vt:lpstr>
      <vt:lpstr>Wingdings</vt:lpstr>
      <vt:lpstr>Ofis Teması</vt:lpstr>
      <vt:lpstr>Beta 2 Agonistlerin Güvenirliği Doç. Dr Erdem TOPAL İnönü Üniversitesi Tıp Fakültesi Çocuk İmmünolojisi ve Alerjisi BD</vt:lpstr>
      <vt:lpstr>PowerPoint Sunusu</vt:lpstr>
      <vt:lpstr>PowerPoint Sunusu</vt:lpstr>
      <vt:lpstr>Beta 2 agonistlerin etki mekanizması</vt:lpstr>
      <vt:lpstr>Beta 2 agonistlerin yan etkileri</vt:lpstr>
      <vt:lpstr>Beta 2 agonistlerin güvenirliği</vt:lpstr>
      <vt:lpstr>Beta 2 agonistlerin tarihçesi</vt:lpstr>
      <vt:lpstr>Beta 2 agonistlerin tarihçesi</vt:lpstr>
      <vt:lpstr>Beta 2 agonistlerin tarihçesi</vt:lpstr>
      <vt:lpstr>Beta 2 agonistlerin tarihçesi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PowerPoint Sunusu</vt:lpstr>
      <vt:lpstr>UEBA güvenirliği</vt:lpstr>
      <vt:lpstr>SNSS çalışması</vt:lpstr>
      <vt:lpstr>SMART çalışması</vt:lpstr>
      <vt:lpstr>PowerPoint Sunusu</vt:lpstr>
      <vt:lpstr>PowerPoint Sunusu</vt:lpstr>
      <vt:lpstr>PowerPoint Sunusu</vt:lpstr>
      <vt:lpstr>PowerPoint Sunusu</vt:lpstr>
      <vt:lpstr>Meta analiz sonuçları</vt:lpstr>
      <vt:lpstr>PowerPoint Sunusu</vt:lpstr>
      <vt:lpstr>PowerPoint Sunusu</vt:lpstr>
      <vt:lpstr>PowerPoint Sunusu</vt:lpstr>
      <vt:lpstr>PowerPoint Sunusu</vt:lpstr>
      <vt:lpstr>NJEM -2016</vt:lpstr>
      <vt:lpstr>ÖZET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Beta 2 Agonistlerin Güvenliği Doç. Dr Erdem TOPAL İnönü Üniversitesi Tıp Fakültesi Çocuk İmmünolojisi ve Alerjisi BD</dc:title>
  <dc:creator>PC</dc:creator>
  <cp:lastModifiedBy>topal</cp:lastModifiedBy>
  <cp:revision>143</cp:revision>
  <cp:lastPrinted>2017-04-20T18:16:02Z</cp:lastPrinted>
  <dcterms:created xsi:type="dcterms:W3CDTF">2017-03-17T10:32:30Z</dcterms:created>
  <dcterms:modified xsi:type="dcterms:W3CDTF">2017-04-25T19:35:20Z</dcterms:modified>
</cp:coreProperties>
</file>