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46" r:id="rId2"/>
    <p:sldMasterId id="2147483761" r:id="rId3"/>
    <p:sldMasterId id="2147483805" r:id="rId4"/>
  </p:sldMasterIdLst>
  <p:notesMasterIdLst>
    <p:notesMasterId r:id="rId54"/>
  </p:notesMasterIdLst>
  <p:handoutMasterIdLst>
    <p:handoutMasterId r:id="rId55"/>
  </p:handoutMasterIdLst>
  <p:sldIdLst>
    <p:sldId id="684" r:id="rId5"/>
    <p:sldId id="866" r:id="rId6"/>
    <p:sldId id="810" r:id="rId7"/>
    <p:sldId id="829" r:id="rId8"/>
    <p:sldId id="865" r:id="rId9"/>
    <p:sldId id="809" r:id="rId10"/>
    <p:sldId id="909" r:id="rId11"/>
    <p:sldId id="890" r:id="rId12"/>
    <p:sldId id="871" r:id="rId13"/>
    <p:sldId id="868" r:id="rId14"/>
    <p:sldId id="900" r:id="rId15"/>
    <p:sldId id="899" r:id="rId16"/>
    <p:sldId id="834" r:id="rId17"/>
    <p:sldId id="910" r:id="rId18"/>
    <p:sldId id="831" r:id="rId19"/>
    <p:sldId id="881" r:id="rId20"/>
    <p:sldId id="873" r:id="rId21"/>
    <p:sldId id="880" r:id="rId22"/>
    <p:sldId id="828" r:id="rId23"/>
    <p:sldId id="833" r:id="rId24"/>
    <p:sldId id="859" r:id="rId25"/>
    <p:sldId id="882" r:id="rId26"/>
    <p:sldId id="875" r:id="rId27"/>
    <p:sldId id="827" r:id="rId28"/>
    <p:sldId id="835" r:id="rId29"/>
    <p:sldId id="861" r:id="rId30"/>
    <p:sldId id="883" r:id="rId31"/>
    <p:sldId id="877" r:id="rId32"/>
    <p:sldId id="826" r:id="rId33"/>
    <p:sldId id="836" r:id="rId34"/>
    <p:sldId id="864" r:id="rId35"/>
    <p:sldId id="884" r:id="rId36"/>
    <p:sldId id="879" r:id="rId37"/>
    <p:sldId id="886" r:id="rId38"/>
    <p:sldId id="887" r:id="rId39"/>
    <p:sldId id="904" r:id="rId40"/>
    <p:sldId id="907" r:id="rId41"/>
    <p:sldId id="906" r:id="rId42"/>
    <p:sldId id="892" r:id="rId43"/>
    <p:sldId id="893" r:id="rId44"/>
    <p:sldId id="897" r:id="rId45"/>
    <p:sldId id="889" r:id="rId46"/>
    <p:sldId id="888" r:id="rId47"/>
    <p:sldId id="905" r:id="rId48"/>
    <p:sldId id="908" r:id="rId49"/>
    <p:sldId id="895" r:id="rId50"/>
    <p:sldId id="902" r:id="rId51"/>
    <p:sldId id="903" r:id="rId52"/>
    <p:sldId id="90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K. Reddel" initials="HK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192B"/>
    <a:srgbClr val="4E6BFA"/>
    <a:srgbClr val="F79646"/>
    <a:srgbClr val="F9B47B"/>
    <a:srgbClr val="F8A968"/>
    <a:srgbClr val="134679"/>
    <a:srgbClr val="F8A662"/>
    <a:srgbClr val="FCD1A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3405" autoAdjust="0"/>
  </p:normalViewPr>
  <p:slideViewPr>
    <p:cSldViewPr snapToGrid="0" showGuides="1">
      <p:cViewPr>
        <p:scale>
          <a:sx n="70" d="100"/>
          <a:sy n="70" d="100"/>
        </p:scale>
        <p:origin x="-1374" y="-72"/>
      </p:cViewPr>
      <p:guideLst>
        <p:guide orient="horz" pos="695"/>
        <p:guide pos="28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Grid="0"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BAFA-562F-4E0C-A980-45C25B3A521A}" type="datetimeFigureOut">
              <a:rPr lang="en-AU" smtClean="0"/>
              <a:pPr/>
              <a:t>22/04/2017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972C-AAA2-489C-9C83-B5C4851BAE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60951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6883E-E729-485B-B87E-6C44A48A66C3}" type="datetimeFigureOut">
              <a:rPr lang="en-AU" smtClean="0"/>
              <a:pPr/>
              <a:t>22/04/2017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DAC52-E758-423E-A079-A9CA9FBCD03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2192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686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42BAD-92E3-4731-AB94-C3E215CB3208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4436A-4B23-4788-966D-0460E02AC049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5" tIns="45713" rIns="91425" bIns="45713"/>
          <a:lstStyle/>
          <a:p>
            <a:pPr eaLnBrk="1" hangingPunct="1"/>
            <a:endParaRPr lang="tr-TR" b="1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C3BF-4270-4637-BF12-798FDBA19543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4436A-4B23-4788-966D-0460E02AC049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5" tIns="45713" rIns="91425" bIns="45713"/>
          <a:lstStyle/>
          <a:p>
            <a:pPr eaLnBrk="1" hangingPunct="1"/>
            <a:endParaRPr lang="tr-TR" b="1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C3BF-4270-4637-BF12-798FDBA19543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4436A-4B23-4788-966D-0460E02AC049}" type="slidenum">
              <a:rPr lang="en-US" smtClean="0">
                <a:latin typeface="Arial" pitchFamily="34" charset="0"/>
              </a:rPr>
              <a:pPr/>
              <a:t>31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5" tIns="45713" rIns="91425" bIns="45713"/>
          <a:lstStyle/>
          <a:p>
            <a:pPr eaLnBrk="1" hangingPunct="1"/>
            <a:endParaRPr lang="tr-TR" b="1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DAC52-E758-423E-A079-A9CA9FBCD03F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1198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29AFE-AD32-4371-8897-1C5497A9516D}" type="slidenum">
              <a:rPr lang="tr-TR" smtClean="0">
                <a:latin typeface="Arial" pitchFamily="34" charset="0"/>
              </a:rPr>
              <a:pPr/>
              <a:t>36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tr-TR" smtClean="0">
              <a:latin typeface="Arial" pitchFamily="34" charset="0"/>
            </a:endParaRPr>
          </a:p>
        </p:txBody>
      </p:sp>
      <p:sp>
        <p:nvSpPr>
          <p:cNvPr id="10752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B571B-819B-46AE-AAB6-4957F7E0A096}" type="slidenum">
              <a:rPr lang="tr-TR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10547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51684-C033-41ED-A297-0B4E353D8E5E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106500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810DD-1731-4FE0-A10B-58C55257DBEC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10445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7DF7CD-54A9-4E48-B6C0-E72C53BE222E}" type="slidenum">
              <a:rPr lang="en-US" sz="1200">
                <a:solidFill>
                  <a:prstClr val="black"/>
                </a:solidFill>
              </a:rPr>
              <a:pPr algn="r"/>
              <a:t>47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11981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329AFE-AD32-4371-8897-1C5497A9516D}" type="slidenum">
              <a:rPr lang="tr-TR" smtClean="0">
                <a:latin typeface="Arial" pitchFamily="34" charset="0"/>
              </a:rPr>
              <a:pPr/>
              <a:t>49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C3BF-4270-4637-BF12-798FDBA19543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47412-4575-4B89-A1FD-95E5C4848231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C3BF-4270-4637-BF12-798FDBA19543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4436A-4B23-4788-966D-0460E02AC049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1425" tIns="45713" rIns="91425" bIns="45713"/>
          <a:lstStyle/>
          <a:p>
            <a:pPr eaLnBrk="1" hangingPunct="1"/>
            <a:endParaRPr lang="tr-TR" b="1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972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8C3BF-4270-4637-BF12-798FDBA19543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pPr/>
              <a:t>22/04/2017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 dirty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66426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26B130-49EB-452D-BB73-CAD25FE53402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22/04/2017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E667D4-D90F-4601-A628-28D7B0590E1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75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34639-7F67-43A3-A266-330C94FF1B03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22/04/2017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27612-2A87-402A-92F8-F921DC130266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287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Asthma3.</a:t>
            </a:r>
          </a:p>
        </p:txBody>
      </p:sp>
      <p:sp>
        <p:nvSpPr>
          <p:cNvPr id="5" name="Rectangle 7"/>
          <p:cNvSpPr>
            <a:spLocks/>
          </p:cNvSpPr>
          <p:nvPr userDrawn="1"/>
        </p:nvSpPr>
        <p:spPr bwMode="auto">
          <a:xfrm>
            <a:off x="304800" y="474503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Management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and Prevention</a:t>
            </a:r>
          </a:p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GOLD Global Strategy for Diagnosis, </a:t>
            </a:r>
            <a:b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2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of COPD</a:t>
            </a:r>
          </a:p>
        </p:txBody>
      </p:sp>
      <p:pic>
        <p:nvPicPr>
          <p:cNvPr id="6" name="Picture 4"/>
          <p:cNvPicPr preferRelativeResize="0"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135313"/>
            <a:ext cx="13827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438" y="3241675"/>
            <a:ext cx="1238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5793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35F6FE-BF6C-433E-AFEC-5D9AAD571D10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22/04/2017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513D21-B91C-47D1-90F4-01C76B551078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760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 preferRelativeResize="0"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8" y="251382"/>
            <a:ext cx="6480000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5CCC4E-7E41-4DD4-BF17-89D91825FE74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22/04/2017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763ECB-C8E5-4087-B28E-C7129E928741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159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3413" y="239713"/>
            <a:ext cx="860425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D68108-2496-4DEF-BF83-3B4C197227EA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22/04/2017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12DEE2-34B3-422B-9C0B-0F61D192C849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236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22/04/2017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045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4E9227-E274-4440-BA8E-C7106F132587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22/04/2017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1FF73E-AFE6-47C7-B9BC-46EA8BF16127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619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12/21/2008</a:t>
            </a:r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325E5-4548-4E7A-A207-BF7A61E536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pPr/>
              <a:t>22/04/2017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90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12/21/2008</a:t>
            </a:r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6A747F-CBCA-4401-B12A-BCF97E2B98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12/21/2008</a:t>
            </a:r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6A511-D641-416F-87CE-63FB33C383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4/22/2017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pPr/>
              <a:t>22/04/2017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2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890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>
            <a:off x="164548" y="6652582"/>
            <a:ext cx="8820000" cy="2160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B53804-EED5-4ABA-A7B2-EF2D5F7C27F9}" type="datetimeFigureOut">
              <a:rPr lang="en-AU" smtClean="0"/>
              <a:pPr/>
              <a:t>22/04/2017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16EFF59-4B1F-460F-A66D-7637392BBC29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48" y="139700"/>
            <a:ext cx="8820000" cy="150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en-US" sz="1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© Global Initiative for Asthma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9853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840" y="184799"/>
            <a:ext cx="968922" cy="99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895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12/21/2008</a:t>
            </a:r>
            <a:endParaRPr lang="en-US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A747F-CBCA-4401-B12A-BCF97E2B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tr-TR" noProof="0"/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 rtlCol="0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70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70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70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42DE-F1BD-4126-B7C9-6D6B40711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12/21/2008</a:t>
            </a:r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6A511-D641-416F-87CE-63FB33C38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12/21/2008</a:t>
            </a:r>
            <a:endParaRPr lang="en-US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25E5-4548-4E7A-A207-BF7A61E53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lang="tr-TR" noProof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524000" y="6573838"/>
            <a:ext cx="60960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1" t="3503" r="4276" b="2338"/>
          <a:stretch>
            <a:fillRect/>
          </a:stretch>
        </p:blipFill>
        <p:spPr bwMode="auto">
          <a:xfrm>
            <a:off x="157163" y="100013"/>
            <a:ext cx="8856662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179388" y="4217988"/>
            <a:ext cx="88138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ts val="663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GINA Global Strategy for Asthma </a:t>
            </a:r>
            <a:b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</a:br>
            <a:r>
              <a:rPr lang="en-US" altLang="en-US" sz="2500">
                <a:solidFill>
                  <a:srgbClr val="134679"/>
                </a:solidFill>
                <a:cs typeface="Arial" pitchFamily="34" charset="0"/>
                <a:sym typeface="Arial" pitchFamily="34" charset="0"/>
              </a:rPr>
              <a:t>Management and Prevention 2014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4438" y="2409825"/>
            <a:ext cx="17065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901700" y="5183188"/>
            <a:ext cx="7075488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smtClean="0">
                <a:solidFill>
                  <a:srgbClr val="134679"/>
                </a:solidFill>
              </a:rPr>
              <a:t>This slide set is restricted for academic and educational purposes only.  Use of the slide set, or of individual slides, for commercial or promotional purposes requires approval from GINA. </a:t>
            </a:r>
            <a:endParaRPr lang="en-AU" sz="1800" smtClean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8721"/>
            <a:ext cx="7772400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29526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9400" y="-165100"/>
            <a:ext cx="9702800" cy="718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6569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 userDrawn="1"/>
        </p:nvSpPr>
        <p:spPr>
          <a:xfrm>
            <a:off x="165100" y="6653213"/>
            <a:ext cx="8820150" cy="215900"/>
          </a:xfrm>
          <a:custGeom>
            <a:avLst/>
            <a:gdLst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48001 w 8820000"/>
              <a:gd name="connsiteY6" fmla="*/ 288000 h 288000"/>
              <a:gd name="connsiteX7" fmla="*/ 0 w 8820000"/>
              <a:gd name="connsiteY7" fmla="*/ 239999 h 288000"/>
              <a:gd name="connsiteX8" fmla="*/ 0 w 8820000"/>
              <a:gd name="connsiteY8" fmla="*/ 48001 h 288000"/>
              <a:gd name="connsiteX0" fmla="*/ 0 w 8820000"/>
              <a:gd name="connsiteY0" fmla="*/ 48001 h 288000"/>
              <a:gd name="connsiteX1" fmla="*/ 48001 w 8820000"/>
              <a:gd name="connsiteY1" fmla="*/ 0 h 288000"/>
              <a:gd name="connsiteX2" fmla="*/ 8771999 w 8820000"/>
              <a:gd name="connsiteY2" fmla="*/ 0 h 288000"/>
              <a:gd name="connsiteX3" fmla="*/ 8820000 w 8820000"/>
              <a:gd name="connsiteY3" fmla="*/ 48001 h 288000"/>
              <a:gd name="connsiteX4" fmla="*/ 8820000 w 8820000"/>
              <a:gd name="connsiteY4" fmla="*/ 239999 h 288000"/>
              <a:gd name="connsiteX5" fmla="*/ 8771999 w 8820000"/>
              <a:gd name="connsiteY5" fmla="*/ 288000 h 288000"/>
              <a:gd name="connsiteX6" fmla="*/ 0 w 8820000"/>
              <a:gd name="connsiteY6" fmla="*/ 239999 h 288000"/>
              <a:gd name="connsiteX7" fmla="*/ 0 w 8820000"/>
              <a:gd name="connsiteY7" fmla="*/ 48001 h 288000"/>
              <a:gd name="connsiteX0" fmla="*/ 0 w 8820000"/>
              <a:gd name="connsiteY0" fmla="*/ 48001 h 239999"/>
              <a:gd name="connsiteX1" fmla="*/ 48001 w 8820000"/>
              <a:gd name="connsiteY1" fmla="*/ 0 h 239999"/>
              <a:gd name="connsiteX2" fmla="*/ 8771999 w 8820000"/>
              <a:gd name="connsiteY2" fmla="*/ 0 h 239999"/>
              <a:gd name="connsiteX3" fmla="*/ 8820000 w 8820000"/>
              <a:gd name="connsiteY3" fmla="*/ 48001 h 239999"/>
              <a:gd name="connsiteX4" fmla="*/ 8820000 w 8820000"/>
              <a:gd name="connsiteY4" fmla="*/ 239999 h 239999"/>
              <a:gd name="connsiteX5" fmla="*/ 0 w 8820000"/>
              <a:gd name="connsiteY5" fmla="*/ 239999 h 239999"/>
              <a:gd name="connsiteX6" fmla="*/ 0 w 8820000"/>
              <a:gd name="connsiteY6" fmla="*/ 48001 h 239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0000" h="239999">
                <a:moveTo>
                  <a:pt x="0" y="48001"/>
                </a:moveTo>
                <a:cubicBezTo>
                  <a:pt x="0" y="21491"/>
                  <a:pt x="21491" y="0"/>
                  <a:pt x="48001" y="0"/>
                </a:cubicBezTo>
                <a:lnTo>
                  <a:pt x="8771999" y="0"/>
                </a:lnTo>
                <a:cubicBezTo>
                  <a:pt x="8798509" y="0"/>
                  <a:pt x="8820000" y="21491"/>
                  <a:pt x="8820000" y="48001"/>
                </a:cubicBezTo>
                <a:lnTo>
                  <a:pt x="8820000" y="239999"/>
                </a:lnTo>
                <a:cubicBezTo>
                  <a:pt x="7350000" y="271999"/>
                  <a:pt x="1470000" y="271999"/>
                  <a:pt x="0" y="239999"/>
                </a:cubicBezTo>
                <a:lnTo>
                  <a:pt x="0" y="48001"/>
                </a:lnTo>
                <a:close/>
              </a:path>
            </a:pathLst>
          </a:custGeom>
          <a:solidFill>
            <a:srgbClr val="1346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>
              <a:solidFill>
                <a:prstClr val="white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 userDrawn="1"/>
        </p:nvSpPr>
        <p:spPr bwMode="auto">
          <a:xfrm>
            <a:off x="7148513" y="6648450"/>
            <a:ext cx="1728787" cy="2159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2696"/>
            <a:ext cx="8527348" cy="5208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79646"/>
              </a:buClr>
              <a:buSzPct val="80000"/>
              <a:buFont typeface="Wingdings" panose="05000000000000000000" pitchFamily="2" charset="2"/>
              <a:buChar char=""/>
              <a:defRPr sz="2200" baseline="0">
                <a:solidFill>
                  <a:srgbClr val="0719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79646"/>
              </a:buClr>
              <a:buFont typeface="Wingdings" panose="05000000000000000000" pitchFamily="2" charset="2"/>
              <a:buChar char="§"/>
              <a:defRPr sz="20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79646"/>
              </a:buClr>
              <a:defRPr sz="18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79646"/>
              </a:buClr>
              <a:defRPr sz="1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251382"/>
            <a:ext cx="7580243" cy="936000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185738" indent="0" algn="l">
              <a:tabLst/>
              <a:defRPr sz="2600">
                <a:solidFill>
                  <a:srgbClr val="13467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F7D60A-51E0-4990-A6B5-8659FAD1E77E}" type="datetime1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22/04/2017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15E0C-EB2C-4DDA-98FC-2CA8A7C086EE}" type="slidenum">
              <a:rPr lang="en-AU" altLang="en-US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 altLang="en-US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56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4974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2" r:id="rId2"/>
    <p:sldLayoutId id="2147483801" r:id="rId3"/>
    <p:sldLayoutId id="2147483802" r:id="rId4"/>
    <p:sldLayoutId id="2147483803" r:id="rId5"/>
    <p:sldLayoutId id="214748380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0903163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088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3" charset="-128"/>
          <a:cs typeface="ＭＳ Ｐゴシック" pitchFamily="-83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83" charset="0"/>
          <a:ea typeface="ＭＳ Ｐゴシック" pitchFamily="-83" charset="-128"/>
          <a:cs typeface="ＭＳ Ｐゴシック" pitchFamily="-8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3" charset="-128"/>
          <a:cs typeface="ＭＳ Ｐゴシック" pitchFamily="-8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4/22/2017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20" r:id="rId13"/>
    <p:sldLayoutId id="2147483821" r:id="rId14"/>
    <p:sldLayoutId id="2147483822" r:id="rId15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40" rIns="91440" bIns="45720" anchor="t"/>
          <a:lstStyle/>
          <a:p>
            <a:pPr eaLnBrk="1" hangingPunct="1"/>
            <a:r>
              <a:rPr lang="en-US" sz="4000" b="1" smtClean="0"/>
              <a:t> 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sz="4000" b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4400" b="1" dirty="0" smtClean="0">
                <a:solidFill>
                  <a:srgbClr val="FFFF00"/>
                </a:solidFill>
              </a:rPr>
              <a:t>OLGULARLA ÇOCUKLARDA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4400" b="1" dirty="0" smtClean="0">
                <a:solidFill>
                  <a:srgbClr val="FFFF00"/>
                </a:solidFill>
              </a:rPr>
              <a:t> ASTIM TEDAVİSİ</a:t>
            </a:r>
            <a:r>
              <a:rPr lang="en-US" sz="4000" b="1" dirty="0" smtClean="0">
                <a:solidFill>
                  <a:srgbClr val="FFFF99"/>
                </a:solidFill>
              </a:rPr>
              <a:t> </a:t>
            </a:r>
            <a:endParaRPr lang="tr-TR" sz="4000" b="1" dirty="0" smtClean="0">
              <a:solidFill>
                <a:srgbClr val="FFFF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4000" b="1" dirty="0" smtClean="0">
                <a:solidFill>
                  <a:srgbClr val="FFFF99"/>
                </a:solidFill>
              </a:rPr>
              <a:t>5 Yaş ve   üstü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sz="4000" b="1" dirty="0" smtClean="0">
              <a:solidFill>
                <a:srgbClr val="FFFF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tr-TR" sz="4000" b="1" dirty="0" smtClean="0">
              <a:solidFill>
                <a:srgbClr val="FFFF99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tr-TR" sz="3600" b="1" dirty="0" err="1" smtClean="0">
                <a:solidFill>
                  <a:srgbClr val="FFFF99"/>
                </a:solidFill>
              </a:rPr>
              <a:t>Prof.Dr</a:t>
            </a:r>
            <a:r>
              <a:rPr lang="tr-TR" sz="3600" b="1" dirty="0" smtClean="0">
                <a:solidFill>
                  <a:srgbClr val="FFFF99"/>
                </a:solidFill>
              </a:rPr>
              <a:t>.</a:t>
            </a:r>
            <a:r>
              <a:rPr lang="tr-TR" sz="3600" b="1" dirty="0" err="1" smtClean="0">
                <a:solidFill>
                  <a:srgbClr val="FFFF99"/>
                </a:solidFill>
              </a:rPr>
              <a:t>Dr.Feyzullah</a:t>
            </a:r>
            <a:r>
              <a:rPr lang="tr-TR" sz="3600" b="1" dirty="0" smtClean="0">
                <a:solidFill>
                  <a:srgbClr val="FFFF99"/>
                </a:solidFill>
              </a:rPr>
              <a:t> </a:t>
            </a:r>
            <a:r>
              <a:rPr lang="tr-TR" sz="3600" b="1" dirty="0" err="1" smtClean="0">
                <a:solidFill>
                  <a:srgbClr val="FFFF99"/>
                </a:solidFill>
              </a:rPr>
              <a:t>Çetinkaya</a:t>
            </a:r>
            <a:endParaRPr lang="en-US" sz="3600" b="1" dirty="0" smtClean="0">
              <a:solidFill>
                <a:srgbClr val="FFFF99"/>
              </a:solidFill>
            </a:endParaRPr>
          </a:p>
          <a:p>
            <a:pPr algn="ctr" eaLnBrk="1" hangingPunct="1">
              <a:buFontTx/>
              <a:buNone/>
            </a:pPr>
            <a:endParaRPr lang="en-US" sz="2400" b="1" dirty="0" smtClean="0">
              <a:solidFill>
                <a:srgbClr val="FFFF99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52451-32B2-4C31-B566-25C78619406A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 descr="SLIDE 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9606" y="1392073"/>
            <a:ext cx="2906973" cy="284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49263" y="1192214"/>
            <a:ext cx="5856003" cy="50584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buNone/>
            </a:pP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Hasta-doktor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tr-TR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işbirliğini kurun</a:t>
            </a:r>
            <a:endParaRPr lang="en-AU" alt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Astımı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sürekli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bir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döngü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halinde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yönetin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:</a:t>
            </a:r>
          </a:p>
          <a:p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  Değerlendir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 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Tedaviyi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ayarla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(</a:t>
            </a: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ilaç-ilaç dışı)</a:t>
            </a:r>
          </a:p>
          <a:p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 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Yanıtı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gözden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geçir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Temel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becerileri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öğret</a:t>
            </a:r>
            <a:r>
              <a:rPr lang="tr-TR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in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ve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pekiştir</a:t>
            </a:r>
            <a:r>
              <a:rPr lang="tr-TR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in</a:t>
            </a:r>
            <a:endParaRPr lang="en-AU" alt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İnhala</a:t>
            </a:r>
            <a:r>
              <a:rPr lang="tr-TR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syon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becerileri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Tedaviye  uyum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Rehberli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öz-yönetim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eğitimi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     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Yazılı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astım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eylem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planı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     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Kendi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kendini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denetleme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>
              <a:buNone/>
            </a:pP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     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Düzenli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tıbbi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gözden  geçirme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 bwMode="auto">
          <a:xfrm>
            <a:off x="173038" y="0"/>
            <a:ext cx="8547881" cy="109182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Belirtileri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kontrol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altına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almak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ve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riski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en </a:t>
            </a:r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aza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indirmek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3200" dirty="0" err="1" smtClean="0">
                <a:solidFill>
                  <a:schemeClr val="bg1"/>
                </a:solidFill>
                <a:ea typeface="ＭＳ Ｐゴシック" pitchFamily="34" charset="-128"/>
              </a:rPr>
              <a:t>için</a:t>
            </a:r>
            <a:r>
              <a:rPr lang="en-AU" altLang="en-US" sz="3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5960637" y="5942250"/>
            <a:ext cx="20462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600" i="1" dirty="0">
                <a:solidFill>
                  <a:schemeClr val="bg1"/>
                </a:solidFill>
              </a:rPr>
              <a:t>GINA </a:t>
            </a:r>
            <a:r>
              <a:rPr lang="en-AU" altLang="en-US" sz="1600" i="1" dirty="0" smtClean="0">
                <a:solidFill>
                  <a:schemeClr val="bg1"/>
                </a:solidFill>
              </a:rPr>
              <a:t>2016</a:t>
            </a:r>
            <a:endParaRPr lang="en-AU" altLang="en-US" sz="1600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8616622">
            <a:off x="6376013" y="2053225"/>
            <a:ext cx="1663488" cy="174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tr-TR" sz="1600" b="1" kern="110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cs typeface="Arial"/>
              </a:rPr>
              <a:t>Yanıtı gözden geçir</a:t>
            </a:r>
            <a:endParaRPr lang="en-AU" sz="1600" b="1" kern="1100" dirty="0">
              <a:ln w="12700">
                <a:noFill/>
                <a:prstDash val="solid"/>
              </a:ln>
              <a:solidFill>
                <a:srgbClr val="FFFF00"/>
              </a:solidFill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 rot="3533141">
            <a:off x="6727476" y="1821165"/>
            <a:ext cx="1562188" cy="1713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tr-TR" sz="16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cs typeface="Arial"/>
              </a:rPr>
              <a:t>      Değerlendir</a:t>
            </a:r>
            <a:endParaRPr lang="en-AU" sz="1600" b="1" dirty="0">
              <a:ln w="12700">
                <a:noFill/>
                <a:prstDash val="solid"/>
              </a:ln>
              <a:solidFill>
                <a:srgbClr val="FFFF00"/>
              </a:solidFill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 rot="21356104">
            <a:off x="6802599" y="2702692"/>
            <a:ext cx="1492013" cy="1181382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7138742"/>
              </a:avLst>
            </a:prstTxWarp>
            <a:spAutoFit/>
          </a:bodyPr>
          <a:lstStyle/>
          <a:p>
            <a:pPr algn="ctr">
              <a:defRPr/>
            </a:pPr>
            <a:r>
              <a:rPr lang="tr-TR" sz="1600" b="1" kern="110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Tedaviyi ayarla</a:t>
            </a:r>
            <a:endParaRPr lang="en-US" sz="1600" b="1" kern="1100" dirty="0">
              <a:ln w="12700">
                <a:noFill/>
                <a:prstDash val="solid"/>
              </a:ln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223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257300"/>
            <a:ext cx="85058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etin kutusu"/>
          <p:cNvSpPr txBox="1"/>
          <p:nvPr/>
        </p:nvSpPr>
        <p:spPr>
          <a:xfrm>
            <a:off x="1064526" y="504968"/>
            <a:ext cx="7503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GINA 2017  REHBERİNE  GÖRE  AŞAMALI ASTIM  TEDAVİSİ</a:t>
            </a:r>
            <a:endParaRPr lang="tr-T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436729"/>
            <a:ext cx="8791575" cy="57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1528549" y="6291618"/>
            <a:ext cx="6301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</a:rPr>
              <a:t>Britanya  2016 Rehberine  Göre  Çocuklarda  Astım Tedavisi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09489" y="422031"/>
            <a:ext cx="81451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FF00"/>
                </a:solidFill>
              </a:rPr>
              <a:t>Vaka 1.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8 yaşındaki  erkek çocukta  aylardan beri artıp  azalan kronik bir  öksürük  var. Başlangıcı  bir  ÜSYE  sonrası  olmuş. Koşunca </a:t>
            </a:r>
            <a:r>
              <a:rPr lang="tr-TR" sz="2800" dirty="0" err="1" smtClean="0">
                <a:solidFill>
                  <a:schemeClr val="bg1"/>
                </a:solidFill>
              </a:rPr>
              <a:t>dispnesi</a:t>
            </a:r>
            <a:r>
              <a:rPr lang="tr-TR" sz="2800" dirty="0" smtClean="0">
                <a:solidFill>
                  <a:schemeClr val="bg1"/>
                </a:solidFill>
              </a:rPr>
              <a:t>  oluyor. Gece nefes  darlığı ile uyanma olmuyor. Ailede  </a:t>
            </a:r>
            <a:r>
              <a:rPr lang="tr-TR" sz="2800" dirty="0" err="1" smtClean="0">
                <a:solidFill>
                  <a:schemeClr val="bg1"/>
                </a:solidFill>
              </a:rPr>
              <a:t>atopi</a:t>
            </a:r>
            <a:r>
              <a:rPr lang="tr-TR" sz="2800" dirty="0" smtClean="0">
                <a:solidFill>
                  <a:schemeClr val="bg1"/>
                </a:solidFill>
              </a:rPr>
              <a:t>  öyküsü  yok.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Muayenede  yaygın  </a:t>
            </a:r>
            <a:r>
              <a:rPr lang="tr-TR" sz="2800" dirty="0" err="1" smtClean="0">
                <a:solidFill>
                  <a:schemeClr val="bg1"/>
                </a:solidFill>
              </a:rPr>
              <a:t>vizing</a:t>
            </a:r>
            <a:r>
              <a:rPr lang="tr-TR" sz="2800" dirty="0" smtClean="0">
                <a:solidFill>
                  <a:schemeClr val="bg1"/>
                </a:solidFill>
              </a:rPr>
              <a:t>  duyuluyor.  KBB muayenesi  normal.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SFT:  FEV1:  %90 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chemeClr val="bg1"/>
                </a:solidFill>
              </a:rPr>
              <a:t>FEV1/FVC:  %86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5-11 yaş arası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çocuklarda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astım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şiddetinin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değerlendirilmesi</a:t>
            </a:r>
          </a:p>
        </p:txBody>
      </p:sp>
      <p:graphicFrame>
        <p:nvGraphicFramePr>
          <p:cNvPr id="271492" name="Group 132"/>
          <p:cNvGraphicFramePr>
            <a:graphicFrameLocks noGrp="1"/>
          </p:cNvGraphicFramePr>
          <p:nvPr>
            <p:ph type="tbl" idx="4294967295"/>
          </p:nvPr>
        </p:nvGraphicFramePr>
        <p:xfrm>
          <a:off x="0" y="914400"/>
          <a:ext cx="8991600" cy="5624957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574800"/>
                <a:gridCol w="1371600"/>
                <a:gridCol w="1549400"/>
                <a:gridCol w="1498600"/>
              </a:tblGrid>
              <a:tr h="276225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Kontrolün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bilesenleri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Astım şiddetinin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klasifikasyonu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Aralıklı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Süregen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Hafif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Ağır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Sempotomlar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 her gün yok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Bütün gün boyu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Gece uyanmaları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≤2 /ay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kez/ay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3-4 /ay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≥1 kez/hf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Kısa etkili beta-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agonist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kullanımı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  her gün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Günde birkaç kez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Normal aktivitede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Bazı aktivitelerde 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İleri derecede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Ataklar arasında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%60-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/FVC%75-80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&lt;%60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%75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 İ  S 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Oral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steroid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0-1/yıl                    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≥2/y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gerektiren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Alevlenmeler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09" name="Line 57"/>
          <p:cNvSpPr>
            <a:spLocks noChangeShapeType="1"/>
          </p:cNvSpPr>
          <p:nvPr/>
        </p:nvSpPr>
        <p:spPr bwMode="auto">
          <a:xfrm>
            <a:off x="15240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>
            <a:off x="89154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>
            <a:off x="1524000" y="5715000"/>
            <a:ext cx="7391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>
            <a:off x="1524000" y="4953000"/>
            <a:ext cx="7391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6687403" y="5773003"/>
            <a:ext cx="22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2007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74009" y="1087271"/>
            <a:ext cx="1219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Aral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kl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 </a:t>
            </a:r>
            <a:endParaRPr lang="en-US" sz="1700" b="1">
              <a:solidFill>
                <a:schemeClr val="bg1"/>
              </a:solidFill>
              <a:ea typeface="MS PGothic" pitchFamily="34" charset="-128"/>
            </a:endParaRPr>
          </a:p>
          <a:p>
            <a:r>
              <a:rPr lang="en-US" sz="1700" b="1">
                <a:solidFill>
                  <a:schemeClr val="bg1"/>
                </a:solidFill>
                <a:ea typeface="MS PGothic" pitchFamily="34" charset="-128"/>
              </a:rPr>
              <a:t>Ast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m</a:t>
            </a:r>
            <a:endParaRPr lang="en-US" sz="17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13848" y="691487"/>
            <a:ext cx="66294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400" dirty="0" err="1">
                <a:solidFill>
                  <a:schemeClr val="bg1"/>
                </a:solidFill>
                <a:ea typeface="MS PGothic" pitchFamily="34" charset="-128"/>
              </a:rPr>
              <a:t>Süregen</a:t>
            </a:r>
            <a:r>
              <a:rPr lang="tr-TR" sz="2400" dirty="0">
                <a:solidFill>
                  <a:schemeClr val="bg1"/>
                </a:solidFill>
                <a:ea typeface="MS PGothic" pitchFamily="34" charset="-128"/>
              </a:rPr>
              <a:t> ast</a:t>
            </a:r>
            <a:r>
              <a:rPr lang="tr-TR" sz="2400" dirty="0">
                <a:solidFill>
                  <a:schemeClr val="bg1"/>
                </a:solidFill>
              </a:rPr>
              <a:t>ı</a:t>
            </a:r>
            <a:r>
              <a:rPr lang="tr-TR" sz="2400" dirty="0">
                <a:solidFill>
                  <a:schemeClr val="bg1"/>
                </a:solidFill>
                <a:ea typeface="MS PGothic" pitchFamily="34" charset="-128"/>
              </a:rPr>
              <a:t>m</a:t>
            </a:r>
            <a:r>
              <a:rPr lang="en-US" sz="2400" dirty="0">
                <a:solidFill>
                  <a:schemeClr val="bg1"/>
                </a:solidFill>
                <a:ea typeface="MS PGothic" pitchFamily="34" charset="-128"/>
              </a:rPr>
              <a:t>: </a:t>
            </a:r>
            <a:r>
              <a:rPr lang="tr-TR" sz="2400" dirty="0">
                <a:solidFill>
                  <a:schemeClr val="bg1"/>
                </a:solidFill>
                <a:ea typeface="MS PGothic" pitchFamily="34" charset="-128"/>
              </a:rPr>
              <a:t>Günlük ilaçlar</a:t>
            </a:r>
            <a:endParaRPr lang="en-US" sz="2400" dirty="0">
              <a:solidFill>
                <a:schemeClr val="bg1"/>
              </a:solidFill>
              <a:ea typeface="MS PGothic" pitchFamily="34" charset="-128"/>
            </a:endParaRPr>
          </a:p>
          <a:p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4.Bas</a:t>
            </a:r>
            <a:r>
              <a:rPr lang="tr-TR" dirty="0">
                <a:solidFill>
                  <a:schemeClr val="bg1"/>
                </a:solidFill>
              </a:rPr>
              <a:t>a</a:t>
            </a:r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maktan sonras</a:t>
            </a:r>
            <a:r>
              <a:rPr lang="tr-TR" dirty="0">
                <a:solidFill>
                  <a:schemeClr val="bg1"/>
                </a:solidFill>
              </a:rPr>
              <a:t>ı</a:t>
            </a:r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 için ast</a:t>
            </a:r>
            <a:r>
              <a:rPr lang="tr-TR" dirty="0">
                <a:solidFill>
                  <a:schemeClr val="bg1"/>
                </a:solidFill>
              </a:rPr>
              <a:t>ı</a:t>
            </a:r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m u</a:t>
            </a:r>
            <a:r>
              <a:rPr lang="tr-TR" dirty="0">
                <a:solidFill>
                  <a:schemeClr val="bg1"/>
                </a:solidFill>
              </a:rPr>
              <a:t>z</a:t>
            </a:r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man</a:t>
            </a:r>
            <a:r>
              <a:rPr lang="tr-TR" dirty="0">
                <a:solidFill>
                  <a:schemeClr val="bg1"/>
                </a:solidFill>
              </a:rPr>
              <a:t>ı</a:t>
            </a:r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na dan</a:t>
            </a:r>
            <a:r>
              <a:rPr lang="tr-TR" dirty="0">
                <a:solidFill>
                  <a:schemeClr val="bg1"/>
                </a:solidFill>
              </a:rPr>
              <a:t>ı</a:t>
            </a:r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ş</a:t>
            </a:r>
            <a:r>
              <a:rPr lang="tr-TR" dirty="0">
                <a:solidFill>
                  <a:schemeClr val="bg1"/>
                </a:solidFill>
              </a:rPr>
              <a:t>ı</a:t>
            </a:r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n</a:t>
            </a:r>
            <a:r>
              <a:rPr lang="en-US" dirty="0">
                <a:solidFill>
                  <a:schemeClr val="bg1"/>
                </a:solidFill>
                <a:ea typeface="MS PGothic" pitchFamily="34" charset="-128"/>
              </a:rPr>
              <a:t>.</a:t>
            </a:r>
          </a:p>
          <a:p>
            <a:r>
              <a:rPr lang="tr-TR" dirty="0">
                <a:solidFill>
                  <a:schemeClr val="bg1"/>
                </a:solidFill>
                <a:ea typeface="MS PGothic" pitchFamily="34" charset="-128"/>
              </a:rPr>
              <a:t>3.Basamakta konsültasyonu düşünün</a:t>
            </a:r>
            <a:endParaRPr lang="en-US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994025" y="3268663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>
              <a:ea typeface="MS PGothic" pitchFamily="34" charset="-128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457200" y="5410200"/>
            <a:ext cx="7467600" cy="304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Her aşamada hasta eğitimi ve çevre kontrolü</a:t>
            </a:r>
            <a:endParaRPr lang="en-US" sz="16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191069" y="152400"/>
            <a:ext cx="88005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 smtClean="0">
                <a:solidFill>
                  <a:srgbClr val="FFFF99"/>
                </a:solidFill>
                <a:latin typeface="Arial" pitchFamily="34" charset="0"/>
              </a:rPr>
              <a:t>5-11 yaş arası çocuklarda  aşamalı astım tedavisi </a:t>
            </a:r>
            <a:endParaRPr lang="en-US" sz="2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81000" y="5791200"/>
            <a:ext cx="6849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a typeface="MS PGothic" pitchFamily="34" charset="-128"/>
              </a:rPr>
              <a:t>Bütün hastalar için gerektiğinde rahatlatıcı olarak SABA</a:t>
            </a:r>
            <a:r>
              <a:rPr lang="en-US" dirty="0">
                <a:ea typeface="MS PGothic" pitchFamily="34" charset="-128"/>
              </a:rPr>
              <a:t>.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8864789" y="5323741"/>
            <a:ext cx="0" cy="677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 dirty="0"/>
          </a:p>
        </p:txBody>
      </p:sp>
      <p:sp>
        <p:nvSpPr>
          <p:cNvPr id="50185" name="Line 14"/>
          <p:cNvSpPr>
            <a:spLocks noChangeShapeType="1"/>
          </p:cNvSpPr>
          <p:nvPr/>
        </p:nvSpPr>
        <p:spPr bwMode="auto">
          <a:xfrm flipV="1">
            <a:off x="8534400" y="990600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4800" y="3581400"/>
            <a:ext cx="1143000" cy="1738313"/>
            <a:chOff x="288" y="2313"/>
            <a:chExt cx="672" cy="1095"/>
          </a:xfrm>
          <a:solidFill>
            <a:srgbClr val="FF0000"/>
          </a:solidFill>
        </p:grpSpPr>
        <p:sp>
          <p:nvSpPr>
            <p:cNvPr id="50205" name="Rectangle 17"/>
            <p:cNvSpPr>
              <a:spLocks noChangeArrowheads="1"/>
            </p:cNvSpPr>
            <p:nvPr/>
          </p:nvSpPr>
          <p:spPr bwMode="auto">
            <a:xfrm>
              <a:off x="288" y="2544"/>
              <a:ext cx="672" cy="86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600" dirty="0">
                  <a:solidFill>
                    <a:schemeClr val="bg1"/>
                  </a:solidFill>
                  <a:ea typeface="MS PGothic" pitchFamily="34" charset="-128"/>
                </a:rPr>
                <a:t>SABA PRN</a:t>
              </a:r>
            </a:p>
          </p:txBody>
        </p:sp>
        <p:sp>
          <p:nvSpPr>
            <p:cNvPr id="50206" name="Rectangle 18"/>
            <p:cNvSpPr>
              <a:spLocks noChangeArrowheads="1"/>
            </p:cNvSpPr>
            <p:nvPr/>
          </p:nvSpPr>
          <p:spPr bwMode="auto">
            <a:xfrm>
              <a:off x="358" y="2313"/>
              <a:ext cx="512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1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0" y="2667000"/>
            <a:ext cx="1219200" cy="2667000"/>
            <a:chOff x="1104" y="1785"/>
            <a:chExt cx="672" cy="1623"/>
          </a:xfrm>
          <a:solidFill>
            <a:srgbClr val="002060"/>
          </a:solidFill>
        </p:grpSpPr>
        <p:sp>
          <p:nvSpPr>
            <p:cNvPr id="50203" name="Rectangle 20"/>
            <p:cNvSpPr>
              <a:spLocks noChangeArrowheads="1"/>
            </p:cNvSpPr>
            <p:nvPr/>
          </p:nvSpPr>
          <p:spPr bwMode="auto">
            <a:xfrm>
              <a:off x="1104" y="2016"/>
              <a:ext cx="672" cy="13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 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Düşük doz</a:t>
              </a:r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İKS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Seçenekler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>
                  <a:solidFill>
                    <a:schemeClr val="bg1"/>
                  </a:solidFill>
                  <a:ea typeface="MS PGothic" pitchFamily="34" charset="-128"/>
                </a:rPr>
                <a:t>LTRA, </a:t>
              </a:r>
              <a:r>
                <a:rPr lang="tr-TR" sz="1300" b="1" dirty="0" err="1">
                  <a:solidFill>
                    <a:schemeClr val="bg1"/>
                  </a:solidFill>
                  <a:ea typeface="MS PGothic" pitchFamily="34" charset="-128"/>
                </a:rPr>
                <a:t>Kromolin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 err="1">
                  <a:solidFill>
                    <a:schemeClr val="bg1"/>
                  </a:solidFill>
                  <a:ea typeface="MS PGothic" pitchFamily="34" charset="-128"/>
                </a:rPr>
                <a:t>Nedo</a:t>
              </a:r>
              <a:r>
                <a:rPr lang="tr-TR" sz="1300" b="1" dirty="0">
                  <a:solidFill>
                    <a:schemeClr val="bg1"/>
                  </a:solidFill>
                  <a:ea typeface="MS PGothic" pitchFamily="34" charset="-128"/>
                </a:rPr>
                <a:t>k</a:t>
              </a:r>
              <a:r>
                <a:rPr lang="en-US" sz="1300" b="1" dirty="0" err="1">
                  <a:solidFill>
                    <a:schemeClr val="bg1"/>
                  </a:solidFill>
                  <a:ea typeface="MS PGothic" pitchFamily="34" charset="-128"/>
                </a:rPr>
                <a:t>romil</a:t>
              </a:r>
              <a:r>
                <a:rPr lang="tr-TR" sz="1300" b="1" dirty="0">
                  <a:solidFill>
                    <a:schemeClr val="bg1"/>
                  </a:solidFill>
                  <a:ea typeface="MS PGothic" pitchFamily="34" charset="-128"/>
                </a:rPr>
                <a:t> veya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300" b="1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6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204" name="Rectangle 21"/>
            <p:cNvSpPr>
              <a:spLocks noChangeArrowheads="1"/>
            </p:cNvSpPr>
            <p:nvPr/>
          </p:nvSpPr>
          <p:spPr bwMode="auto">
            <a:xfrm>
              <a:off x="1174" y="1785"/>
              <a:ext cx="480" cy="2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19400" y="2438400"/>
            <a:ext cx="1219200" cy="2895600"/>
            <a:chOff x="1872" y="1584"/>
            <a:chExt cx="672" cy="1824"/>
          </a:xfrm>
        </p:grpSpPr>
        <p:sp>
          <p:nvSpPr>
            <p:cNvPr id="50201" name="Rectangle 23"/>
            <p:cNvSpPr>
              <a:spLocks noChangeArrowheads="1"/>
            </p:cNvSpPr>
            <p:nvPr/>
          </p:nvSpPr>
          <p:spPr bwMode="auto">
            <a:xfrm>
              <a:off x="1872" y="1824"/>
              <a:ext cx="672" cy="158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u="sng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endParaRPr lang="en-US" sz="1400" b="1" u="sng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Düşük doz İKS</a:t>
              </a:r>
              <a:r>
                <a:rPr lang="en-US" sz="1400" dirty="0">
                  <a:solidFill>
                    <a:schemeClr val="bg1"/>
                  </a:solidFill>
                </a:rPr>
                <a:t> + LABA, LTRA, </a:t>
              </a:r>
              <a:r>
                <a:rPr lang="tr-TR" sz="1400" dirty="0">
                  <a:solidFill>
                    <a:schemeClr val="bg1"/>
                  </a:solidFill>
                </a:rPr>
                <a:t>veya</a:t>
              </a:r>
              <a:r>
                <a:rPr lang="en-US" sz="1400" dirty="0">
                  <a:solidFill>
                    <a:schemeClr val="bg1"/>
                  </a:solidFill>
                </a:rPr>
                <a:t> T</a:t>
              </a:r>
              <a:r>
                <a:rPr lang="tr-TR" sz="1400" dirty="0" err="1">
                  <a:solidFill>
                    <a:schemeClr val="bg1"/>
                  </a:solidFill>
                </a:rPr>
                <a:t>eofilin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8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Orta doz İKS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202" name="Rectangle 24"/>
            <p:cNvSpPr>
              <a:spLocks noChangeArrowheads="1"/>
            </p:cNvSpPr>
            <p:nvPr/>
          </p:nvSpPr>
          <p:spPr bwMode="auto">
            <a:xfrm>
              <a:off x="1942" y="1584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3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114800" y="2057400"/>
            <a:ext cx="1143000" cy="3276600"/>
            <a:chOff x="2640" y="1344"/>
            <a:chExt cx="672" cy="2064"/>
          </a:xfrm>
        </p:grpSpPr>
        <p:sp>
          <p:nvSpPr>
            <p:cNvPr id="50199" name="Rectangle 26"/>
            <p:cNvSpPr>
              <a:spLocks noChangeArrowheads="1"/>
            </p:cNvSpPr>
            <p:nvPr/>
          </p:nvSpPr>
          <p:spPr bwMode="auto">
            <a:xfrm>
              <a:off x="2640" y="1584"/>
              <a:ext cx="672" cy="182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Orta doz </a:t>
              </a:r>
              <a:r>
                <a:rPr lang="tr-TR" sz="1400" dirty="0">
                  <a:solidFill>
                    <a:schemeClr val="bg1"/>
                  </a:solidFill>
                </a:rPr>
                <a:t> 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İKS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4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LABA</a:t>
              </a: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b="1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Orta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200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2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200" name="Rectangle 27"/>
            <p:cNvSpPr>
              <a:spLocks noChangeArrowheads="1"/>
            </p:cNvSpPr>
            <p:nvPr/>
          </p:nvSpPr>
          <p:spPr bwMode="auto">
            <a:xfrm>
              <a:off x="2710" y="1344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4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34000" y="1676400"/>
            <a:ext cx="1219200" cy="3657600"/>
            <a:chOff x="3408" y="1056"/>
            <a:chExt cx="672" cy="2352"/>
          </a:xfrm>
          <a:solidFill>
            <a:schemeClr val="bg2"/>
          </a:solidFill>
        </p:grpSpPr>
        <p:sp>
          <p:nvSpPr>
            <p:cNvPr id="50197" name="Rectangle 29"/>
            <p:cNvSpPr>
              <a:spLocks noChangeArrowheads="1"/>
            </p:cNvSpPr>
            <p:nvPr/>
          </p:nvSpPr>
          <p:spPr bwMode="auto">
            <a:xfrm>
              <a:off x="3408" y="1296"/>
              <a:ext cx="672" cy="21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+ LABA</a:t>
              </a: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900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200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198" name="Rectangle 30"/>
            <p:cNvSpPr>
              <a:spLocks noChangeArrowheads="1"/>
            </p:cNvSpPr>
            <p:nvPr/>
          </p:nvSpPr>
          <p:spPr bwMode="auto">
            <a:xfrm>
              <a:off x="3478" y="1056"/>
              <a:ext cx="480" cy="2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5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629400" y="1524000"/>
            <a:ext cx="1295400" cy="3810000"/>
            <a:chOff x="4176" y="1008"/>
            <a:chExt cx="816" cy="2400"/>
          </a:xfrm>
        </p:grpSpPr>
        <p:sp>
          <p:nvSpPr>
            <p:cNvPr id="50195" name="Rectangle 32"/>
            <p:cNvSpPr>
              <a:spLocks noChangeArrowheads="1"/>
            </p:cNvSpPr>
            <p:nvPr/>
          </p:nvSpPr>
          <p:spPr bwMode="auto">
            <a:xfrm>
              <a:off x="4176" y="1200"/>
              <a:ext cx="816" cy="220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b="1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+ LABA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+ oral</a:t>
              </a:r>
              <a:r>
                <a:rPr lang="tr-TR" sz="1200" b="1" dirty="0">
                  <a:solidFill>
                    <a:schemeClr val="bg1"/>
                  </a:solidFill>
                  <a:ea typeface="MS PGothic" pitchFamily="34" charset="-128"/>
                </a:rPr>
                <a:t>  KS</a:t>
              </a:r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 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MS PGothic" pitchFamily="34" charset="-128"/>
                </a:rPr>
                <a:t>Teo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filin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+ oral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KS</a:t>
              </a:r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196" name="Rectangle 33"/>
            <p:cNvSpPr>
              <a:spLocks noChangeArrowheads="1"/>
            </p:cNvSpPr>
            <p:nvPr/>
          </p:nvSpPr>
          <p:spPr bwMode="auto">
            <a:xfrm>
              <a:off x="4318" y="1008"/>
              <a:ext cx="5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6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924800" y="1752600"/>
            <a:ext cx="1219200" cy="209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schemeClr val="bg1"/>
                </a:solidFill>
              </a:rPr>
              <a:t>Gerekirse bir basamak çıkılır.</a:t>
            </a:r>
            <a:r>
              <a:rPr lang="en-US" sz="1400" b="1" dirty="0">
                <a:solidFill>
                  <a:schemeClr val="bg1"/>
                </a:solidFill>
              </a:rPr>
              <a:t>   </a:t>
            </a:r>
            <a:r>
              <a:rPr lang="tr-TR" sz="1400" b="1" dirty="0">
                <a:solidFill>
                  <a:schemeClr val="bg1"/>
                </a:solidFill>
              </a:rPr>
              <a:t>Tedaviye uyuma ve çevre kontrolüne bakılır.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7864523" y="4302457"/>
            <a:ext cx="990600" cy="1169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schemeClr val="bg1"/>
                </a:solidFill>
              </a:rPr>
              <a:t>Düzelme varsa üç ayda bir basamak inilir.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0194" name="Rectangle 12"/>
          <p:cNvSpPr>
            <a:spLocks noChangeArrowheads="1"/>
          </p:cNvSpPr>
          <p:nvPr/>
        </p:nvSpPr>
        <p:spPr bwMode="auto">
          <a:xfrm>
            <a:off x="7848600" y="3505200"/>
            <a:ext cx="1143000" cy="685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tr-TR" sz="1400" b="1" i="1" dirty="0">
                <a:solidFill>
                  <a:schemeClr val="bg1"/>
                </a:solidFill>
              </a:rPr>
              <a:t>Kontrol  de-</a:t>
            </a:r>
            <a:endParaRPr lang="en-US" sz="1400" b="1" i="1" dirty="0">
              <a:solidFill>
                <a:schemeClr val="bg1"/>
              </a:solidFill>
            </a:endParaRPr>
          </a:p>
          <a:p>
            <a:r>
              <a:rPr lang="tr-TR" sz="1400" b="1" i="1" dirty="0" err="1">
                <a:solidFill>
                  <a:schemeClr val="bg1"/>
                </a:solidFill>
              </a:rPr>
              <a:t>ğerlendirilir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4191000" y="2819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4191000" y="3581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5105400" y="28194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4191000" y="28194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" name="34 Metin kutusu"/>
          <p:cNvSpPr txBox="1"/>
          <p:nvPr/>
        </p:nvSpPr>
        <p:spPr>
          <a:xfrm>
            <a:off x="6373505" y="5882185"/>
            <a:ext cx="22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Times-Bold" charset="0"/>
              </a:rPr>
              <a:t>2007</a:t>
            </a:r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584791" y="382772"/>
            <a:ext cx="7990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1.ADIM:GEREKTİĞİNDE RAHATLATICI  İNHALER  KULLANIMI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61257" y="5225853"/>
            <a:ext cx="8563527" cy="12351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altLang="en-US" sz="1100" dirty="0" smtClean="0">
                <a:solidFill>
                  <a:schemeClr val="bg1"/>
                </a:solidFill>
              </a:rPr>
              <a:t>     *    </a:t>
            </a:r>
            <a:r>
              <a:rPr lang="en-US" altLang="en-US" sz="1400" dirty="0" smtClean="0">
                <a:solidFill>
                  <a:schemeClr val="bg1"/>
                </a:solidFill>
              </a:rPr>
              <a:t>12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altı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geçerli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değil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</a:t>
            </a:r>
            <a:r>
              <a:rPr lang="en-US" altLang="en-US" sz="1400" dirty="0" smtClean="0">
                <a:solidFill>
                  <a:schemeClr val="bg1"/>
                </a:solidFill>
              </a:rPr>
              <a:t>*</a:t>
            </a:r>
            <a:r>
              <a:rPr lang="tr-TR" altLang="en-US" sz="1400" dirty="0" smtClean="0">
                <a:solidFill>
                  <a:schemeClr val="bg1"/>
                </a:solidFill>
              </a:rPr>
              <a:t>* </a:t>
            </a:r>
            <a:r>
              <a:rPr lang="en-US" altLang="en-US" sz="1400" dirty="0" smtClean="0">
                <a:solidFill>
                  <a:schemeClr val="bg1"/>
                </a:solidFill>
              </a:rPr>
              <a:t> 6-11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arasındaki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en-US" altLang="en-US" sz="1400" dirty="0" smtClean="0">
                <a:solidFill>
                  <a:schemeClr val="bg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tercih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edile</a:t>
            </a:r>
            <a:r>
              <a:rPr lang="tr-TR" altLang="en-US" sz="1400" dirty="0" err="1" smtClean="0">
                <a:solidFill>
                  <a:schemeClr val="bg1"/>
                </a:solidFill>
              </a:rPr>
              <a:t>cek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3.a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dım</a:t>
            </a:r>
            <a:r>
              <a:rPr lang="en-US" altLang="en-US" sz="1400" dirty="0" smtClean="0">
                <a:solidFill>
                  <a:schemeClr val="bg1"/>
                </a:solidFill>
              </a:rPr>
              <a:t>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tedavisi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orta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doz</a:t>
            </a:r>
            <a:r>
              <a:rPr lang="en-US" altLang="en-US" sz="1400" dirty="0" smtClean="0">
                <a:solidFill>
                  <a:schemeClr val="bg1"/>
                </a:solidFill>
              </a:rPr>
              <a:t> I</a:t>
            </a:r>
            <a:r>
              <a:rPr lang="tr-TR" altLang="en-US" sz="1400" dirty="0" smtClean="0">
                <a:solidFill>
                  <a:schemeClr val="bg1"/>
                </a:solidFill>
              </a:rPr>
              <a:t>K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S'dir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***</a:t>
            </a:r>
            <a:r>
              <a:rPr lang="en-US" altLang="en-US" sz="1400" dirty="0" smtClean="0">
                <a:solidFill>
                  <a:schemeClr val="bg1"/>
                </a:solidFill>
              </a:rPr>
              <a:t>BDP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ve</a:t>
            </a:r>
            <a:r>
              <a:rPr lang="tr-TR" altLang="en-US" sz="1400" dirty="0" smtClean="0">
                <a:solidFill>
                  <a:schemeClr val="bg1"/>
                </a:solidFill>
              </a:rPr>
              <a:t>ya  </a:t>
            </a:r>
            <a:r>
              <a:rPr lang="en-US" altLang="en-US" sz="1400" dirty="0" smtClean="0">
                <a:solidFill>
                  <a:schemeClr val="bg1"/>
                </a:solidFill>
              </a:rPr>
              <a:t>BUD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almakta olan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!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Tiotropium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inhaler, </a:t>
            </a:r>
            <a:r>
              <a:rPr lang="tr-TR" altLang="en-US" sz="1400" dirty="0" smtClean="0">
                <a:solidFill>
                  <a:schemeClr val="bg1"/>
                </a:solidFill>
              </a:rPr>
              <a:t>sık atak  geçiren  </a:t>
            </a:r>
            <a:r>
              <a:rPr lang="en-US" altLang="en-US" sz="1400" dirty="0" smtClean="0">
                <a:solidFill>
                  <a:schemeClr val="bg1"/>
                </a:solidFill>
              </a:rPr>
              <a:t>≥12 y</a:t>
            </a:r>
            <a:r>
              <a:rPr lang="tr-TR" altLang="en-US" sz="1400" dirty="0" smtClean="0">
                <a:solidFill>
                  <a:schemeClr val="bg1"/>
                </a:solidFill>
              </a:rPr>
              <a:t>aş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ek tedavi olabilir.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04" y="884618"/>
            <a:ext cx="8611737" cy="434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Aşağı Ok"/>
          <p:cNvSpPr/>
          <p:nvPr/>
        </p:nvSpPr>
        <p:spPr>
          <a:xfrm>
            <a:off x="1448790" y="997527"/>
            <a:ext cx="415636" cy="54626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7398327" y="572390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GINA 2016 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528050" cy="52085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Tercihan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: </a:t>
            </a:r>
            <a:r>
              <a:rPr lang="tr-TR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Gerektiğinde kısa  etkili beta-</a:t>
            </a:r>
            <a:r>
              <a:rPr lang="tr-TR" altLang="en-US" b="1" dirty="0" err="1" smtClean="0">
                <a:solidFill>
                  <a:srgbClr val="FFFF00"/>
                </a:solidFill>
                <a:ea typeface="ＭＳ Ｐゴシック" pitchFamily="34" charset="-128"/>
              </a:rPr>
              <a:t>agonist</a:t>
            </a:r>
            <a:r>
              <a:rPr lang="tr-TR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(SABA)</a:t>
            </a:r>
            <a:r>
              <a:rPr lang="tr-TR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.</a:t>
            </a:r>
            <a:endParaRPr lang="en-AU" alt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SABA</a:t>
            </a: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’</a:t>
            </a:r>
            <a:r>
              <a:rPr lang="tr-TR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lar</a:t>
            </a: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astım  semptomlarını  rahatlamada çok  etkilidirler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Ancak bunların tek  başına astım tedavisinde  güvenli olduğuna  dair yeterli kanıt yoktur.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Bu  seçeneğin ayda ikiden daha  az sayıda semptomu olan ve atak için  risk  faktörü  bulunmayan vakalarda kullanılması gerekir.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eaLnBrk="1" hangingPunct="1"/>
            <a:r>
              <a:rPr lang="tr-TR" altLang="en-US" b="1" dirty="0" smtClean="0">
                <a:solidFill>
                  <a:srgbClr val="FFFF00"/>
                </a:solidFill>
                <a:ea typeface="ＭＳ Ｐゴシック" pitchFamily="34" charset="-128"/>
              </a:rPr>
              <a:t>Diğer  seçenek</a:t>
            </a:r>
            <a:endParaRPr lang="en-AU" altLang="en-US" b="1" dirty="0" smtClean="0">
              <a:solidFill>
                <a:srgbClr val="FFFF00"/>
              </a:solidFill>
              <a:ea typeface="ＭＳ Ｐゴシック" pitchFamily="34" charset="-128"/>
            </a:endParaRPr>
          </a:p>
          <a:p>
            <a:pPr lvl="1" eaLnBrk="1" hangingPunct="1"/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Atak  yönünden  risk altındaki vakalarda düzenli olarak düşük  doz </a:t>
            </a:r>
            <a:r>
              <a:rPr lang="tr-TR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inhale</a:t>
            </a: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 </a:t>
            </a:r>
            <a:r>
              <a:rPr lang="tr-TR" altLang="en-US" dirty="0" err="1" smtClean="0">
                <a:solidFill>
                  <a:schemeClr val="bg1"/>
                </a:solidFill>
                <a:ea typeface="ＭＳ Ｐゴシック" pitchFamily="34" charset="-128"/>
              </a:rPr>
              <a:t>kortikosteroid</a:t>
            </a:r>
            <a:r>
              <a:rPr lang="tr-TR" altLang="en-US" dirty="0" smtClean="0">
                <a:solidFill>
                  <a:schemeClr val="bg1"/>
                </a:solidFill>
                <a:ea typeface="ＭＳ Ｐゴシック" pitchFamily="34" charset="-128"/>
              </a:rPr>
              <a:t> (İKS) kullanılması gerekir.</a:t>
            </a:r>
            <a:r>
              <a:rPr lang="en-AU" altLang="en-US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</a:p>
        </p:txBody>
      </p:sp>
      <p:sp>
        <p:nvSpPr>
          <p:cNvPr id="80898" name="Title 1"/>
          <p:cNvSpPr>
            <a:spLocks noGrp="1"/>
          </p:cNvSpPr>
          <p:nvPr>
            <p:ph type="title"/>
          </p:nvPr>
        </p:nvSpPr>
        <p:spPr bwMode="auto">
          <a:xfrm>
            <a:off x="163773" y="1"/>
            <a:ext cx="8720919" cy="94169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AU" alt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1</a:t>
            </a:r>
            <a:r>
              <a:rPr lang="tr-TR" alt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. Adım</a:t>
            </a:r>
            <a:r>
              <a:rPr lang="en-AU" alt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alt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. Gerektiğinde rahatlatıcı </a:t>
            </a:r>
            <a:r>
              <a:rPr lang="tr-TR" altLang="en-US" sz="2800" dirty="0" err="1" smtClean="0">
                <a:solidFill>
                  <a:schemeClr val="bg1"/>
                </a:solidFill>
                <a:ea typeface="ＭＳ Ｐゴシック" pitchFamily="34" charset="-128"/>
              </a:rPr>
              <a:t>inhaler</a:t>
            </a:r>
            <a:r>
              <a:rPr lang="tr-TR" altLang="en-US" sz="2800" dirty="0" smtClean="0">
                <a:solidFill>
                  <a:schemeClr val="bg1"/>
                </a:solidFill>
                <a:ea typeface="ＭＳ Ｐゴシック" pitchFamily="34" charset="-128"/>
              </a:rPr>
              <a:t> kullanımı</a:t>
            </a:r>
            <a:endParaRPr lang="en-AU" altLang="en-US" sz="2800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0899" name="TextBox 4"/>
          <p:cNvSpPr txBox="1">
            <a:spLocks noChangeArrowheads="1"/>
          </p:cNvSpPr>
          <p:nvPr/>
        </p:nvSpPr>
        <p:spPr bwMode="auto">
          <a:xfrm>
            <a:off x="5991367" y="5532817"/>
            <a:ext cx="2046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800" b="1" i="1" dirty="0">
                <a:solidFill>
                  <a:schemeClr val="bg1"/>
                </a:solidFill>
              </a:rPr>
              <a:t>GINA </a:t>
            </a:r>
            <a:r>
              <a:rPr lang="en-AU" altLang="en-US" sz="1800" b="1" i="1" dirty="0" smtClean="0">
                <a:solidFill>
                  <a:schemeClr val="bg1"/>
                </a:solidFill>
              </a:rPr>
              <a:t>2016</a:t>
            </a:r>
            <a:endParaRPr lang="en-AU" altLang="en-US" sz="1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05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299"/>
            <a:ext cx="8229600" cy="533627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Kontrol edici  tedaviyi erken  başlatın</a:t>
            </a:r>
            <a:endParaRPr lang="en-AU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En iyi sonuç için </a:t>
            </a:r>
            <a:r>
              <a:rPr lang="en-AU" dirty="0" smtClean="0">
                <a:solidFill>
                  <a:schemeClr val="bg1"/>
                </a:solidFill>
              </a:rPr>
              <a:t>, </a:t>
            </a:r>
            <a:r>
              <a:rPr lang="tr-TR" dirty="0" smtClean="0">
                <a:solidFill>
                  <a:schemeClr val="bg1"/>
                </a:solidFill>
              </a:rPr>
              <a:t>astım tanısı  konulduktan hemen  sonra  kontrol edici ilaçlara  başlayın</a:t>
            </a:r>
            <a:endParaRPr lang="en-AU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Düşük doz düzenli </a:t>
            </a:r>
            <a:r>
              <a:rPr lang="tr-TR" dirty="0" err="1" smtClean="0">
                <a:solidFill>
                  <a:schemeClr val="bg1"/>
                </a:solidFill>
              </a:rPr>
              <a:t>inhale</a:t>
            </a:r>
            <a:r>
              <a:rPr lang="tr-TR" dirty="0" smtClean="0">
                <a:solidFill>
                  <a:schemeClr val="bg1"/>
                </a:solidFill>
              </a:rPr>
              <a:t>  </a:t>
            </a:r>
            <a:r>
              <a:rPr lang="tr-TR" dirty="0" err="1" smtClean="0">
                <a:solidFill>
                  <a:schemeClr val="bg1"/>
                </a:solidFill>
              </a:rPr>
              <a:t>kortikosteroid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endikasyonları</a:t>
            </a:r>
            <a:r>
              <a:rPr lang="en-AU" dirty="0" smtClean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Ayda iki kereden daha  sık  astım  semptomları  varsa</a:t>
            </a:r>
            <a:endParaRPr lang="en-AU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Ayda bir kereden fazla gece  uyanmaları  varsa</a:t>
            </a:r>
            <a:endParaRPr lang="en-AU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Astım semptomlarına  ek olarak  atak için risk  faktörleri varsa</a:t>
            </a:r>
            <a:endParaRPr lang="en-AU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Şunlardan  biri varsa bir üst adımı  düşünün</a:t>
            </a:r>
            <a:r>
              <a:rPr lang="en-AU" dirty="0" smtClean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Çoğu gün rahatsız  edici astım semptomları  varsa,</a:t>
            </a:r>
            <a:endParaRPr lang="en-AU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Haftada  en  az bir kere gece  uyanmaları  varsa,</a:t>
            </a:r>
            <a:endParaRPr lang="en-AU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Başlangıç tablosu bir atak  şeklinde ise</a:t>
            </a:r>
            <a:r>
              <a:rPr lang="en-AU" dirty="0" smtClean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tr-TR" dirty="0" smtClean="0">
                <a:solidFill>
                  <a:schemeClr val="bg1"/>
                </a:solidFill>
              </a:rPr>
              <a:t>Kısa süreli oral   </a:t>
            </a:r>
            <a:r>
              <a:rPr lang="tr-TR" dirty="0" err="1" smtClean="0">
                <a:solidFill>
                  <a:schemeClr val="bg1"/>
                </a:solidFill>
              </a:rPr>
              <a:t>steroid</a:t>
            </a:r>
            <a:r>
              <a:rPr lang="tr-TR" dirty="0" smtClean="0">
                <a:solidFill>
                  <a:schemeClr val="bg1"/>
                </a:solidFill>
              </a:rPr>
              <a:t> veriniz ve  düzenli kontrol  edici tedavi  başlayınız.</a:t>
            </a:r>
            <a:endParaRPr lang="en-AU" dirty="0" smtClean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endParaRPr lang="en-AU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791" y="0"/>
            <a:ext cx="8229600" cy="1143000"/>
          </a:xfrm>
        </p:spPr>
        <p:txBody>
          <a:bodyPr>
            <a:noAutofit/>
          </a:bodyPr>
          <a:lstStyle/>
          <a:p>
            <a:r>
              <a:rPr lang="en-AU" sz="3200" dirty="0" err="1" smtClean="0">
                <a:solidFill>
                  <a:srgbClr val="FFFF00"/>
                </a:solidFill>
              </a:rPr>
              <a:t>Yetişkinler</a:t>
            </a:r>
            <a:r>
              <a:rPr lang="en-AU" sz="3200" dirty="0" smtClean="0">
                <a:solidFill>
                  <a:srgbClr val="FFFF00"/>
                </a:solidFill>
              </a:rPr>
              <a:t>, </a:t>
            </a:r>
            <a:r>
              <a:rPr lang="tr-TR" sz="3200" dirty="0" smtClean="0">
                <a:solidFill>
                  <a:srgbClr val="FFFF00"/>
                </a:solidFill>
              </a:rPr>
              <a:t> E</a:t>
            </a:r>
            <a:r>
              <a:rPr lang="en-AU" sz="3200" dirty="0" err="1" smtClean="0">
                <a:solidFill>
                  <a:srgbClr val="FFFF00"/>
                </a:solidFill>
              </a:rPr>
              <a:t>rgenler</a:t>
            </a:r>
            <a:r>
              <a:rPr lang="en-AU" sz="3200" dirty="0" smtClean="0">
                <a:solidFill>
                  <a:srgbClr val="FFFF00"/>
                </a:solidFill>
              </a:rPr>
              <a:t> </a:t>
            </a:r>
            <a:r>
              <a:rPr lang="en-AU" sz="3200" dirty="0" err="1" smtClean="0">
                <a:solidFill>
                  <a:srgbClr val="FFFF00"/>
                </a:solidFill>
              </a:rPr>
              <a:t>ve</a:t>
            </a:r>
            <a:r>
              <a:rPr lang="en-AU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err="1" smtClean="0">
                <a:solidFill>
                  <a:srgbClr val="FFFF00"/>
                </a:solidFill>
              </a:rPr>
              <a:t>Ç</a:t>
            </a:r>
            <a:r>
              <a:rPr lang="en-AU" sz="3200" dirty="0" err="1" smtClean="0">
                <a:solidFill>
                  <a:srgbClr val="FFFF00"/>
                </a:solidFill>
              </a:rPr>
              <a:t>ocuklar</a:t>
            </a:r>
            <a:r>
              <a:rPr lang="en-AU" sz="3200" dirty="0" smtClean="0">
                <a:solidFill>
                  <a:srgbClr val="FFFF00"/>
                </a:solidFill>
              </a:rPr>
              <a:t> </a:t>
            </a:r>
            <a:r>
              <a:rPr lang="tr-TR" sz="3200" dirty="0" smtClean="0">
                <a:solidFill>
                  <a:srgbClr val="FFFF00"/>
                </a:solidFill>
              </a:rPr>
              <a:t> (6-11 yaş) </a:t>
            </a:r>
            <a:r>
              <a:rPr lang="en-AU" sz="3200" dirty="0" err="1" smtClean="0">
                <a:solidFill>
                  <a:srgbClr val="FFFF00"/>
                </a:solidFill>
              </a:rPr>
              <a:t>için</a:t>
            </a:r>
            <a:r>
              <a:rPr lang="en-AU" sz="3200" dirty="0" smtClean="0">
                <a:solidFill>
                  <a:srgbClr val="FFFF00"/>
                </a:solidFill>
              </a:rPr>
              <a:t> ilk </a:t>
            </a:r>
            <a:r>
              <a:rPr lang="en-AU" sz="3200" dirty="0" err="1" smtClean="0">
                <a:solidFill>
                  <a:srgbClr val="FFFF00"/>
                </a:solidFill>
              </a:rPr>
              <a:t>kontrol</a:t>
            </a:r>
            <a:r>
              <a:rPr lang="tr-TR" sz="3200" dirty="0" smtClean="0">
                <a:solidFill>
                  <a:srgbClr val="FFFF00"/>
                </a:solidFill>
              </a:rPr>
              <a:t> edici  tedavi</a:t>
            </a:r>
            <a:endParaRPr lang="en-AU" sz="32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8565" y="6214567"/>
            <a:ext cx="186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chemeClr val="bg1"/>
                </a:solidFill>
              </a:rPr>
              <a:t>GINA 2016</a:t>
            </a:r>
            <a:endParaRPr lang="en-A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2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09489" y="281355"/>
            <a:ext cx="834214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dirty="0" smtClean="0">
                <a:solidFill>
                  <a:srgbClr val="FFFF00"/>
                </a:solidFill>
              </a:rPr>
              <a:t>Vaka 2.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9 yaşındaki  erkek çocukta  aylardan beri artıp  azalan kronik bir  öksürük  var.  Zaman  zaman hışıltı  duyuluyor. Ayda  bir kez  veya  daha  az  gece  uyanmaları  var.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Özgeçmişinde  üç aylıkken  başlayan ve son bir yıla  kadar  devam  eden </a:t>
            </a:r>
            <a:r>
              <a:rPr lang="tr-TR" sz="2400" dirty="0" err="1" smtClean="0">
                <a:solidFill>
                  <a:schemeClr val="bg1"/>
                </a:solidFill>
              </a:rPr>
              <a:t>atopik</a:t>
            </a:r>
            <a:r>
              <a:rPr lang="tr-TR" sz="2400" dirty="0" smtClean="0">
                <a:solidFill>
                  <a:schemeClr val="bg1"/>
                </a:solidFill>
              </a:rPr>
              <a:t>  dermatit  öyküsü var. Ayrıca  yaşamının ilk yılında  birkaç kere </a:t>
            </a:r>
            <a:r>
              <a:rPr lang="tr-TR" sz="2400" dirty="0" err="1" smtClean="0">
                <a:solidFill>
                  <a:schemeClr val="bg1"/>
                </a:solidFill>
              </a:rPr>
              <a:t>vizingi</a:t>
            </a:r>
            <a:r>
              <a:rPr lang="tr-TR" sz="2400" dirty="0" smtClean="0">
                <a:solidFill>
                  <a:schemeClr val="bg1"/>
                </a:solidFill>
              </a:rPr>
              <a:t> olduğu ve  </a:t>
            </a:r>
            <a:r>
              <a:rPr lang="tr-TR" sz="2400" dirty="0" err="1" smtClean="0">
                <a:solidFill>
                  <a:schemeClr val="bg1"/>
                </a:solidFill>
              </a:rPr>
              <a:t>salbutamol</a:t>
            </a:r>
            <a:r>
              <a:rPr lang="tr-TR" sz="2400" dirty="0" smtClean="0">
                <a:solidFill>
                  <a:schemeClr val="bg1"/>
                </a:solidFill>
              </a:rPr>
              <a:t> verildiği öğreniliyor.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Baba  astımlı.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bg1"/>
                </a:solidFill>
              </a:rPr>
              <a:t>FM: </a:t>
            </a:r>
            <a:r>
              <a:rPr lang="tr-TR" sz="2000" dirty="0" err="1" smtClean="0">
                <a:solidFill>
                  <a:schemeClr val="bg1"/>
                </a:solidFill>
              </a:rPr>
              <a:t>Shiner</a:t>
            </a:r>
            <a:r>
              <a:rPr lang="tr-TR" sz="2000" dirty="0" smtClean="0">
                <a:solidFill>
                  <a:schemeClr val="bg1"/>
                </a:solidFill>
              </a:rPr>
              <a:t> ve  nazal  çizgi var.   Akciğerlerde yaygın  </a:t>
            </a:r>
            <a:r>
              <a:rPr lang="tr-TR" sz="2000" dirty="0" err="1" smtClean="0">
                <a:solidFill>
                  <a:schemeClr val="bg1"/>
                </a:solidFill>
              </a:rPr>
              <a:t>vizing</a:t>
            </a:r>
            <a:r>
              <a:rPr lang="tr-TR" sz="2000" dirty="0" smtClean="0">
                <a:solidFill>
                  <a:schemeClr val="bg1"/>
                </a:solidFill>
              </a:rPr>
              <a:t>  duyuluyor.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FEV1:%86        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FEV1/FVC:%82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9" y="163773"/>
            <a:ext cx="7798014" cy="1023609"/>
          </a:xfrm>
          <a:solidFill>
            <a:schemeClr val="tx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AU" sz="3200" b="1" dirty="0" smtClean="0">
                <a:solidFill>
                  <a:schemeClr val="bg1"/>
                </a:solidFill>
              </a:rPr>
              <a:t>13-14 y</a:t>
            </a:r>
            <a:r>
              <a:rPr lang="tr-TR" sz="3200" b="1" dirty="0" smtClean="0">
                <a:solidFill>
                  <a:schemeClr val="bg1"/>
                </a:solidFill>
              </a:rPr>
              <a:t>aş arası  çocuklarda astım </a:t>
            </a:r>
            <a:r>
              <a:rPr lang="tr-TR" sz="3200" b="1" dirty="0" err="1" smtClean="0">
                <a:solidFill>
                  <a:schemeClr val="bg1"/>
                </a:solidFill>
              </a:rPr>
              <a:t>prevalansı</a:t>
            </a:r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873832" y="6614721"/>
            <a:ext cx="33963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solidFill>
                  <a:srgbClr val="134679"/>
                </a:solidFill>
              </a:rPr>
              <a:t>© Global Initiative for Asthma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2" t="7987" r="1350" b="10076"/>
          <a:stretch/>
        </p:blipFill>
        <p:spPr>
          <a:xfrm>
            <a:off x="537024" y="1390375"/>
            <a:ext cx="8040917" cy="510823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" t="404" r="78768" b="77465"/>
          <a:stretch/>
        </p:blipFill>
        <p:spPr>
          <a:xfrm>
            <a:off x="540875" y="5526800"/>
            <a:ext cx="1656000" cy="9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66974" y="6636495"/>
            <a:ext cx="54355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0" i="1" smtClean="0">
                <a:solidFill>
                  <a:schemeClr val="bg1"/>
                </a:solidFill>
              </a:rPr>
              <a:t>GINA 2016 </a:t>
            </a:r>
            <a:r>
              <a:rPr lang="en-US" sz="1200" b="0" i="1" dirty="0" smtClean="0">
                <a:solidFill>
                  <a:schemeClr val="bg1"/>
                </a:solidFill>
              </a:rPr>
              <a:t>Appendix Box A1-1; figure provided by R Beasley</a:t>
            </a:r>
            <a:endParaRPr lang="en-US" sz="1200" b="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5-11 yaş arası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çocuklarda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astım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şiddetinin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değerlendirilmesi</a:t>
            </a:r>
          </a:p>
        </p:txBody>
      </p:sp>
      <p:graphicFrame>
        <p:nvGraphicFramePr>
          <p:cNvPr id="271492" name="Group 132"/>
          <p:cNvGraphicFramePr>
            <a:graphicFrameLocks noGrp="1"/>
          </p:cNvGraphicFramePr>
          <p:nvPr>
            <p:ph type="tbl" idx="4294967295"/>
          </p:nvPr>
        </p:nvGraphicFramePr>
        <p:xfrm>
          <a:off x="0" y="914400"/>
          <a:ext cx="8991600" cy="5624957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574800"/>
                <a:gridCol w="1371600"/>
                <a:gridCol w="1549400"/>
                <a:gridCol w="1498600"/>
              </a:tblGrid>
              <a:tr h="276225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Kontrolün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bilesenleri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Astım şiddetinin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klasifikasyonu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Aralıklı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Süregen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Hafif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Ağır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Sempotomlar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 her gün yok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Bütün gün boyu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Gece uyanmaları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≤2 /ay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kez/ay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3-4 /ay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≥1 kez/hf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Kısa etkili beta-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agonist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kullanımı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gün/hf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  her gün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Günde birkaç kez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Normal aktivitede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YOK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Bazı aktivitelerde 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İleri derecede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Ataklar arasında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/FVC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%60-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/FVC%75-80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&lt;%60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%75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 İ  S 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Oral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steroid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0-1/yıl                    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≥2/y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gerektiren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Alevlenmeler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09" name="Line 57"/>
          <p:cNvSpPr>
            <a:spLocks noChangeShapeType="1"/>
          </p:cNvSpPr>
          <p:nvPr/>
        </p:nvSpPr>
        <p:spPr bwMode="auto">
          <a:xfrm>
            <a:off x="15240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>
            <a:off x="89154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>
            <a:off x="1524000" y="5715000"/>
            <a:ext cx="7391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>
            <a:off x="1524000" y="4953000"/>
            <a:ext cx="7391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6878472" y="5759355"/>
            <a:ext cx="22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Times-Bold" charset="0"/>
              </a:rPr>
              <a:t>2007</a:t>
            </a:r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609600"/>
            <a:ext cx="1219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Aral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kl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 </a:t>
            </a:r>
            <a:endParaRPr lang="en-US" sz="1700" b="1">
              <a:solidFill>
                <a:schemeClr val="bg1"/>
              </a:solidFill>
              <a:ea typeface="MS PGothic" pitchFamily="34" charset="-128"/>
            </a:endParaRPr>
          </a:p>
          <a:p>
            <a:r>
              <a:rPr lang="en-US" sz="1700" b="1">
                <a:solidFill>
                  <a:schemeClr val="bg1"/>
                </a:solidFill>
                <a:ea typeface="MS PGothic" pitchFamily="34" charset="-128"/>
              </a:rPr>
              <a:t>Ast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m</a:t>
            </a:r>
            <a:endParaRPr lang="en-US" sz="17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00200" y="609600"/>
            <a:ext cx="6629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Süregen ast</a:t>
            </a:r>
            <a:r>
              <a:rPr lang="tr-TR" sz="2000" b="1">
                <a:solidFill>
                  <a:schemeClr val="bg1"/>
                </a:solidFill>
              </a:rPr>
              <a:t>ı</a:t>
            </a:r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m</a:t>
            </a:r>
            <a:r>
              <a:rPr lang="en-US" sz="2000" b="1">
                <a:solidFill>
                  <a:schemeClr val="bg1"/>
                </a:solidFill>
                <a:ea typeface="MS PGothic" pitchFamily="34" charset="-128"/>
              </a:rPr>
              <a:t>: </a:t>
            </a:r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Günlük ilaçlar</a:t>
            </a:r>
            <a:endParaRPr lang="en-US" sz="2000">
              <a:solidFill>
                <a:schemeClr val="bg1"/>
              </a:solidFill>
              <a:ea typeface="MS PGothic" pitchFamily="34" charset="-128"/>
            </a:endParaRPr>
          </a:p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4.Bas</a:t>
            </a:r>
            <a:r>
              <a:rPr lang="tr-TR" sz="1600" b="1">
                <a:solidFill>
                  <a:schemeClr val="bg1"/>
                </a:solidFill>
              </a:rPr>
              <a:t>a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maktan sonras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 için ast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 u</a:t>
            </a:r>
            <a:r>
              <a:rPr lang="tr-TR" sz="1600" b="1">
                <a:solidFill>
                  <a:schemeClr val="bg1"/>
                </a:solidFill>
              </a:rPr>
              <a:t>z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man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na dan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ş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n</a:t>
            </a:r>
            <a:r>
              <a:rPr lang="en-US" sz="1600" b="1">
                <a:solidFill>
                  <a:schemeClr val="bg1"/>
                </a:solidFill>
                <a:ea typeface="MS PGothic" pitchFamily="34" charset="-128"/>
              </a:rPr>
              <a:t>.</a:t>
            </a:r>
          </a:p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3.Basamakta konsültasyonu düşünün</a:t>
            </a:r>
            <a:endParaRPr lang="en-US" sz="16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994025" y="3268663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>
              <a:ea typeface="MS PGothic" pitchFamily="34" charset="-128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457200" y="5410200"/>
            <a:ext cx="7467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Her aşamada hasta eğitimi ve çevre kontrolü</a:t>
            </a:r>
            <a:endParaRPr lang="en-US" sz="16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304800" y="15240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a typeface="MS PGothic" pitchFamily="34" charset="-128"/>
              </a:rPr>
              <a:t>5-11 yaş arası çocuklarda   basamaklı astım tedavisi</a:t>
            </a:r>
            <a:endParaRPr lang="en-US" sz="2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81000" y="5791200"/>
            <a:ext cx="6849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a typeface="MS PGothic" pitchFamily="34" charset="-128"/>
              </a:rPr>
              <a:t>Bütün hastalar için gerektiğinde rahatlatıcı olarak SABA</a:t>
            </a:r>
            <a:r>
              <a:rPr lang="en-US" dirty="0">
                <a:ea typeface="MS PGothic" pitchFamily="34" charset="-128"/>
              </a:rPr>
              <a:t>.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8687369" y="5391980"/>
            <a:ext cx="0" cy="677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0185" name="Line 14"/>
          <p:cNvSpPr>
            <a:spLocks noChangeShapeType="1"/>
          </p:cNvSpPr>
          <p:nvPr/>
        </p:nvSpPr>
        <p:spPr bwMode="auto">
          <a:xfrm flipV="1">
            <a:off x="8534400" y="990600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4800" y="3581400"/>
            <a:ext cx="1143000" cy="1738313"/>
            <a:chOff x="288" y="2313"/>
            <a:chExt cx="672" cy="1095"/>
          </a:xfrm>
        </p:grpSpPr>
        <p:sp>
          <p:nvSpPr>
            <p:cNvPr id="50205" name="Rectangle 17"/>
            <p:cNvSpPr>
              <a:spLocks noChangeArrowheads="1"/>
            </p:cNvSpPr>
            <p:nvPr/>
          </p:nvSpPr>
          <p:spPr bwMode="auto">
            <a:xfrm>
              <a:off x="288" y="2544"/>
              <a:ext cx="672" cy="8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600" dirty="0">
                  <a:solidFill>
                    <a:schemeClr val="bg1"/>
                  </a:solidFill>
                  <a:ea typeface="MS PGothic" pitchFamily="34" charset="-128"/>
                </a:rPr>
                <a:t>SABA PRN</a:t>
              </a:r>
            </a:p>
          </p:txBody>
        </p:sp>
        <p:sp>
          <p:nvSpPr>
            <p:cNvPr id="50206" name="Rectangle 18"/>
            <p:cNvSpPr>
              <a:spLocks noChangeArrowheads="1"/>
            </p:cNvSpPr>
            <p:nvPr/>
          </p:nvSpPr>
          <p:spPr bwMode="auto">
            <a:xfrm>
              <a:off x="358" y="2313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1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0" y="2667000"/>
            <a:ext cx="1219200" cy="2667000"/>
            <a:chOff x="1104" y="1785"/>
            <a:chExt cx="672" cy="1623"/>
          </a:xfrm>
          <a:solidFill>
            <a:srgbClr val="002060"/>
          </a:solidFill>
        </p:grpSpPr>
        <p:sp>
          <p:nvSpPr>
            <p:cNvPr id="50203" name="Rectangle 20"/>
            <p:cNvSpPr>
              <a:spLocks noChangeArrowheads="1"/>
            </p:cNvSpPr>
            <p:nvPr/>
          </p:nvSpPr>
          <p:spPr bwMode="auto">
            <a:xfrm>
              <a:off x="1104" y="2016"/>
              <a:ext cx="672" cy="1392"/>
            </a:xfrm>
            <a:prstGeom prst="rect">
              <a:avLst/>
            </a:prstGeom>
            <a:grpFill/>
            <a:ln w="9525">
              <a:solidFill>
                <a:srgbClr val="FFFF00"/>
              </a:solidFill>
              <a:miter lim="800000"/>
              <a:headEnd/>
              <a:tailEnd/>
            </a:ln>
          </p:spPr>
          <p:style>
            <a:lnRef idx="0">
              <a:scrgbClr r="0" g="0" b="0"/>
            </a:lnRef>
            <a:fillRef idx="1001">
              <a:schemeClr val="dk2"/>
            </a:fillRef>
            <a:effectRef idx="0">
              <a:scrgbClr r="0" g="0" b="0"/>
            </a:effectRef>
            <a:fontRef idx="major"/>
          </p:style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 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Düşük doz</a:t>
              </a:r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İKS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Seçenekler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>
                  <a:solidFill>
                    <a:schemeClr val="bg1"/>
                  </a:solidFill>
                  <a:ea typeface="MS PGothic" pitchFamily="34" charset="-128"/>
                </a:rPr>
                <a:t>LTRA, </a:t>
              </a:r>
              <a:r>
                <a:rPr lang="tr-TR" sz="1300" b="1" dirty="0" err="1">
                  <a:solidFill>
                    <a:schemeClr val="bg1"/>
                  </a:solidFill>
                  <a:ea typeface="MS PGothic" pitchFamily="34" charset="-128"/>
                </a:rPr>
                <a:t>Kromolin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 err="1">
                  <a:solidFill>
                    <a:schemeClr val="bg1"/>
                  </a:solidFill>
                  <a:ea typeface="MS PGothic" pitchFamily="34" charset="-128"/>
                </a:rPr>
                <a:t>Nedo</a:t>
              </a:r>
              <a:r>
                <a:rPr lang="tr-TR" sz="1300" b="1" dirty="0">
                  <a:solidFill>
                    <a:schemeClr val="bg1"/>
                  </a:solidFill>
                  <a:ea typeface="MS PGothic" pitchFamily="34" charset="-128"/>
                </a:rPr>
                <a:t>k</a:t>
              </a:r>
              <a:r>
                <a:rPr lang="en-US" sz="1300" b="1" dirty="0" err="1">
                  <a:solidFill>
                    <a:schemeClr val="bg1"/>
                  </a:solidFill>
                  <a:ea typeface="MS PGothic" pitchFamily="34" charset="-128"/>
                </a:rPr>
                <a:t>romil</a:t>
              </a:r>
              <a:r>
                <a:rPr lang="tr-TR" sz="1300" b="1" dirty="0">
                  <a:solidFill>
                    <a:schemeClr val="bg1"/>
                  </a:solidFill>
                  <a:ea typeface="MS PGothic" pitchFamily="34" charset="-128"/>
                </a:rPr>
                <a:t> veya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300" b="1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6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204" name="Rectangle 21"/>
            <p:cNvSpPr>
              <a:spLocks noChangeArrowheads="1"/>
            </p:cNvSpPr>
            <p:nvPr/>
          </p:nvSpPr>
          <p:spPr bwMode="auto">
            <a:xfrm>
              <a:off x="1174" y="1785"/>
              <a:ext cx="480" cy="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19400" y="2438400"/>
            <a:ext cx="1219200" cy="2895600"/>
            <a:chOff x="1872" y="1584"/>
            <a:chExt cx="672" cy="1824"/>
          </a:xfrm>
        </p:grpSpPr>
        <p:sp>
          <p:nvSpPr>
            <p:cNvPr id="50201" name="Rectangle 23"/>
            <p:cNvSpPr>
              <a:spLocks noChangeArrowheads="1"/>
            </p:cNvSpPr>
            <p:nvPr/>
          </p:nvSpPr>
          <p:spPr bwMode="auto">
            <a:xfrm>
              <a:off x="1872" y="1824"/>
              <a:ext cx="672" cy="1584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u="sng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endParaRPr lang="en-US" sz="1400" b="1" u="sng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Düşük doz İKS</a:t>
              </a:r>
              <a:r>
                <a:rPr lang="en-US" sz="1400" dirty="0">
                  <a:solidFill>
                    <a:schemeClr val="bg1"/>
                  </a:solidFill>
                </a:rPr>
                <a:t> + LABA, LTRA, </a:t>
              </a:r>
              <a:r>
                <a:rPr lang="tr-TR" sz="1400" dirty="0">
                  <a:solidFill>
                    <a:schemeClr val="bg1"/>
                  </a:solidFill>
                </a:rPr>
                <a:t>veya</a:t>
              </a:r>
              <a:r>
                <a:rPr lang="en-US" sz="1400" dirty="0">
                  <a:solidFill>
                    <a:schemeClr val="bg1"/>
                  </a:solidFill>
                </a:rPr>
                <a:t> T</a:t>
              </a:r>
              <a:r>
                <a:rPr lang="tr-TR" sz="1400" dirty="0" err="1">
                  <a:solidFill>
                    <a:schemeClr val="bg1"/>
                  </a:solidFill>
                </a:rPr>
                <a:t>eofilin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8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Orta doz İKS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202" name="Rectangle 24"/>
            <p:cNvSpPr>
              <a:spLocks noChangeArrowheads="1"/>
            </p:cNvSpPr>
            <p:nvPr/>
          </p:nvSpPr>
          <p:spPr bwMode="auto">
            <a:xfrm>
              <a:off x="1942" y="1584"/>
              <a:ext cx="480" cy="233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3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114800" y="2057400"/>
            <a:ext cx="1143000" cy="3276600"/>
            <a:chOff x="2640" y="1344"/>
            <a:chExt cx="672" cy="2064"/>
          </a:xfrm>
        </p:grpSpPr>
        <p:sp>
          <p:nvSpPr>
            <p:cNvPr id="50199" name="Rectangle 26"/>
            <p:cNvSpPr>
              <a:spLocks noChangeArrowheads="1"/>
            </p:cNvSpPr>
            <p:nvPr/>
          </p:nvSpPr>
          <p:spPr bwMode="auto">
            <a:xfrm>
              <a:off x="2640" y="1584"/>
              <a:ext cx="672" cy="18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Orta doz </a:t>
              </a:r>
              <a:r>
                <a:rPr lang="tr-TR" sz="1400" dirty="0">
                  <a:solidFill>
                    <a:schemeClr val="bg1"/>
                  </a:solidFill>
                </a:rPr>
                <a:t> 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İKS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4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LABA</a:t>
              </a: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b="1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Orta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200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2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200" name="Rectangle 27"/>
            <p:cNvSpPr>
              <a:spLocks noChangeArrowheads="1"/>
            </p:cNvSpPr>
            <p:nvPr/>
          </p:nvSpPr>
          <p:spPr bwMode="auto">
            <a:xfrm>
              <a:off x="2710" y="1344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4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34000" y="1676400"/>
            <a:ext cx="1219200" cy="3657600"/>
            <a:chOff x="3408" y="1056"/>
            <a:chExt cx="672" cy="2352"/>
          </a:xfrm>
        </p:grpSpPr>
        <p:sp>
          <p:nvSpPr>
            <p:cNvPr id="50197" name="Rectangle 29"/>
            <p:cNvSpPr>
              <a:spLocks noChangeArrowheads="1"/>
            </p:cNvSpPr>
            <p:nvPr/>
          </p:nvSpPr>
          <p:spPr bwMode="auto">
            <a:xfrm>
              <a:off x="3408" y="1296"/>
              <a:ext cx="672" cy="211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+ LABA</a:t>
              </a: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900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200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198" name="Rectangle 30"/>
            <p:cNvSpPr>
              <a:spLocks noChangeArrowheads="1"/>
            </p:cNvSpPr>
            <p:nvPr/>
          </p:nvSpPr>
          <p:spPr bwMode="auto">
            <a:xfrm>
              <a:off x="3478" y="1056"/>
              <a:ext cx="48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5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629400" y="1524000"/>
            <a:ext cx="1295400" cy="3810000"/>
            <a:chOff x="4176" y="1008"/>
            <a:chExt cx="816" cy="2400"/>
          </a:xfrm>
        </p:grpSpPr>
        <p:sp>
          <p:nvSpPr>
            <p:cNvPr id="50195" name="Rectangle 32"/>
            <p:cNvSpPr>
              <a:spLocks noChangeArrowheads="1"/>
            </p:cNvSpPr>
            <p:nvPr/>
          </p:nvSpPr>
          <p:spPr bwMode="auto">
            <a:xfrm>
              <a:off x="4176" y="1200"/>
              <a:ext cx="816" cy="220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b="1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+ LABA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+ oral</a:t>
              </a:r>
              <a:r>
                <a:rPr lang="tr-TR" sz="1200" b="1" dirty="0">
                  <a:solidFill>
                    <a:schemeClr val="bg1"/>
                  </a:solidFill>
                  <a:ea typeface="MS PGothic" pitchFamily="34" charset="-128"/>
                </a:rPr>
                <a:t>  KS</a:t>
              </a:r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 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MS PGothic" pitchFamily="34" charset="-128"/>
                </a:rPr>
                <a:t>Teo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filin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+ oral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KS</a:t>
              </a:r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196" name="Rectangle 33"/>
            <p:cNvSpPr>
              <a:spLocks noChangeArrowheads="1"/>
            </p:cNvSpPr>
            <p:nvPr/>
          </p:nvSpPr>
          <p:spPr bwMode="auto">
            <a:xfrm>
              <a:off x="4318" y="1008"/>
              <a:ext cx="5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6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924800" y="1752600"/>
            <a:ext cx="1219200" cy="209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schemeClr val="bg1"/>
                </a:solidFill>
              </a:rPr>
              <a:t>Gerekirse bir basamak çıkılır.</a:t>
            </a:r>
            <a:r>
              <a:rPr lang="en-US" sz="1400" b="1" dirty="0">
                <a:solidFill>
                  <a:schemeClr val="bg1"/>
                </a:solidFill>
              </a:rPr>
              <a:t>   </a:t>
            </a:r>
            <a:r>
              <a:rPr lang="tr-TR" sz="1400" b="1" dirty="0">
                <a:solidFill>
                  <a:schemeClr val="bg1"/>
                </a:solidFill>
              </a:rPr>
              <a:t>Tedaviye uyuma ve çevre kontrolüne bakılır.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8001000" y="4343400"/>
            <a:ext cx="990600" cy="1169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schemeClr val="bg1"/>
                </a:solidFill>
              </a:rPr>
              <a:t>Düzelme varsa üç ayda bir basamak inilir.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0194" name="Rectangle 12"/>
          <p:cNvSpPr>
            <a:spLocks noChangeArrowheads="1"/>
          </p:cNvSpPr>
          <p:nvPr/>
        </p:nvSpPr>
        <p:spPr bwMode="auto">
          <a:xfrm>
            <a:off x="7848600" y="3505200"/>
            <a:ext cx="1143000" cy="685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tr-TR" sz="1400" b="1" i="1" dirty="0">
                <a:solidFill>
                  <a:schemeClr val="bg1"/>
                </a:solidFill>
              </a:rPr>
              <a:t>Kontrol  de-</a:t>
            </a:r>
            <a:endParaRPr lang="en-US" sz="1400" b="1" i="1" dirty="0">
              <a:solidFill>
                <a:schemeClr val="bg1"/>
              </a:solidFill>
            </a:endParaRPr>
          </a:p>
          <a:p>
            <a:r>
              <a:rPr lang="tr-TR" sz="1400" b="1" i="1" dirty="0" err="1">
                <a:solidFill>
                  <a:schemeClr val="bg1"/>
                </a:solidFill>
              </a:rPr>
              <a:t>ğerlendirilir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4191000" y="2819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4191000" y="3581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5105400" y="28194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4191000" y="28194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" name="34 Metin kutusu"/>
          <p:cNvSpPr txBox="1"/>
          <p:nvPr/>
        </p:nvSpPr>
        <p:spPr>
          <a:xfrm>
            <a:off x="6428096" y="5936776"/>
            <a:ext cx="22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Times-Bold" charset="0"/>
              </a:rPr>
              <a:t>2007</a:t>
            </a:r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56261" y="261258"/>
            <a:ext cx="8218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en-US" sz="2400" b="1" dirty="0" smtClean="0">
                <a:solidFill>
                  <a:srgbClr val="FFFF00"/>
                </a:solidFill>
                <a:ea typeface="ＭＳ Ｐゴシック" pitchFamily="34" charset="-128"/>
              </a:rPr>
              <a:t>2.Adım:Gerektiğinde SABA+Düşük Doz Kontrol Edici Kullanımı</a:t>
            </a:r>
            <a:endParaRPr lang="tr-TR" sz="2400" b="1" dirty="0">
              <a:solidFill>
                <a:schemeClr val="bg1"/>
              </a:solidFill>
            </a:endParaRPr>
          </a:p>
        </p:txBody>
      </p:sp>
      <p:sp>
        <p:nvSpPr>
          <p:cNvPr id="5" name="Rectangle 6"/>
          <p:cNvSpPr>
            <a:spLocks/>
          </p:cNvSpPr>
          <p:nvPr/>
        </p:nvSpPr>
        <p:spPr bwMode="auto">
          <a:xfrm>
            <a:off x="261257" y="5225853"/>
            <a:ext cx="8563527" cy="12351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altLang="en-US" sz="1100" dirty="0" smtClean="0">
                <a:solidFill>
                  <a:schemeClr val="bg1"/>
                </a:solidFill>
              </a:rPr>
              <a:t>     *    </a:t>
            </a:r>
            <a:r>
              <a:rPr lang="en-US" altLang="en-US" sz="1400" dirty="0" smtClean="0">
                <a:solidFill>
                  <a:schemeClr val="bg1"/>
                </a:solidFill>
              </a:rPr>
              <a:t>12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altı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geçerli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değil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</a:t>
            </a:r>
            <a:r>
              <a:rPr lang="en-US" altLang="en-US" sz="1400" dirty="0" smtClean="0">
                <a:solidFill>
                  <a:schemeClr val="bg1"/>
                </a:solidFill>
              </a:rPr>
              <a:t>*</a:t>
            </a:r>
            <a:r>
              <a:rPr lang="tr-TR" altLang="en-US" sz="1400" dirty="0" smtClean="0">
                <a:solidFill>
                  <a:schemeClr val="bg1"/>
                </a:solidFill>
              </a:rPr>
              <a:t>* </a:t>
            </a:r>
            <a:r>
              <a:rPr lang="en-US" altLang="en-US" sz="1400" dirty="0" smtClean="0">
                <a:solidFill>
                  <a:schemeClr val="bg1"/>
                </a:solidFill>
              </a:rPr>
              <a:t> 6-11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arasındaki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en-US" altLang="en-US" sz="1400" dirty="0" smtClean="0">
                <a:solidFill>
                  <a:schemeClr val="bg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tercih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edile</a:t>
            </a:r>
            <a:r>
              <a:rPr lang="tr-TR" altLang="en-US" sz="1400" dirty="0" err="1" smtClean="0">
                <a:solidFill>
                  <a:schemeClr val="bg1"/>
                </a:solidFill>
              </a:rPr>
              <a:t>cek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3.a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dım</a:t>
            </a:r>
            <a:r>
              <a:rPr lang="en-US" altLang="en-US" sz="1400" dirty="0" smtClean="0">
                <a:solidFill>
                  <a:schemeClr val="bg1"/>
                </a:solidFill>
              </a:rPr>
              <a:t>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tedavisi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orta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doz</a:t>
            </a:r>
            <a:r>
              <a:rPr lang="en-US" altLang="en-US" sz="1400" dirty="0" smtClean="0">
                <a:solidFill>
                  <a:schemeClr val="bg1"/>
                </a:solidFill>
              </a:rPr>
              <a:t> I</a:t>
            </a:r>
            <a:r>
              <a:rPr lang="tr-TR" altLang="en-US" sz="1400" dirty="0" smtClean="0">
                <a:solidFill>
                  <a:schemeClr val="bg1"/>
                </a:solidFill>
              </a:rPr>
              <a:t>K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S'dir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***</a:t>
            </a:r>
            <a:r>
              <a:rPr lang="en-US" altLang="en-US" sz="1400" dirty="0" smtClean="0">
                <a:solidFill>
                  <a:schemeClr val="bg1"/>
                </a:solidFill>
              </a:rPr>
              <a:t>BDP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ve</a:t>
            </a:r>
            <a:r>
              <a:rPr lang="tr-TR" altLang="en-US" sz="1400" dirty="0" smtClean="0">
                <a:solidFill>
                  <a:schemeClr val="bg1"/>
                </a:solidFill>
              </a:rPr>
              <a:t>ya  </a:t>
            </a:r>
            <a:r>
              <a:rPr lang="en-US" altLang="en-US" sz="1400" dirty="0" smtClean="0">
                <a:solidFill>
                  <a:schemeClr val="bg1"/>
                </a:solidFill>
              </a:rPr>
              <a:t>BUD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almakta olan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!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Tiotropium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inhaler, </a:t>
            </a:r>
            <a:r>
              <a:rPr lang="tr-TR" altLang="en-US" sz="1400" dirty="0" smtClean="0">
                <a:solidFill>
                  <a:schemeClr val="bg1"/>
                </a:solidFill>
              </a:rPr>
              <a:t>sık atak  geçiren  </a:t>
            </a:r>
            <a:r>
              <a:rPr lang="en-US" altLang="en-US" sz="1400" dirty="0" smtClean="0">
                <a:solidFill>
                  <a:schemeClr val="bg1"/>
                </a:solidFill>
              </a:rPr>
              <a:t>≥12 y</a:t>
            </a:r>
            <a:r>
              <a:rPr lang="tr-TR" altLang="en-US" sz="1400" dirty="0" smtClean="0">
                <a:solidFill>
                  <a:schemeClr val="bg1"/>
                </a:solidFill>
              </a:rPr>
              <a:t>aş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ek tedavi olabilir.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04" y="884618"/>
            <a:ext cx="8611737" cy="434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şağı Ok"/>
          <p:cNvSpPr/>
          <p:nvPr/>
        </p:nvSpPr>
        <p:spPr>
          <a:xfrm>
            <a:off x="3716977" y="1163782"/>
            <a:ext cx="415636" cy="68876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7398327" y="572390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GINA 2016 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904" y="1014792"/>
            <a:ext cx="8528050" cy="5208587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FF00"/>
                </a:solidFill>
                <a:ea typeface="+mn-ea"/>
              </a:rPr>
              <a:t>Tercihan: Düzenli düşük doz  İKS+ gerektiğinde  SABA</a:t>
            </a:r>
            <a:endParaRPr lang="en-AU" b="1" dirty="0" smtClean="0">
              <a:solidFill>
                <a:srgbClr val="FFFF00"/>
              </a:solidFill>
              <a:ea typeface="+mn-ea"/>
            </a:endParaRP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dirty="0" smtClean="0">
                <a:solidFill>
                  <a:schemeClr val="bg1"/>
                </a:solidFill>
                <a:ea typeface="+mn-ea"/>
              </a:rPr>
              <a:t>Düşük  doz İKS semptomları, atak riskini ve  astıma  bağlı hastaneye  yatışları  azaltır.</a:t>
            </a:r>
            <a:endParaRPr lang="en-AU" dirty="0" smtClean="0">
              <a:solidFill>
                <a:schemeClr val="bg1"/>
              </a:solidFill>
              <a:ea typeface="+mn-ea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FF00"/>
                </a:solidFill>
                <a:ea typeface="+mn-ea"/>
              </a:rPr>
              <a:t>Diğer seçenekler</a:t>
            </a:r>
            <a:endParaRPr lang="en-AU" b="1" dirty="0" smtClean="0">
              <a:solidFill>
                <a:srgbClr val="FFFF00"/>
              </a:solidFill>
              <a:ea typeface="+mn-ea"/>
            </a:endParaRPr>
          </a:p>
          <a:p>
            <a:pPr lvl="1">
              <a:lnSpc>
                <a:spcPct val="110000"/>
              </a:lnSpc>
              <a:defRPr/>
            </a:pPr>
            <a:r>
              <a:rPr lang="en-AU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L</a:t>
            </a:r>
            <a:r>
              <a:rPr lang="en-AU" dirty="0" err="1" smtClean="0">
                <a:solidFill>
                  <a:srgbClr val="FFFF00"/>
                </a:solidFill>
              </a:rPr>
              <a:t>ökotrien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en-AU" dirty="0" err="1" smtClean="0">
                <a:solidFill>
                  <a:srgbClr val="FFFF00"/>
                </a:solidFill>
              </a:rPr>
              <a:t>reseptör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en-AU" dirty="0" err="1" smtClean="0">
                <a:solidFill>
                  <a:srgbClr val="FFFF00"/>
                </a:solidFill>
              </a:rPr>
              <a:t>antagonistleri</a:t>
            </a:r>
            <a:r>
              <a:rPr lang="en-AU" dirty="0" smtClean="0">
                <a:solidFill>
                  <a:srgbClr val="FFFF00"/>
                </a:solidFill>
              </a:rPr>
              <a:t> (LTRA) </a:t>
            </a:r>
            <a:r>
              <a:rPr lang="tr-TR" dirty="0" smtClean="0">
                <a:solidFill>
                  <a:srgbClr val="FFFF00"/>
                </a:solidFill>
              </a:rPr>
              <a:t> + gerektiğinde </a:t>
            </a:r>
            <a:r>
              <a:rPr lang="en-AU" dirty="0" smtClean="0">
                <a:solidFill>
                  <a:srgbClr val="FFFF00"/>
                </a:solidFill>
                <a:ea typeface="+mn-ea"/>
              </a:rPr>
              <a:t>SABA</a:t>
            </a: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dirty="0" smtClean="0">
                <a:solidFill>
                  <a:schemeClr val="bg1"/>
                </a:solidFill>
              </a:rPr>
              <a:t>Bu seçenek  düşük  doz İKS’ den  daha  az  etkilidir.</a:t>
            </a:r>
            <a:endParaRPr lang="en-AU" dirty="0" smtClean="0">
              <a:solidFill>
                <a:schemeClr val="bg1"/>
              </a:solidFill>
              <a:ea typeface="+mn-ea"/>
            </a:endParaRP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dirty="0" smtClean="0">
                <a:solidFill>
                  <a:schemeClr val="bg1"/>
                </a:solidFill>
                <a:ea typeface="+mn-ea"/>
              </a:rPr>
              <a:t>Hasta İKS kullanmak istemediğinde  veya astım+A.</a:t>
            </a:r>
            <a:r>
              <a:rPr lang="tr-TR" dirty="0" err="1" smtClean="0">
                <a:solidFill>
                  <a:schemeClr val="bg1"/>
                </a:solidFill>
                <a:ea typeface="+mn-ea"/>
              </a:rPr>
              <a:t>rinit</a:t>
            </a:r>
            <a:r>
              <a:rPr lang="tr-TR" dirty="0" smtClean="0">
                <a:solidFill>
                  <a:schemeClr val="bg1"/>
                </a:solidFill>
                <a:ea typeface="+mn-ea"/>
              </a:rPr>
              <a:t>  birlikteliği olan  vakalarda  kullanılabilir.</a:t>
            </a:r>
            <a:r>
              <a:rPr lang="en-AU" dirty="0" smtClean="0">
                <a:solidFill>
                  <a:schemeClr val="bg1"/>
                </a:solidFill>
                <a:ea typeface="+mn-ea"/>
              </a:rPr>
              <a:t> </a:t>
            </a:r>
          </a:p>
          <a:p>
            <a:pPr lvl="1">
              <a:lnSpc>
                <a:spcPct val="110000"/>
              </a:lnSpc>
              <a:defRPr/>
            </a:pPr>
            <a:r>
              <a:rPr lang="en-AU" dirty="0" err="1" smtClean="0">
                <a:solidFill>
                  <a:srgbClr val="FFFF00"/>
                </a:solidFill>
              </a:rPr>
              <a:t>Düşük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en-AU" dirty="0" err="1" smtClean="0">
                <a:solidFill>
                  <a:srgbClr val="FFFF00"/>
                </a:solidFill>
              </a:rPr>
              <a:t>doz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İK</a:t>
            </a:r>
            <a:r>
              <a:rPr lang="en-AU" dirty="0" smtClean="0">
                <a:solidFill>
                  <a:srgbClr val="FFFF00"/>
                </a:solidFill>
              </a:rPr>
              <a:t>S </a:t>
            </a:r>
            <a:r>
              <a:rPr lang="tr-TR" dirty="0" smtClean="0">
                <a:solidFill>
                  <a:srgbClr val="FFFF00"/>
                </a:solidFill>
              </a:rPr>
              <a:t>+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en-AU" dirty="0" err="1" smtClean="0">
                <a:solidFill>
                  <a:srgbClr val="FFFF00"/>
                </a:solidFill>
              </a:rPr>
              <a:t>uzun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en-AU" dirty="0" err="1" smtClean="0">
                <a:solidFill>
                  <a:srgbClr val="FFFF00"/>
                </a:solidFill>
              </a:rPr>
              <a:t>etkili</a:t>
            </a:r>
            <a:r>
              <a:rPr lang="en-AU" dirty="0" smtClean="0">
                <a:solidFill>
                  <a:srgbClr val="FFFF00"/>
                </a:solidFill>
              </a:rPr>
              <a:t> beta2-agonist (LABA)</a:t>
            </a:r>
            <a:r>
              <a:rPr lang="tr-TR" dirty="0" smtClean="0">
                <a:solidFill>
                  <a:srgbClr val="FFFF00"/>
                </a:solidFill>
              </a:rPr>
              <a:t> kombinasyonu ve 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en-AU" dirty="0" err="1" smtClean="0">
                <a:solidFill>
                  <a:srgbClr val="FFFF00"/>
                </a:solidFill>
              </a:rPr>
              <a:t>gerektiğinde</a:t>
            </a:r>
            <a:r>
              <a:rPr lang="en-AU" dirty="0" smtClean="0">
                <a:solidFill>
                  <a:srgbClr val="FFFF00"/>
                </a:solidFill>
              </a:rPr>
              <a:t> </a:t>
            </a:r>
            <a:r>
              <a:rPr lang="tr-TR" dirty="0" smtClean="0">
                <a:solidFill>
                  <a:srgbClr val="FFFF00"/>
                </a:solidFill>
              </a:rPr>
              <a:t>SABA</a:t>
            </a:r>
            <a:endParaRPr lang="en-AU" dirty="0" smtClean="0">
              <a:solidFill>
                <a:srgbClr val="FFFF00"/>
              </a:solidFill>
              <a:ea typeface="+mn-ea"/>
            </a:endParaRP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dirty="0" smtClean="0">
                <a:solidFill>
                  <a:schemeClr val="bg1"/>
                </a:solidFill>
                <a:ea typeface="+mn-ea"/>
              </a:rPr>
              <a:t>Tek  başına </a:t>
            </a:r>
            <a:r>
              <a:rPr lang="tr-TR" dirty="0" err="1" smtClean="0">
                <a:solidFill>
                  <a:schemeClr val="bg1"/>
                </a:solidFill>
                <a:ea typeface="+mn-ea"/>
              </a:rPr>
              <a:t>İKS’ye</a:t>
            </a:r>
            <a:r>
              <a:rPr lang="tr-TR" dirty="0" smtClean="0">
                <a:solidFill>
                  <a:schemeClr val="bg1"/>
                </a:solidFill>
                <a:ea typeface="+mn-ea"/>
              </a:rPr>
              <a:t>  göre semptomları  azaltır ve solunum  fonksiyonlarını  düzeltir</a:t>
            </a:r>
            <a:endParaRPr lang="en-AU" dirty="0" smtClean="0">
              <a:solidFill>
                <a:schemeClr val="bg1"/>
              </a:solidFill>
              <a:ea typeface="+mn-ea"/>
            </a:endParaRP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dirty="0" smtClean="0">
                <a:solidFill>
                  <a:schemeClr val="bg1"/>
                </a:solidFill>
                <a:ea typeface="+mn-ea"/>
              </a:rPr>
              <a:t>Daha  pahalıdır ve atakları  daha  fazla  azaltmaz</a:t>
            </a:r>
            <a:endParaRPr lang="en-AU" dirty="0" smtClean="0">
              <a:solidFill>
                <a:schemeClr val="bg1"/>
              </a:solidFill>
              <a:ea typeface="+mn-ea"/>
            </a:endParaRPr>
          </a:p>
          <a:p>
            <a:pPr lvl="1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dirty="0" smtClean="0">
                <a:solidFill>
                  <a:srgbClr val="FFFF00"/>
                </a:solidFill>
                <a:ea typeface="+mn-ea"/>
              </a:rPr>
              <a:t>Sadece mevsimsel astımı olan vakalarda  aralıklı KS +gerektiğinde SABA kullanımı</a:t>
            </a:r>
            <a:endParaRPr lang="en-AU" dirty="0" smtClean="0">
              <a:solidFill>
                <a:srgbClr val="FFFF00"/>
              </a:solidFill>
              <a:ea typeface="+mn-ea"/>
            </a:endParaRPr>
          </a:p>
          <a:p>
            <a:pPr lvl="2"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tr-TR" dirty="0" smtClean="0">
                <a:solidFill>
                  <a:schemeClr val="bg1"/>
                </a:solidFill>
                <a:ea typeface="+mn-ea"/>
              </a:rPr>
              <a:t>Semptomlar  başladığında  hemen IKS  başlanmalı  ve  polen  mevsiminin bitiminden 4  hafta  sonrasına kadar devam  edilmelidir.</a:t>
            </a:r>
            <a:endParaRPr lang="en-AU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82946" name="Title 1"/>
          <p:cNvSpPr>
            <a:spLocks noGrp="1"/>
          </p:cNvSpPr>
          <p:nvPr>
            <p:ph type="title"/>
          </p:nvPr>
        </p:nvSpPr>
        <p:spPr bwMode="auto">
          <a:xfrm>
            <a:off x="173037" y="1"/>
            <a:ext cx="8779894" cy="9144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tr-TR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tr-TR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tr-TR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tr-TR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tr-TR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tr-TR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tr-TR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  <a:t/>
            </a:r>
            <a:br>
              <a:rPr lang="tr-TR" altLang="en-US" sz="3600" dirty="0" smtClean="0">
                <a:solidFill>
                  <a:srgbClr val="FFFF00"/>
                </a:solidFill>
                <a:ea typeface="ＭＳ Ｐゴシック" pitchFamily="34" charset="-128"/>
              </a:rPr>
            </a:br>
            <a:r>
              <a:rPr lang="tr-TR" altLang="en-US" sz="2700" dirty="0" smtClean="0">
                <a:solidFill>
                  <a:srgbClr val="FFFF00"/>
                </a:solidFill>
                <a:ea typeface="ＭＳ Ｐゴシック" pitchFamily="34" charset="-128"/>
              </a:rPr>
              <a:t>2.Adım:Gerektiğinde SABA+Düşük Doz Kontrol Edici Kullanımı</a:t>
            </a:r>
            <a:r>
              <a:rPr lang="en-AU" altLang="en-US" sz="2700" dirty="0" smtClean="0">
                <a:solidFill>
                  <a:srgbClr val="FFFF00"/>
                </a:solidFill>
                <a:ea typeface="ＭＳ Ｐゴシック" pitchFamily="34" charset="-128"/>
              </a:rPr>
              <a:t> </a:t>
            </a:r>
            <a:r>
              <a:rPr lang="en-AU" altLang="en-US" dirty="0" smtClean="0">
                <a:ea typeface="ＭＳ Ｐゴシック" pitchFamily="34" charset="-128"/>
              </a:rPr>
              <a:t>+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7097713" y="5850083"/>
            <a:ext cx="2046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</a:rPr>
              <a:t>GINA </a:t>
            </a:r>
            <a:r>
              <a:rPr lang="en-AU" altLang="en-US" sz="1400" b="1" dirty="0" smtClean="0">
                <a:solidFill>
                  <a:schemeClr val="bg1"/>
                </a:solidFill>
              </a:rPr>
              <a:t>2016</a:t>
            </a:r>
            <a:endParaRPr lang="en-AU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81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09489" y="422031"/>
            <a:ext cx="814519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rgbClr val="FFFF00"/>
                </a:solidFill>
              </a:rPr>
              <a:t>Vaka 3.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10 yaşındaki  erkek çocukta  1  yıldan  beri   sürekli bir  öksürük var.   ÜSYE  sonrası  ve  egzersizle  hışıltı  var.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Sık sık  antibiyotik kullanıyor. Ailede </a:t>
            </a:r>
            <a:r>
              <a:rPr lang="tr-TR" sz="2400" dirty="0" err="1" smtClean="0">
                <a:solidFill>
                  <a:schemeClr val="bg1"/>
                </a:solidFill>
              </a:rPr>
              <a:t>atopi</a:t>
            </a:r>
            <a:r>
              <a:rPr lang="tr-TR" sz="2400" dirty="0" smtClean="0">
                <a:solidFill>
                  <a:schemeClr val="bg1"/>
                </a:solidFill>
              </a:rPr>
              <a:t>  öyküsü  yok.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Sık sık  (Ayda  3-4 kere) geceleri  nefes darlığı  ve  öksürük  ile  uyanıyor.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FM: Yaygın   </a:t>
            </a:r>
            <a:r>
              <a:rPr lang="tr-TR" sz="2400" dirty="0" err="1" smtClean="0">
                <a:solidFill>
                  <a:schemeClr val="bg1"/>
                </a:solidFill>
              </a:rPr>
              <a:t>vizing</a:t>
            </a:r>
            <a:r>
              <a:rPr lang="tr-TR" sz="2400" dirty="0" smtClean="0">
                <a:solidFill>
                  <a:schemeClr val="bg1"/>
                </a:solidFill>
              </a:rPr>
              <a:t>  var. KBB muayenesi  normal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Muayenede  yaygın  </a:t>
            </a:r>
            <a:r>
              <a:rPr lang="tr-TR" sz="2400" dirty="0" err="1" smtClean="0">
                <a:solidFill>
                  <a:schemeClr val="bg1"/>
                </a:solidFill>
              </a:rPr>
              <a:t>vizing</a:t>
            </a:r>
            <a:r>
              <a:rPr lang="tr-TR" sz="2400" dirty="0" smtClean="0">
                <a:solidFill>
                  <a:schemeClr val="bg1"/>
                </a:solidFill>
              </a:rPr>
              <a:t>  duyuluyor.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Ak  gr: </a:t>
            </a:r>
            <a:r>
              <a:rPr lang="tr-TR" sz="2400" dirty="0" err="1" smtClean="0">
                <a:solidFill>
                  <a:schemeClr val="bg1"/>
                </a:solidFill>
              </a:rPr>
              <a:t>Bilateral</a:t>
            </a:r>
            <a:r>
              <a:rPr lang="tr-TR" sz="2400" dirty="0" smtClean="0">
                <a:solidFill>
                  <a:schemeClr val="bg1"/>
                </a:solidFill>
              </a:rPr>
              <a:t> havalanma  fazlalığı  var.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SFT:  FEV1:%72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</a:rPr>
              <a:t>FEV1/FVC:%76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5-11 yaş arası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çocuklarda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astım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şiddetinin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değerlendirilmesi</a:t>
            </a:r>
          </a:p>
        </p:txBody>
      </p:sp>
      <p:graphicFrame>
        <p:nvGraphicFramePr>
          <p:cNvPr id="271492" name="Group 132"/>
          <p:cNvGraphicFramePr>
            <a:graphicFrameLocks noGrp="1"/>
          </p:cNvGraphicFramePr>
          <p:nvPr>
            <p:ph type="tbl" idx="4294967295"/>
          </p:nvPr>
        </p:nvGraphicFramePr>
        <p:xfrm>
          <a:off x="0" y="914400"/>
          <a:ext cx="8991600" cy="5624957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574800"/>
                <a:gridCol w="1371600"/>
                <a:gridCol w="1549400"/>
                <a:gridCol w="1498600"/>
              </a:tblGrid>
              <a:tr h="276225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Kontrolün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bilesenleri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Astım şiddetinin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klasifikasyonu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Aralıklı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Süregen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Hafif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Ağır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Sempotomlar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 her gün yok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Bütün gün boyu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Gece uyanmaları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≤2 /ay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kez/ay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3-4 /ay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≥1 kez/hf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Kısa etkili beta-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agonist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kullanımı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gün/hf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  her gün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Günde birkaç kez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Normal aktivitede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YOK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Bazı aktivitelerde 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İleri derecede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Ataklar arasında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%60-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/FVC%75-80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&lt;%60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%75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 İ  S 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Oral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steroid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0-1/yıl                    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≥2/y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gerektiren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Alevlenmeler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09" name="Line 57"/>
          <p:cNvSpPr>
            <a:spLocks noChangeShapeType="1"/>
          </p:cNvSpPr>
          <p:nvPr/>
        </p:nvSpPr>
        <p:spPr bwMode="auto">
          <a:xfrm>
            <a:off x="15240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>
            <a:off x="89154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>
            <a:off x="1524000" y="5715000"/>
            <a:ext cx="7391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>
            <a:off x="1524000" y="4953000"/>
            <a:ext cx="7391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6687403" y="5691116"/>
            <a:ext cx="22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Times-Bold" charset="0"/>
              </a:rPr>
              <a:t>2007</a:t>
            </a:r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609600"/>
            <a:ext cx="1219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Aral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kl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 </a:t>
            </a:r>
            <a:endParaRPr lang="en-US" sz="1700" b="1">
              <a:solidFill>
                <a:schemeClr val="bg1"/>
              </a:solidFill>
              <a:ea typeface="MS PGothic" pitchFamily="34" charset="-128"/>
            </a:endParaRPr>
          </a:p>
          <a:p>
            <a:r>
              <a:rPr lang="en-US" sz="1700" b="1">
                <a:solidFill>
                  <a:schemeClr val="bg1"/>
                </a:solidFill>
                <a:ea typeface="MS PGothic" pitchFamily="34" charset="-128"/>
              </a:rPr>
              <a:t>Ast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m</a:t>
            </a:r>
            <a:endParaRPr lang="en-US" sz="17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00200" y="609600"/>
            <a:ext cx="6629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Süregen ast</a:t>
            </a:r>
            <a:r>
              <a:rPr lang="tr-TR" sz="2000" b="1">
                <a:solidFill>
                  <a:schemeClr val="bg1"/>
                </a:solidFill>
              </a:rPr>
              <a:t>ı</a:t>
            </a:r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m</a:t>
            </a:r>
            <a:r>
              <a:rPr lang="en-US" sz="2000" b="1">
                <a:solidFill>
                  <a:schemeClr val="bg1"/>
                </a:solidFill>
                <a:ea typeface="MS PGothic" pitchFamily="34" charset="-128"/>
              </a:rPr>
              <a:t>: </a:t>
            </a:r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Günlük ilaçlar</a:t>
            </a:r>
            <a:endParaRPr lang="en-US" sz="2000">
              <a:solidFill>
                <a:schemeClr val="bg1"/>
              </a:solidFill>
              <a:ea typeface="MS PGothic" pitchFamily="34" charset="-128"/>
            </a:endParaRPr>
          </a:p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4.Bas</a:t>
            </a:r>
            <a:r>
              <a:rPr lang="tr-TR" sz="1600" b="1">
                <a:solidFill>
                  <a:schemeClr val="bg1"/>
                </a:solidFill>
              </a:rPr>
              <a:t>a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maktan sonras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 için ast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 u</a:t>
            </a:r>
            <a:r>
              <a:rPr lang="tr-TR" sz="1600" b="1">
                <a:solidFill>
                  <a:schemeClr val="bg1"/>
                </a:solidFill>
              </a:rPr>
              <a:t>z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man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na dan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ş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n</a:t>
            </a:r>
            <a:r>
              <a:rPr lang="en-US" sz="1600" b="1">
                <a:solidFill>
                  <a:schemeClr val="bg1"/>
                </a:solidFill>
                <a:ea typeface="MS PGothic" pitchFamily="34" charset="-128"/>
              </a:rPr>
              <a:t>.</a:t>
            </a:r>
          </a:p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3.Basamakta konsültasyonu düşünün</a:t>
            </a:r>
            <a:endParaRPr lang="en-US" sz="16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994025" y="3268663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>
              <a:ea typeface="MS PGothic" pitchFamily="34" charset="-128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457200" y="5410200"/>
            <a:ext cx="7467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Her aşamada hasta eğitimi ve çevre kontrolü</a:t>
            </a:r>
            <a:endParaRPr lang="en-US" sz="16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457200" y="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ea typeface="MS PGothic" pitchFamily="34" charset="-128"/>
              </a:rPr>
              <a:t>5-11 yaş arası çocuklarda   basamaklı astım tedavisi</a:t>
            </a:r>
            <a:endParaRPr lang="en-US" sz="24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81000" y="5791200"/>
            <a:ext cx="6849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a typeface="MS PGothic" pitchFamily="34" charset="-128"/>
              </a:rPr>
              <a:t>Bütün hastalar için gerektiğinde rahatlatıcı olarak SABA</a:t>
            </a:r>
            <a:r>
              <a:rPr lang="en-US" dirty="0">
                <a:ea typeface="MS PGothic" pitchFamily="34" charset="-128"/>
              </a:rPr>
              <a:t>.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8496300" y="5951538"/>
            <a:ext cx="0" cy="677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0185" name="Line 14"/>
          <p:cNvSpPr>
            <a:spLocks noChangeShapeType="1"/>
          </p:cNvSpPr>
          <p:nvPr/>
        </p:nvSpPr>
        <p:spPr bwMode="auto">
          <a:xfrm flipV="1">
            <a:off x="8534400" y="990600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4800" y="3581400"/>
            <a:ext cx="1143000" cy="1738313"/>
            <a:chOff x="288" y="2313"/>
            <a:chExt cx="672" cy="1095"/>
          </a:xfrm>
        </p:grpSpPr>
        <p:sp>
          <p:nvSpPr>
            <p:cNvPr id="50205" name="Rectangle 17"/>
            <p:cNvSpPr>
              <a:spLocks noChangeArrowheads="1"/>
            </p:cNvSpPr>
            <p:nvPr/>
          </p:nvSpPr>
          <p:spPr bwMode="auto">
            <a:xfrm>
              <a:off x="288" y="2544"/>
              <a:ext cx="672" cy="8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600" dirty="0">
                  <a:solidFill>
                    <a:schemeClr val="bg1"/>
                  </a:solidFill>
                  <a:ea typeface="MS PGothic" pitchFamily="34" charset="-128"/>
                </a:rPr>
                <a:t>SABA PRN</a:t>
              </a:r>
            </a:p>
          </p:txBody>
        </p:sp>
        <p:sp>
          <p:nvSpPr>
            <p:cNvPr id="50206" name="Rectangle 18"/>
            <p:cNvSpPr>
              <a:spLocks noChangeArrowheads="1"/>
            </p:cNvSpPr>
            <p:nvPr/>
          </p:nvSpPr>
          <p:spPr bwMode="auto">
            <a:xfrm>
              <a:off x="358" y="2313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1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0" y="2667000"/>
            <a:ext cx="1219200" cy="2667000"/>
            <a:chOff x="1104" y="1785"/>
            <a:chExt cx="672" cy="1623"/>
          </a:xfrm>
        </p:grpSpPr>
        <p:sp>
          <p:nvSpPr>
            <p:cNvPr id="50203" name="Rectangle 20"/>
            <p:cNvSpPr>
              <a:spLocks noChangeArrowheads="1"/>
            </p:cNvSpPr>
            <p:nvPr/>
          </p:nvSpPr>
          <p:spPr bwMode="auto">
            <a:xfrm>
              <a:off x="1104" y="2016"/>
              <a:ext cx="672" cy="139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 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Düşük doz</a:t>
              </a:r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İKS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Seçenekler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>
                  <a:solidFill>
                    <a:schemeClr val="bg1"/>
                  </a:solidFill>
                  <a:ea typeface="MS PGothic" pitchFamily="34" charset="-128"/>
                </a:rPr>
                <a:t>LTRA, </a:t>
              </a:r>
              <a:r>
                <a:rPr lang="tr-TR" sz="1300" b="1" dirty="0" err="1">
                  <a:solidFill>
                    <a:schemeClr val="bg1"/>
                  </a:solidFill>
                  <a:ea typeface="MS PGothic" pitchFamily="34" charset="-128"/>
                </a:rPr>
                <a:t>Kromolin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 err="1">
                  <a:solidFill>
                    <a:schemeClr val="bg1"/>
                  </a:solidFill>
                  <a:ea typeface="MS PGothic" pitchFamily="34" charset="-128"/>
                </a:rPr>
                <a:t>Nedo</a:t>
              </a:r>
              <a:r>
                <a:rPr lang="tr-TR" sz="1300" b="1" dirty="0">
                  <a:solidFill>
                    <a:schemeClr val="bg1"/>
                  </a:solidFill>
                  <a:ea typeface="MS PGothic" pitchFamily="34" charset="-128"/>
                </a:rPr>
                <a:t>k</a:t>
              </a:r>
              <a:r>
                <a:rPr lang="en-US" sz="1300" b="1" dirty="0" err="1">
                  <a:solidFill>
                    <a:schemeClr val="bg1"/>
                  </a:solidFill>
                  <a:ea typeface="MS PGothic" pitchFamily="34" charset="-128"/>
                </a:rPr>
                <a:t>romil</a:t>
              </a:r>
              <a:r>
                <a:rPr lang="tr-TR" sz="1300" b="1" dirty="0">
                  <a:solidFill>
                    <a:schemeClr val="bg1"/>
                  </a:solidFill>
                  <a:ea typeface="MS PGothic" pitchFamily="34" charset="-128"/>
                </a:rPr>
                <a:t> veya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300" b="1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6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204" name="Rectangle 21"/>
            <p:cNvSpPr>
              <a:spLocks noChangeArrowheads="1"/>
            </p:cNvSpPr>
            <p:nvPr/>
          </p:nvSpPr>
          <p:spPr bwMode="auto">
            <a:xfrm>
              <a:off x="1174" y="1785"/>
              <a:ext cx="480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19400" y="2438400"/>
            <a:ext cx="1219200" cy="2895600"/>
            <a:chOff x="1872" y="1584"/>
            <a:chExt cx="672" cy="1824"/>
          </a:xfrm>
        </p:grpSpPr>
        <p:sp>
          <p:nvSpPr>
            <p:cNvPr id="50201" name="Rectangle 23"/>
            <p:cNvSpPr>
              <a:spLocks noChangeArrowheads="1"/>
            </p:cNvSpPr>
            <p:nvPr/>
          </p:nvSpPr>
          <p:spPr bwMode="auto">
            <a:xfrm>
              <a:off x="1872" y="1824"/>
              <a:ext cx="672" cy="15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u="sng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endParaRPr lang="en-US" sz="1400" b="1" u="sng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Düşük doz İKS</a:t>
              </a:r>
              <a:r>
                <a:rPr lang="en-US" sz="1400" dirty="0">
                  <a:solidFill>
                    <a:schemeClr val="bg1"/>
                  </a:solidFill>
                </a:rPr>
                <a:t> + LABA, LTRA, </a:t>
              </a:r>
              <a:r>
                <a:rPr lang="tr-TR" sz="1400" dirty="0">
                  <a:solidFill>
                    <a:schemeClr val="bg1"/>
                  </a:solidFill>
                </a:rPr>
                <a:t>veya</a:t>
              </a:r>
              <a:r>
                <a:rPr lang="en-US" sz="1400" dirty="0">
                  <a:solidFill>
                    <a:schemeClr val="bg1"/>
                  </a:solidFill>
                </a:rPr>
                <a:t> T</a:t>
              </a:r>
              <a:r>
                <a:rPr lang="tr-TR" sz="1400" dirty="0" err="1">
                  <a:solidFill>
                    <a:schemeClr val="bg1"/>
                  </a:solidFill>
                </a:rPr>
                <a:t>eofilin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8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Orta doz İKS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202" name="Rectangle 24"/>
            <p:cNvSpPr>
              <a:spLocks noChangeArrowheads="1"/>
            </p:cNvSpPr>
            <p:nvPr/>
          </p:nvSpPr>
          <p:spPr bwMode="auto">
            <a:xfrm>
              <a:off x="1942" y="1584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3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114800" y="2057400"/>
            <a:ext cx="1143000" cy="3276600"/>
            <a:chOff x="2640" y="1344"/>
            <a:chExt cx="672" cy="2064"/>
          </a:xfrm>
          <a:solidFill>
            <a:srgbClr val="07192B"/>
          </a:solidFill>
        </p:grpSpPr>
        <p:sp>
          <p:nvSpPr>
            <p:cNvPr id="50199" name="Rectangle 26"/>
            <p:cNvSpPr>
              <a:spLocks noChangeArrowheads="1"/>
            </p:cNvSpPr>
            <p:nvPr/>
          </p:nvSpPr>
          <p:spPr bwMode="auto">
            <a:xfrm>
              <a:off x="2640" y="1584"/>
              <a:ext cx="672" cy="182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Orta doz </a:t>
              </a:r>
              <a:r>
                <a:rPr lang="tr-TR" sz="1400" dirty="0">
                  <a:solidFill>
                    <a:schemeClr val="bg1"/>
                  </a:solidFill>
                </a:rPr>
                <a:t> 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İKS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4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LABA</a:t>
              </a: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b="1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Orta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200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2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200" name="Rectangle 27"/>
            <p:cNvSpPr>
              <a:spLocks noChangeArrowheads="1"/>
            </p:cNvSpPr>
            <p:nvPr/>
          </p:nvSpPr>
          <p:spPr bwMode="auto">
            <a:xfrm>
              <a:off x="2710" y="1344"/>
              <a:ext cx="512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4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34000" y="1676400"/>
            <a:ext cx="1219200" cy="3657600"/>
            <a:chOff x="3408" y="1056"/>
            <a:chExt cx="672" cy="2352"/>
          </a:xfrm>
          <a:solidFill>
            <a:srgbClr val="07192B"/>
          </a:solidFill>
        </p:grpSpPr>
        <p:sp>
          <p:nvSpPr>
            <p:cNvPr id="50197" name="Rectangle 29"/>
            <p:cNvSpPr>
              <a:spLocks noChangeArrowheads="1"/>
            </p:cNvSpPr>
            <p:nvPr/>
          </p:nvSpPr>
          <p:spPr bwMode="auto">
            <a:xfrm>
              <a:off x="3408" y="1296"/>
              <a:ext cx="672" cy="211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+ LABA</a:t>
              </a: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900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200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198" name="Rectangle 30"/>
            <p:cNvSpPr>
              <a:spLocks noChangeArrowheads="1"/>
            </p:cNvSpPr>
            <p:nvPr/>
          </p:nvSpPr>
          <p:spPr bwMode="auto">
            <a:xfrm>
              <a:off x="3478" y="1056"/>
              <a:ext cx="480" cy="23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5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629400" y="1524000"/>
            <a:ext cx="1295400" cy="3810000"/>
            <a:chOff x="4176" y="1008"/>
            <a:chExt cx="816" cy="2400"/>
          </a:xfrm>
        </p:grpSpPr>
        <p:sp>
          <p:nvSpPr>
            <p:cNvPr id="50195" name="Rectangle 32"/>
            <p:cNvSpPr>
              <a:spLocks noChangeArrowheads="1"/>
            </p:cNvSpPr>
            <p:nvPr/>
          </p:nvSpPr>
          <p:spPr bwMode="auto">
            <a:xfrm>
              <a:off x="4176" y="1200"/>
              <a:ext cx="816" cy="220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b="1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+ LABA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+ oral</a:t>
              </a:r>
              <a:r>
                <a:rPr lang="tr-TR" sz="1200" b="1" dirty="0">
                  <a:solidFill>
                    <a:schemeClr val="bg1"/>
                  </a:solidFill>
                  <a:ea typeface="MS PGothic" pitchFamily="34" charset="-128"/>
                </a:rPr>
                <a:t>  KS</a:t>
              </a:r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 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MS PGothic" pitchFamily="34" charset="-128"/>
                </a:rPr>
                <a:t>Teo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filin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+ oral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KS</a:t>
              </a:r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196" name="Rectangle 33"/>
            <p:cNvSpPr>
              <a:spLocks noChangeArrowheads="1"/>
            </p:cNvSpPr>
            <p:nvPr/>
          </p:nvSpPr>
          <p:spPr bwMode="auto">
            <a:xfrm>
              <a:off x="4318" y="1008"/>
              <a:ext cx="54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6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924800" y="1752600"/>
            <a:ext cx="1219200" cy="209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schemeClr val="bg1"/>
                </a:solidFill>
              </a:rPr>
              <a:t>Gerekirse bir basamak çıkılır.</a:t>
            </a:r>
            <a:r>
              <a:rPr lang="en-US" sz="1400" b="1" dirty="0">
                <a:solidFill>
                  <a:schemeClr val="bg1"/>
                </a:solidFill>
              </a:rPr>
              <a:t>   </a:t>
            </a:r>
            <a:r>
              <a:rPr lang="tr-TR" sz="1400" b="1" dirty="0">
                <a:solidFill>
                  <a:schemeClr val="bg1"/>
                </a:solidFill>
              </a:rPr>
              <a:t>Tedaviye uyuma ve çevre kontrolüne bakılır.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8001000" y="4343400"/>
            <a:ext cx="990600" cy="1169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schemeClr val="bg1"/>
                </a:solidFill>
              </a:rPr>
              <a:t>Düzelme varsa üç ayda bir basamak inilir.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0194" name="Rectangle 12"/>
          <p:cNvSpPr>
            <a:spLocks noChangeArrowheads="1"/>
          </p:cNvSpPr>
          <p:nvPr/>
        </p:nvSpPr>
        <p:spPr bwMode="auto">
          <a:xfrm>
            <a:off x="7848600" y="3505200"/>
            <a:ext cx="1143000" cy="685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tr-TR" sz="1400" b="1" i="1" dirty="0">
                <a:solidFill>
                  <a:schemeClr val="bg1"/>
                </a:solidFill>
              </a:rPr>
              <a:t>Kontrol  de-</a:t>
            </a:r>
            <a:endParaRPr lang="en-US" sz="1400" b="1" i="1" dirty="0">
              <a:solidFill>
                <a:schemeClr val="bg1"/>
              </a:solidFill>
            </a:endParaRPr>
          </a:p>
          <a:p>
            <a:r>
              <a:rPr lang="tr-TR" sz="1400" b="1" i="1" dirty="0" err="1">
                <a:solidFill>
                  <a:schemeClr val="bg1"/>
                </a:solidFill>
              </a:rPr>
              <a:t>ğerlendirilir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4191000" y="2819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4191000" y="3581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5105400" y="28194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4191000" y="28194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/>
          </p:cNvSpPr>
          <p:nvPr/>
        </p:nvSpPr>
        <p:spPr bwMode="auto">
          <a:xfrm>
            <a:off x="261257" y="5225853"/>
            <a:ext cx="8563527" cy="12351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altLang="en-US" sz="1100" dirty="0" smtClean="0">
                <a:solidFill>
                  <a:schemeClr val="bg1"/>
                </a:solidFill>
              </a:rPr>
              <a:t>     *    </a:t>
            </a:r>
            <a:r>
              <a:rPr lang="en-US" altLang="en-US" sz="1400" dirty="0" smtClean="0">
                <a:solidFill>
                  <a:schemeClr val="bg1"/>
                </a:solidFill>
              </a:rPr>
              <a:t>12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altı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geçerli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değil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</a:t>
            </a:r>
            <a:r>
              <a:rPr lang="en-US" altLang="en-US" sz="1400" dirty="0" smtClean="0">
                <a:solidFill>
                  <a:schemeClr val="bg1"/>
                </a:solidFill>
              </a:rPr>
              <a:t>*</a:t>
            </a:r>
            <a:r>
              <a:rPr lang="tr-TR" altLang="en-US" sz="1400" dirty="0" smtClean="0">
                <a:solidFill>
                  <a:schemeClr val="bg1"/>
                </a:solidFill>
              </a:rPr>
              <a:t>* </a:t>
            </a:r>
            <a:r>
              <a:rPr lang="en-US" altLang="en-US" sz="1400" dirty="0" smtClean="0">
                <a:solidFill>
                  <a:schemeClr val="bg1"/>
                </a:solidFill>
              </a:rPr>
              <a:t> 6-11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arasındaki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en-US" altLang="en-US" sz="1400" dirty="0" smtClean="0">
                <a:solidFill>
                  <a:schemeClr val="bg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tercih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edile</a:t>
            </a:r>
            <a:r>
              <a:rPr lang="tr-TR" altLang="en-US" sz="1400" dirty="0" err="1" smtClean="0">
                <a:solidFill>
                  <a:schemeClr val="bg1"/>
                </a:solidFill>
              </a:rPr>
              <a:t>cek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3.a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dım</a:t>
            </a:r>
            <a:r>
              <a:rPr lang="en-US" altLang="en-US" sz="1400" dirty="0" smtClean="0">
                <a:solidFill>
                  <a:schemeClr val="bg1"/>
                </a:solidFill>
              </a:rPr>
              <a:t>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tedavisi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orta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doz</a:t>
            </a:r>
            <a:r>
              <a:rPr lang="en-US" altLang="en-US" sz="1400" dirty="0" smtClean="0">
                <a:solidFill>
                  <a:schemeClr val="bg1"/>
                </a:solidFill>
              </a:rPr>
              <a:t> I</a:t>
            </a:r>
            <a:r>
              <a:rPr lang="tr-TR" altLang="en-US" sz="1400" dirty="0" smtClean="0">
                <a:solidFill>
                  <a:schemeClr val="bg1"/>
                </a:solidFill>
              </a:rPr>
              <a:t>K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S'dir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***</a:t>
            </a:r>
            <a:r>
              <a:rPr lang="en-US" altLang="en-US" sz="1400" dirty="0" smtClean="0">
                <a:solidFill>
                  <a:schemeClr val="bg1"/>
                </a:solidFill>
              </a:rPr>
              <a:t>BDP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ve</a:t>
            </a:r>
            <a:r>
              <a:rPr lang="tr-TR" altLang="en-US" sz="1400" dirty="0" smtClean="0">
                <a:solidFill>
                  <a:schemeClr val="bg1"/>
                </a:solidFill>
              </a:rPr>
              <a:t>ya  </a:t>
            </a:r>
            <a:r>
              <a:rPr lang="en-US" altLang="en-US" sz="1400" dirty="0" smtClean="0">
                <a:solidFill>
                  <a:schemeClr val="bg1"/>
                </a:solidFill>
              </a:rPr>
              <a:t>BUD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almakta olan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!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Tiotropium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inhaler, </a:t>
            </a:r>
            <a:r>
              <a:rPr lang="tr-TR" altLang="en-US" sz="1400" dirty="0" smtClean="0">
                <a:solidFill>
                  <a:schemeClr val="bg1"/>
                </a:solidFill>
              </a:rPr>
              <a:t>sık atak  geçiren  </a:t>
            </a:r>
            <a:r>
              <a:rPr lang="en-US" altLang="en-US" sz="1400" dirty="0" smtClean="0">
                <a:solidFill>
                  <a:schemeClr val="bg1"/>
                </a:solidFill>
              </a:rPr>
              <a:t>≥12 y</a:t>
            </a:r>
            <a:r>
              <a:rPr lang="tr-TR" altLang="en-US" sz="1400" dirty="0" smtClean="0">
                <a:solidFill>
                  <a:schemeClr val="bg1"/>
                </a:solidFill>
              </a:rPr>
              <a:t>aş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ek tedavi olabilir.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04" y="1092530"/>
            <a:ext cx="8611737" cy="4134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249383" y="0"/>
            <a:ext cx="8740238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r-TR" altLang="en-US" sz="2800" b="1" dirty="0" smtClean="0">
                <a:solidFill>
                  <a:srgbClr val="FFFF00"/>
                </a:solidFill>
                <a:ea typeface="ＭＳ Ｐゴシック" pitchFamily="34" charset="-128"/>
              </a:rPr>
              <a:t>3. Adım: Bir veya iki Kontrol  Edici ilaç + Gerektiğinde </a:t>
            </a:r>
          </a:p>
          <a:p>
            <a:r>
              <a:rPr lang="tr-TR" altLang="en-US" sz="2800" b="1" dirty="0" smtClean="0">
                <a:solidFill>
                  <a:srgbClr val="FFFF00"/>
                </a:solidFill>
                <a:ea typeface="ＭＳ Ｐゴシック" pitchFamily="34" charset="-128"/>
              </a:rPr>
              <a:t>                Rahatlatıcı   Kullanımı</a:t>
            </a:r>
            <a:endParaRPr lang="tr-TR" sz="2800" b="1" dirty="0">
              <a:solidFill>
                <a:srgbClr val="FFFF00"/>
              </a:solidFill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6270171" y="1140031"/>
            <a:ext cx="415637" cy="3918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7398327" y="572390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GINA 2016 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686800" cy="52085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r-TR" altLang="en-US" sz="20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Bir üst  adımı  düşünmeden  önce:</a:t>
            </a:r>
            <a:endParaRPr lang="en-AU" altLang="en-US" sz="2000" b="1" dirty="0" smtClean="0">
              <a:solidFill>
                <a:srgbClr val="FFFF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Tanının  doğru olduğundan ve ilaçların  doğru ve  düzenli kullanıldığından  emin olun</a:t>
            </a:r>
          </a:p>
          <a:p>
            <a:pPr lvl="1" eaLnBrk="1" hangingPunct="1"/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Ergenlerde , tercihan ya düşük doz İKS/LABA kombinasyonu ve gerektiğinde  rahatlatıcı olarak SABA , VEYA  düşük  doz İKS/</a:t>
            </a:r>
            <a:r>
              <a:rPr lang="tr-TR" altLang="en-US" sz="180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formoterol</a:t>
            </a:r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(bunu idame için de alanlarda)  kullanılmalıdır.</a:t>
            </a:r>
          </a:p>
          <a:p>
            <a:pPr lvl="1" eaLnBrk="1" hangingPunct="1"/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Tedaviye </a:t>
            </a:r>
            <a:r>
              <a:rPr lang="en-AU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LABA </a:t>
            </a:r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eklenmesi  semptom ve atakları  azaltmanın yanında İKS dozunu da düşürmeyi  sağlar</a:t>
            </a:r>
            <a:endParaRPr lang="en-AU" altLang="en-US" sz="18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6-11  yaş arası  çocuklarda tercih  edilecek seçenek, orta  doz İKS  ve  gerektiğinde </a:t>
            </a:r>
            <a:r>
              <a:rPr lang="tr-TR" altLang="en-US" sz="180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SABA’dır</a:t>
            </a:r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  <a:endParaRPr lang="en-AU" altLang="en-US" sz="18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/>
            <a:r>
              <a:rPr lang="tr-TR" altLang="en-US" sz="18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Diğer  seçenekler</a:t>
            </a:r>
            <a:endParaRPr lang="en-AU" altLang="en-US" sz="1800" b="1" dirty="0" smtClean="0">
              <a:solidFill>
                <a:srgbClr val="FFFF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Ergenlerde</a:t>
            </a:r>
            <a:r>
              <a:rPr lang="en-AU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İKS  dozu  artırılabilir  veya orta  doz  </a:t>
            </a:r>
            <a:r>
              <a:rPr lang="tr-TR" altLang="en-US" sz="180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İKS’ye</a:t>
            </a:r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LTRA ya da </a:t>
            </a:r>
            <a:r>
              <a:rPr lang="tr-TR" altLang="en-US" sz="180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teofilin</a:t>
            </a:r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</a:p>
          <a:p>
            <a:pPr lvl="1" eaLnBrk="1" hangingPunct="1">
              <a:buNone/>
            </a:pPr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eklenebilir. Ancak  bu, İKS/LABA’ dan daha  az  etkilidir.</a:t>
            </a:r>
            <a:endParaRPr lang="en-AU" altLang="en-US" sz="18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 eaLnBrk="1" hangingPunct="1"/>
            <a:r>
              <a:rPr lang="tr-TR" altLang="en-US" sz="18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6-11  yaş  arası çocuklarda LABA  eklenmelidir (yüksek İKS  doz kadar  etkili).</a:t>
            </a:r>
            <a:endParaRPr lang="en-AU" altLang="en-US" sz="18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4994" name="Title 1"/>
          <p:cNvSpPr>
            <a:spLocks noGrp="1"/>
          </p:cNvSpPr>
          <p:nvPr>
            <p:ph type="title"/>
          </p:nvPr>
        </p:nvSpPr>
        <p:spPr bwMode="auto">
          <a:xfrm>
            <a:off x="241276" y="305417"/>
            <a:ext cx="8370461" cy="936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tr-TR" altLang="en-US" sz="2800" b="1" dirty="0" smtClean="0">
                <a:solidFill>
                  <a:srgbClr val="FFFF00"/>
                </a:solidFill>
                <a:ea typeface="ＭＳ Ｐゴシック" pitchFamily="34" charset="-128"/>
              </a:rPr>
              <a:t>3. Adım: Bir veya iki kontrol  edici ilaç + gerektiğinde rahatlatıcı  kullanımı</a:t>
            </a:r>
            <a:endParaRPr lang="en-AU" altLang="en-US" sz="2800" b="1" dirty="0" smtClean="0">
              <a:solidFill>
                <a:srgbClr val="FFFF00"/>
              </a:solidFill>
              <a:ea typeface="ＭＳ Ｐゴシック" pitchFamily="34" charset="-128"/>
            </a:endParaRPr>
          </a:p>
        </p:txBody>
      </p:sp>
      <p:sp>
        <p:nvSpPr>
          <p:cNvPr id="84996" name="TextBox 5"/>
          <p:cNvSpPr txBox="1">
            <a:spLocks noChangeArrowheads="1"/>
          </p:cNvSpPr>
          <p:nvPr/>
        </p:nvSpPr>
        <p:spPr bwMode="auto">
          <a:xfrm>
            <a:off x="7228342" y="5708642"/>
            <a:ext cx="14762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</a:rPr>
              <a:t>GINA </a:t>
            </a:r>
            <a:r>
              <a:rPr lang="en-AU" altLang="en-US" sz="1400" b="1" dirty="0" smtClean="0">
                <a:solidFill>
                  <a:schemeClr val="bg1"/>
                </a:solidFill>
              </a:rPr>
              <a:t>2016</a:t>
            </a:r>
            <a:endParaRPr lang="en-AU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6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93894" y="395786"/>
            <a:ext cx="82718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Vaka  4.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 yaşındaki  erkek çocukta  aylardan beri sürekli  öksürük ve ÜSYE,  egzersiz  sonrası  artan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vizing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var. </a:t>
            </a:r>
          </a:p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Hemen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her  gece  </a:t>
            </a:r>
            <a:r>
              <a:rPr lang="tr-TR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dispne</a:t>
            </a: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ve  öksürük ile  uyanıyor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Ailede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atopi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öyküsü  var. Baba  AR,  anne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BA’lı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Muayenede,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dispnesi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takipnesi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ve  yaygın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vizingi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var. 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Ayrıca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postnazal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pürülan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akıntısı  var.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SFT:  FEV1:%50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FEV1/FVC:%70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28E01573-55BF-4D2B-99A7-B879D2CE8929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3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457200" y="381000"/>
            <a:ext cx="81534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sz="2800" b="1" dirty="0">
                <a:solidFill>
                  <a:srgbClr val="FFFF99"/>
                </a:solidFill>
              </a:rPr>
              <a:t>ETKİLİ  BİR  ASTIM  TEDAVİSİNİN  ŞU HEDEFLERE ULAŞMASI  BEKLENİR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1-Gece semptomları da dahil olmak üzere 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   semptomların tamamen veya önemli ölçüde  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   azaltılması 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2-Atakların en aza indirilmesi 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3-Acil servis başvurularının ortadan kaldırılması 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4-Beta-2- </a:t>
            </a:r>
            <a:r>
              <a:rPr lang="tr-TR" sz="2800" dirty="0" err="1">
                <a:solidFill>
                  <a:schemeClr val="bg1"/>
                </a:solidFill>
              </a:rPr>
              <a:t>agonist</a:t>
            </a:r>
            <a:r>
              <a:rPr lang="tr-TR" sz="2800" dirty="0">
                <a:solidFill>
                  <a:schemeClr val="bg1"/>
                </a:solidFill>
              </a:rPr>
              <a:t> ilaç ihtiyacının en aza indirilmesi 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5-Egzersizler için kısıtlama olmaması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6-Solunum testlerinin normale yakın olması</a:t>
            </a:r>
          </a:p>
          <a:p>
            <a:pPr>
              <a:defRPr/>
            </a:pPr>
            <a:r>
              <a:rPr lang="tr-TR" sz="2800" dirty="0">
                <a:solidFill>
                  <a:schemeClr val="bg1"/>
                </a:solidFill>
              </a:rPr>
              <a:t>7- İlaç yan etkilerin hiç olmaması veya çok az olması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                                                               </a:t>
            </a:r>
          </a:p>
          <a:p>
            <a:pPr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</a:t>
            </a:r>
            <a:endParaRPr lang="tr-TR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tr-T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Initiative for Asthma. GINA workshop report</a:t>
            </a: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endParaRPr lang="tr-TR" sz="2000" b="1" dirty="0"/>
          </a:p>
          <a:p>
            <a:pPr>
              <a:defRPr/>
            </a:pPr>
            <a:r>
              <a:rPr lang="tr-TR" sz="2000" dirty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5-11 yaş arası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çocuklarda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astım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şiddetinin</a:t>
            </a:r>
            <a:r>
              <a:rPr lang="tr-TR" sz="240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smtClean="0">
                <a:solidFill>
                  <a:srgbClr val="FFFF99"/>
                </a:solidFill>
                <a:latin typeface="Arial" pitchFamily="34" charset="0"/>
              </a:rPr>
              <a:t>değerlendirilmesi</a:t>
            </a:r>
          </a:p>
        </p:txBody>
      </p:sp>
      <p:graphicFrame>
        <p:nvGraphicFramePr>
          <p:cNvPr id="271492" name="Group 132"/>
          <p:cNvGraphicFramePr>
            <a:graphicFrameLocks noGrp="1"/>
          </p:cNvGraphicFramePr>
          <p:nvPr>
            <p:ph type="tbl" idx="4294967295"/>
          </p:nvPr>
        </p:nvGraphicFramePr>
        <p:xfrm>
          <a:off x="0" y="914400"/>
          <a:ext cx="8991600" cy="5624957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574800"/>
                <a:gridCol w="1371600"/>
                <a:gridCol w="1549400"/>
                <a:gridCol w="1498600"/>
              </a:tblGrid>
              <a:tr h="276225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Kontrolün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bilesenleri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Astım şiddetinin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klasifikasyonu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Aralıklı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                    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Süregen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Hafif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Ağır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Sempotomlar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 her gün yok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Bütün gün boyu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Gece uyanmaları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≤2 /ay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kez/ay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3-4 /ay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≥1 kez/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Kısa etkili beta-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agonist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kullanımı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gün/hf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  her gün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Günde birkaç kez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Normal aktivitede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YOK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Bazı aktivitelerde 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İleri derecede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Ataklar arasında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%60-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/FVC%75-80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&lt;%60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%75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 İ  S 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Oral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steroid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0-1/yıl                    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≥2/y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gerektiren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Alevlenmeler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09" name="Line 57"/>
          <p:cNvSpPr>
            <a:spLocks noChangeShapeType="1"/>
          </p:cNvSpPr>
          <p:nvPr/>
        </p:nvSpPr>
        <p:spPr bwMode="auto">
          <a:xfrm>
            <a:off x="15240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>
            <a:off x="89154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>
            <a:off x="1524000" y="5715000"/>
            <a:ext cx="7391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>
            <a:off x="1524000" y="4953000"/>
            <a:ext cx="7391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6878472" y="5704764"/>
            <a:ext cx="22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latin typeface="Times-Bold" charset="0"/>
              </a:rPr>
              <a:t>2007</a:t>
            </a:r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228600" y="609600"/>
            <a:ext cx="1219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Aral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kl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 </a:t>
            </a:r>
            <a:endParaRPr lang="en-US" sz="1700" b="1">
              <a:solidFill>
                <a:schemeClr val="bg1"/>
              </a:solidFill>
              <a:ea typeface="MS PGothic" pitchFamily="34" charset="-128"/>
            </a:endParaRPr>
          </a:p>
          <a:p>
            <a:r>
              <a:rPr lang="en-US" sz="1700" b="1">
                <a:solidFill>
                  <a:schemeClr val="bg1"/>
                </a:solidFill>
                <a:ea typeface="MS PGothic" pitchFamily="34" charset="-128"/>
              </a:rPr>
              <a:t>Ast</a:t>
            </a:r>
            <a:r>
              <a:rPr lang="tr-TR" sz="1700" b="1">
                <a:solidFill>
                  <a:schemeClr val="bg1"/>
                </a:solidFill>
              </a:rPr>
              <a:t>ı</a:t>
            </a:r>
            <a:r>
              <a:rPr lang="tr-TR" sz="1700" b="1">
                <a:solidFill>
                  <a:schemeClr val="bg1"/>
                </a:solidFill>
                <a:ea typeface="MS PGothic" pitchFamily="34" charset="-128"/>
              </a:rPr>
              <a:t>m</a:t>
            </a:r>
            <a:endParaRPr lang="en-US" sz="17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600200" y="609600"/>
            <a:ext cx="6629400" cy="838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Süregen ast</a:t>
            </a:r>
            <a:r>
              <a:rPr lang="tr-TR" sz="2000" b="1">
                <a:solidFill>
                  <a:schemeClr val="bg1"/>
                </a:solidFill>
              </a:rPr>
              <a:t>ı</a:t>
            </a:r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m</a:t>
            </a:r>
            <a:r>
              <a:rPr lang="en-US" sz="2000" b="1">
                <a:solidFill>
                  <a:schemeClr val="bg1"/>
                </a:solidFill>
                <a:ea typeface="MS PGothic" pitchFamily="34" charset="-128"/>
              </a:rPr>
              <a:t>: </a:t>
            </a:r>
            <a:r>
              <a:rPr lang="tr-TR" sz="2000" b="1">
                <a:solidFill>
                  <a:schemeClr val="bg1"/>
                </a:solidFill>
                <a:ea typeface="MS PGothic" pitchFamily="34" charset="-128"/>
              </a:rPr>
              <a:t>Günlük ilaçlar</a:t>
            </a:r>
            <a:endParaRPr lang="en-US" sz="2000">
              <a:solidFill>
                <a:schemeClr val="bg1"/>
              </a:solidFill>
              <a:ea typeface="MS PGothic" pitchFamily="34" charset="-128"/>
            </a:endParaRPr>
          </a:p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4.Bas</a:t>
            </a:r>
            <a:r>
              <a:rPr lang="tr-TR" sz="1600" b="1">
                <a:solidFill>
                  <a:schemeClr val="bg1"/>
                </a:solidFill>
              </a:rPr>
              <a:t>a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maktan sonras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 için ast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 u</a:t>
            </a:r>
            <a:r>
              <a:rPr lang="tr-TR" sz="1600" b="1">
                <a:solidFill>
                  <a:schemeClr val="bg1"/>
                </a:solidFill>
              </a:rPr>
              <a:t>z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man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na dan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ş</a:t>
            </a:r>
            <a:r>
              <a:rPr lang="tr-TR" sz="1600" b="1">
                <a:solidFill>
                  <a:schemeClr val="bg1"/>
                </a:solidFill>
              </a:rPr>
              <a:t>ı</a:t>
            </a:r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n</a:t>
            </a:r>
            <a:r>
              <a:rPr lang="en-US" sz="1600" b="1">
                <a:solidFill>
                  <a:schemeClr val="bg1"/>
                </a:solidFill>
                <a:ea typeface="MS PGothic" pitchFamily="34" charset="-128"/>
              </a:rPr>
              <a:t>.</a:t>
            </a:r>
          </a:p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3.Basamakta konsültasyonu düşünün</a:t>
            </a:r>
            <a:endParaRPr lang="en-US" sz="16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2994025" y="3268663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>
              <a:ea typeface="MS PGothic" pitchFamily="34" charset="-128"/>
            </a:endParaRP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457200" y="5410200"/>
            <a:ext cx="74676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600" b="1">
                <a:solidFill>
                  <a:schemeClr val="bg1"/>
                </a:solidFill>
                <a:ea typeface="MS PGothic" pitchFamily="34" charset="-128"/>
              </a:rPr>
              <a:t>Her aşamada hasta eğitimi ve çevre kontrolü</a:t>
            </a:r>
            <a:endParaRPr lang="en-US" sz="16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304800" y="152400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a typeface="MS PGothic" pitchFamily="34" charset="-128"/>
              </a:rPr>
              <a:t>5-11 yaş arası çocuklarda   basamaklı astım tedavisi</a:t>
            </a:r>
            <a:endParaRPr lang="en-US" sz="2000" b="1" dirty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81000" y="5791200"/>
            <a:ext cx="6849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ea typeface="MS PGothic" pitchFamily="34" charset="-128"/>
              </a:rPr>
              <a:t>Bütün hastalar için gerektiğinde rahatlatıcı olarak SABA</a:t>
            </a:r>
            <a:r>
              <a:rPr lang="en-US" dirty="0">
                <a:ea typeface="MS PGothic" pitchFamily="34" charset="-128"/>
              </a:rPr>
              <a:t>.</a:t>
            </a:r>
          </a:p>
        </p:txBody>
      </p:sp>
      <p:sp>
        <p:nvSpPr>
          <p:cNvPr id="50184" name="Line 10"/>
          <p:cNvSpPr>
            <a:spLocks noChangeShapeType="1"/>
          </p:cNvSpPr>
          <p:nvPr/>
        </p:nvSpPr>
        <p:spPr bwMode="auto">
          <a:xfrm>
            <a:off x="8892086" y="4887013"/>
            <a:ext cx="0" cy="67786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0185" name="Line 14"/>
          <p:cNvSpPr>
            <a:spLocks noChangeShapeType="1"/>
          </p:cNvSpPr>
          <p:nvPr/>
        </p:nvSpPr>
        <p:spPr bwMode="auto">
          <a:xfrm flipV="1">
            <a:off x="8534400" y="990600"/>
            <a:ext cx="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4800" y="3581400"/>
            <a:ext cx="1143000" cy="1738313"/>
            <a:chOff x="288" y="2313"/>
            <a:chExt cx="672" cy="1095"/>
          </a:xfrm>
          <a:solidFill>
            <a:srgbClr val="002060"/>
          </a:solidFill>
        </p:grpSpPr>
        <p:sp>
          <p:nvSpPr>
            <p:cNvPr id="50205" name="Rectangle 17"/>
            <p:cNvSpPr>
              <a:spLocks noChangeArrowheads="1"/>
            </p:cNvSpPr>
            <p:nvPr/>
          </p:nvSpPr>
          <p:spPr bwMode="auto">
            <a:xfrm>
              <a:off x="288" y="2544"/>
              <a:ext cx="672" cy="86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600" dirty="0">
                  <a:solidFill>
                    <a:schemeClr val="bg1"/>
                  </a:solidFill>
                  <a:ea typeface="MS PGothic" pitchFamily="34" charset="-128"/>
                </a:rPr>
                <a:t>SABA PRN</a:t>
              </a:r>
            </a:p>
          </p:txBody>
        </p:sp>
        <p:sp>
          <p:nvSpPr>
            <p:cNvPr id="50206" name="Rectangle 18"/>
            <p:cNvSpPr>
              <a:spLocks noChangeArrowheads="1"/>
            </p:cNvSpPr>
            <p:nvPr/>
          </p:nvSpPr>
          <p:spPr bwMode="auto">
            <a:xfrm>
              <a:off x="358" y="2313"/>
              <a:ext cx="512" cy="233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1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524000" y="2667000"/>
            <a:ext cx="1219200" cy="2667000"/>
            <a:chOff x="1104" y="1785"/>
            <a:chExt cx="672" cy="1623"/>
          </a:xfrm>
          <a:solidFill>
            <a:srgbClr val="FF0000"/>
          </a:solidFill>
        </p:grpSpPr>
        <p:sp>
          <p:nvSpPr>
            <p:cNvPr id="50203" name="Rectangle 20"/>
            <p:cNvSpPr>
              <a:spLocks noChangeArrowheads="1"/>
            </p:cNvSpPr>
            <p:nvPr/>
          </p:nvSpPr>
          <p:spPr bwMode="auto">
            <a:xfrm>
              <a:off x="1104" y="2016"/>
              <a:ext cx="672" cy="1392"/>
            </a:xfrm>
            <a:prstGeom prst="rect">
              <a:avLst/>
            </a:prstGeom>
            <a:grp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 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Düşük doz</a:t>
              </a:r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İKS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Seçenekler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>
                  <a:solidFill>
                    <a:schemeClr val="bg1"/>
                  </a:solidFill>
                  <a:ea typeface="MS PGothic" pitchFamily="34" charset="-128"/>
                </a:rPr>
                <a:t>LTRA, </a:t>
              </a:r>
              <a:r>
                <a:rPr lang="tr-TR" sz="1300" b="1" dirty="0" err="1">
                  <a:solidFill>
                    <a:schemeClr val="bg1"/>
                  </a:solidFill>
                  <a:ea typeface="MS PGothic" pitchFamily="34" charset="-128"/>
                </a:rPr>
                <a:t>Kromolin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 err="1">
                  <a:solidFill>
                    <a:schemeClr val="bg1"/>
                  </a:solidFill>
                  <a:ea typeface="MS PGothic" pitchFamily="34" charset="-128"/>
                </a:rPr>
                <a:t>Nedo</a:t>
              </a:r>
              <a:r>
                <a:rPr lang="tr-TR" sz="1300" b="1" dirty="0">
                  <a:solidFill>
                    <a:schemeClr val="bg1"/>
                  </a:solidFill>
                  <a:ea typeface="MS PGothic" pitchFamily="34" charset="-128"/>
                </a:rPr>
                <a:t>k</a:t>
              </a:r>
              <a:r>
                <a:rPr lang="en-US" sz="1300" b="1" dirty="0" err="1">
                  <a:solidFill>
                    <a:schemeClr val="bg1"/>
                  </a:solidFill>
                  <a:ea typeface="MS PGothic" pitchFamily="34" charset="-128"/>
                </a:rPr>
                <a:t>romil</a:t>
              </a:r>
              <a:r>
                <a:rPr lang="tr-TR" sz="1300" b="1" dirty="0">
                  <a:solidFill>
                    <a:schemeClr val="bg1"/>
                  </a:solidFill>
                  <a:ea typeface="MS PGothic" pitchFamily="34" charset="-128"/>
                </a:rPr>
                <a:t> veya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300" b="1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300" b="1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3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6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204" name="Rectangle 21"/>
            <p:cNvSpPr>
              <a:spLocks noChangeArrowheads="1"/>
            </p:cNvSpPr>
            <p:nvPr/>
          </p:nvSpPr>
          <p:spPr bwMode="auto">
            <a:xfrm>
              <a:off x="1174" y="1785"/>
              <a:ext cx="480" cy="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2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b="1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819400" y="2438400"/>
            <a:ext cx="1219200" cy="2895600"/>
            <a:chOff x="1872" y="1584"/>
            <a:chExt cx="672" cy="1824"/>
          </a:xfrm>
        </p:grpSpPr>
        <p:sp>
          <p:nvSpPr>
            <p:cNvPr id="50201" name="Rectangle 23"/>
            <p:cNvSpPr>
              <a:spLocks noChangeArrowheads="1"/>
            </p:cNvSpPr>
            <p:nvPr/>
          </p:nvSpPr>
          <p:spPr bwMode="auto">
            <a:xfrm>
              <a:off x="1872" y="1824"/>
              <a:ext cx="672" cy="158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u="sng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endParaRPr lang="en-US" sz="1400" b="1" u="sng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Düşük doz İKS</a:t>
              </a:r>
              <a:r>
                <a:rPr lang="en-US" sz="1400" dirty="0">
                  <a:solidFill>
                    <a:schemeClr val="bg1"/>
                  </a:solidFill>
                </a:rPr>
                <a:t> + LABA, LTRA, </a:t>
              </a:r>
              <a:r>
                <a:rPr lang="tr-TR" sz="1400" dirty="0">
                  <a:solidFill>
                    <a:schemeClr val="bg1"/>
                  </a:solidFill>
                </a:rPr>
                <a:t>veya</a:t>
              </a:r>
              <a:r>
                <a:rPr lang="en-US" sz="1400" dirty="0">
                  <a:solidFill>
                    <a:schemeClr val="bg1"/>
                  </a:solidFill>
                </a:rPr>
                <a:t> T</a:t>
              </a:r>
              <a:r>
                <a:rPr lang="tr-TR" sz="1400" dirty="0" err="1">
                  <a:solidFill>
                    <a:schemeClr val="bg1"/>
                  </a:solidFill>
                </a:rPr>
                <a:t>eofilin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en-US" sz="14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8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Orta doz İKS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0202" name="Rectangle 24"/>
            <p:cNvSpPr>
              <a:spLocks noChangeArrowheads="1"/>
            </p:cNvSpPr>
            <p:nvPr/>
          </p:nvSpPr>
          <p:spPr bwMode="auto">
            <a:xfrm>
              <a:off x="1942" y="1584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3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114800" y="2057400"/>
            <a:ext cx="1143000" cy="3276600"/>
            <a:chOff x="2640" y="1344"/>
            <a:chExt cx="672" cy="2064"/>
          </a:xfrm>
        </p:grpSpPr>
        <p:sp>
          <p:nvSpPr>
            <p:cNvPr id="50199" name="Rectangle 26"/>
            <p:cNvSpPr>
              <a:spLocks noChangeArrowheads="1"/>
            </p:cNvSpPr>
            <p:nvPr/>
          </p:nvSpPr>
          <p:spPr bwMode="auto">
            <a:xfrm>
              <a:off x="2640" y="1584"/>
              <a:ext cx="672" cy="182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Orta doz </a:t>
              </a:r>
              <a:r>
                <a:rPr lang="tr-TR" sz="1400" dirty="0">
                  <a:solidFill>
                    <a:schemeClr val="bg1"/>
                  </a:solidFill>
                </a:rPr>
                <a:t> 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İKS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400" dirty="0">
                  <a:solidFill>
                    <a:schemeClr val="bg1"/>
                  </a:solidFill>
                </a:rPr>
                <a:t> </a:t>
              </a:r>
            </a:p>
            <a:p>
              <a:r>
                <a:rPr lang="tr-TR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LABA</a:t>
              </a: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b="1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Orta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200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2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200" name="Rectangle 27"/>
            <p:cNvSpPr>
              <a:spLocks noChangeArrowheads="1"/>
            </p:cNvSpPr>
            <p:nvPr/>
          </p:nvSpPr>
          <p:spPr bwMode="auto">
            <a:xfrm>
              <a:off x="2710" y="1344"/>
              <a:ext cx="51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4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34000" y="1676400"/>
            <a:ext cx="1219200" cy="3657600"/>
            <a:chOff x="3408" y="1056"/>
            <a:chExt cx="672" cy="2352"/>
          </a:xfrm>
        </p:grpSpPr>
        <p:sp>
          <p:nvSpPr>
            <p:cNvPr id="50197" name="Rectangle 29"/>
            <p:cNvSpPr>
              <a:spLocks noChangeArrowheads="1"/>
            </p:cNvSpPr>
            <p:nvPr/>
          </p:nvSpPr>
          <p:spPr bwMode="auto">
            <a:xfrm>
              <a:off x="3408" y="1296"/>
              <a:ext cx="672" cy="2112"/>
            </a:xfrm>
            <a:prstGeom prst="rect">
              <a:avLst/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400" dirty="0">
                  <a:solidFill>
                    <a:schemeClr val="bg1"/>
                  </a:solidFill>
                  <a:ea typeface="MS PGothic" pitchFamily="34" charset="-128"/>
                </a:rPr>
                <a:t>+ LABA</a:t>
              </a:r>
            </a:p>
            <a:p>
              <a:endParaRPr lang="en-US" sz="10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900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i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T</a:t>
              </a:r>
              <a:r>
                <a:rPr lang="tr-TR" sz="1200" dirty="0" err="1">
                  <a:solidFill>
                    <a:schemeClr val="bg1"/>
                  </a:solidFill>
                  <a:ea typeface="MS PGothic" pitchFamily="34" charset="-128"/>
                </a:rPr>
                <a:t>eofilin</a:t>
              </a:r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198" name="Rectangle 30"/>
            <p:cNvSpPr>
              <a:spLocks noChangeArrowheads="1"/>
            </p:cNvSpPr>
            <p:nvPr/>
          </p:nvSpPr>
          <p:spPr bwMode="auto">
            <a:xfrm>
              <a:off x="3478" y="1056"/>
              <a:ext cx="48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5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6629400" y="1524000"/>
            <a:ext cx="1295400" cy="3810000"/>
            <a:chOff x="4176" y="1008"/>
            <a:chExt cx="816" cy="2400"/>
          </a:xfrm>
          <a:solidFill>
            <a:srgbClr val="002060"/>
          </a:solidFill>
        </p:grpSpPr>
        <p:sp>
          <p:nvSpPr>
            <p:cNvPr id="50195" name="Rectangle 32"/>
            <p:cNvSpPr>
              <a:spLocks noChangeArrowheads="1"/>
            </p:cNvSpPr>
            <p:nvPr/>
          </p:nvSpPr>
          <p:spPr bwMode="auto">
            <a:xfrm>
              <a:off x="4176" y="1200"/>
              <a:ext cx="816" cy="220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tr-TR" sz="1600" b="1" dirty="0">
                  <a:solidFill>
                    <a:schemeClr val="bg1"/>
                  </a:solidFill>
                  <a:ea typeface="MS PGothic" pitchFamily="34" charset="-128"/>
                </a:rPr>
                <a:t>Tercihan</a:t>
              </a:r>
              <a:endParaRPr lang="en-US" sz="16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2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b="1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+ LABA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+ oral</a:t>
              </a:r>
              <a:r>
                <a:rPr lang="tr-TR" sz="1200" b="1" dirty="0">
                  <a:solidFill>
                    <a:schemeClr val="bg1"/>
                  </a:solidFill>
                  <a:ea typeface="MS PGothic" pitchFamily="34" charset="-128"/>
                </a:rPr>
                <a:t>  KS</a:t>
              </a:r>
              <a:r>
                <a:rPr lang="en-US" sz="1200" b="1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400" b="1" dirty="0">
                  <a:solidFill>
                    <a:schemeClr val="bg1"/>
                  </a:solidFill>
                  <a:ea typeface="MS PGothic" pitchFamily="34" charset="-128"/>
                </a:rPr>
                <a:t>Seçenek</a:t>
              </a:r>
              <a:endParaRPr lang="en-US" sz="1400" b="1" dirty="0">
                <a:solidFill>
                  <a:schemeClr val="bg1"/>
                </a:solidFill>
                <a:ea typeface="MS PGothic" pitchFamily="34" charset="-128"/>
              </a:endParaRPr>
            </a:p>
            <a:p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Yüksek doz İKS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+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LTRA,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 veya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  <a:r>
                <a:rPr lang="en-US" sz="1200" dirty="0" err="1">
                  <a:solidFill>
                    <a:schemeClr val="bg1"/>
                  </a:solidFill>
                  <a:ea typeface="MS PGothic" pitchFamily="34" charset="-128"/>
                </a:rPr>
                <a:t>Teo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filin</a:t>
              </a:r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 </a:t>
              </a:r>
            </a:p>
            <a:p>
              <a:r>
                <a:rPr lang="en-US" sz="1200" dirty="0">
                  <a:solidFill>
                    <a:schemeClr val="bg1"/>
                  </a:solidFill>
                  <a:ea typeface="MS PGothic" pitchFamily="34" charset="-128"/>
                </a:rPr>
                <a:t>+ oral </a:t>
              </a:r>
              <a:r>
                <a:rPr lang="tr-TR" sz="1200" dirty="0">
                  <a:solidFill>
                    <a:schemeClr val="bg1"/>
                  </a:solidFill>
                  <a:ea typeface="MS PGothic" pitchFamily="34" charset="-128"/>
                </a:rPr>
                <a:t>KS</a:t>
              </a:r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  <a:p>
              <a:endParaRPr lang="en-US" sz="1400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  <p:sp>
          <p:nvSpPr>
            <p:cNvPr id="50196" name="Rectangle 33"/>
            <p:cNvSpPr>
              <a:spLocks noChangeArrowheads="1"/>
            </p:cNvSpPr>
            <p:nvPr/>
          </p:nvSpPr>
          <p:spPr bwMode="auto">
            <a:xfrm>
              <a:off x="4318" y="1008"/>
              <a:ext cx="549" cy="23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ea typeface="MS PGothic" pitchFamily="34" charset="-128"/>
                </a:rPr>
                <a:t>6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.Ad</a:t>
              </a:r>
              <a:r>
                <a:rPr lang="tr-TR" b="1" dirty="0">
                  <a:solidFill>
                    <a:schemeClr val="bg1"/>
                  </a:solidFill>
                </a:rPr>
                <a:t>ı</a:t>
              </a:r>
              <a:r>
                <a:rPr lang="tr-TR" b="1" dirty="0">
                  <a:solidFill>
                    <a:schemeClr val="bg1"/>
                  </a:solidFill>
                  <a:ea typeface="MS PGothic" pitchFamily="34" charset="-128"/>
                </a:rPr>
                <a:t>m</a:t>
              </a:r>
              <a:endParaRPr lang="en-US" dirty="0">
                <a:solidFill>
                  <a:schemeClr val="bg1"/>
                </a:solidFill>
                <a:ea typeface="MS PGothic" pitchFamily="34" charset="-128"/>
              </a:endParaRPr>
            </a:p>
          </p:txBody>
        </p:sp>
      </p:grp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7924800" y="1752600"/>
            <a:ext cx="1219200" cy="209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schemeClr val="bg1"/>
                </a:solidFill>
              </a:rPr>
              <a:t>Gerekirse bir basamak çıkılır.</a:t>
            </a:r>
            <a:r>
              <a:rPr lang="en-US" sz="1400" b="1" dirty="0">
                <a:solidFill>
                  <a:schemeClr val="bg1"/>
                </a:solidFill>
              </a:rPr>
              <a:t>   </a:t>
            </a:r>
            <a:r>
              <a:rPr lang="tr-TR" sz="1400" b="1" dirty="0">
                <a:solidFill>
                  <a:schemeClr val="bg1"/>
                </a:solidFill>
              </a:rPr>
              <a:t>Tedaviye uyuma ve çevre kontrolüne bakılır.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200" b="1" dirty="0"/>
          </a:p>
        </p:txBody>
      </p:sp>
      <p:sp>
        <p:nvSpPr>
          <p:cNvPr id="50193" name="Text Box 18"/>
          <p:cNvSpPr txBox="1">
            <a:spLocks noChangeArrowheads="1"/>
          </p:cNvSpPr>
          <p:nvPr/>
        </p:nvSpPr>
        <p:spPr bwMode="auto">
          <a:xfrm>
            <a:off x="8001000" y="4343400"/>
            <a:ext cx="990600" cy="1169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 dirty="0">
                <a:solidFill>
                  <a:schemeClr val="bg1"/>
                </a:solidFill>
              </a:rPr>
              <a:t>Düzelme varsa üç ayda bir basamak inilir.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0194" name="Rectangle 12"/>
          <p:cNvSpPr>
            <a:spLocks noChangeArrowheads="1"/>
          </p:cNvSpPr>
          <p:nvPr/>
        </p:nvSpPr>
        <p:spPr bwMode="auto">
          <a:xfrm>
            <a:off x="7848600" y="3505200"/>
            <a:ext cx="1143000" cy="6858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tr-TR" sz="1400" b="1" i="1" dirty="0">
                <a:solidFill>
                  <a:schemeClr val="bg1"/>
                </a:solidFill>
              </a:rPr>
              <a:t>Kontrol  de-</a:t>
            </a:r>
            <a:endParaRPr lang="en-US" sz="1400" b="1" i="1" dirty="0">
              <a:solidFill>
                <a:schemeClr val="bg1"/>
              </a:solidFill>
            </a:endParaRPr>
          </a:p>
          <a:p>
            <a:r>
              <a:rPr lang="tr-TR" sz="1400" b="1" i="1" dirty="0" err="1">
                <a:solidFill>
                  <a:schemeClr val="bg1"/>
                </a:solidFill>
              </a:rPr>
              <a:t>ğerlendirilir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>
            <a:off x="4191000" y="2819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>
            <a:off x="4191000" y="3581400"/>
            <a:ext cx="9144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5105400" y="28194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50211" name="Line 35"/>
          <p:cNvSpPr>
            <a:spLocks noChangeShapeType="1"/>
          </p:cNvSpPr>
          <p:nvPr/>
        </p:nvSpPr>
        <p:spPr bwMode="auto">
          <a:xfrm>
            <a:off x="4191000" y="2819400"/>
            <a:ext cx="0" cy="762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35" name="34 Metin kutusu"/>
          <p:cNvSpPr txBox="1"/>
          <p:nvPr/>
        </p:nvSpPr>
        <p:spPr>
          <a:xfrm>
            <a:off x="6878472" y="5860028"/>
            <a:ext cx="21017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20</a:t>
            </a:r>
            <a:r>
              <a:rPr lang="en-US" sz="1400" b="1" dirty="0" smtClean="0">
                <a:solidFill>
                  <a:srgbClr val="FFFF00"/>
                </a:solidFill>
                <a:latin typeface="Times-Bold" charset="0"/>
              </a:rPr>
              <a:t>0</a:t>
            </a:r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7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/>
          </p:cNvSpPr>
          <p:nvPr/>
        </p:nvSpPr>
        <p:spPr bwMode="auto">
          <a:xfrm>
            <a:off x="261257" y="5225853"/>
            <a:ext cx="8563527" cy="12351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altLang="en-US" sz="1100" dirty="0" smtClean="0">
                <a:solidFill>
                  <a:schemeClr val="bg1"/>
                </a:solidFill>
              </a:rPr>
              <a:t>     *    </a:t>
            </a:r>
            <a:r>
              <a:rPr lang="en-US" altLang="en-US" sz="1400" dirty="0" smtClean="0">
                <a:solidFill>
                  <a:schemeClr val="bg1"/>
                </a:solidFill>
              </a:rPr>
              <a:t>12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altı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geçerli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değil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</a:t>
            </a:r>
            <a:r>
              <a:rPr lang="en-US" altLang="en-US" sz="1400" dirty="0" smtClean="0">
                <a:solidFill>
                  <a:schemeClr val="bg1"/>
                </a:solidFill>
              </a:rPr>
              <a:t>*</a:t>
            </a:r>
            <a:r>
              <a:rPr lang="tr-TR" altLang="en-US" sz="1400" dirty="0" smtClean="0">
                <a:solidFill>
                  <a:schemeClr val="bg1"/>
                </a:solidFill>
              </a:rPr>
              <a:t>* </a:t>
            </a:r>
            <a:r>
              <a:rPr lang="en-US" altLang="en-US" sz="1400" dirty="0" smtClean="0">
                <a:solidFill>
                  <a:schemeClr val="bg1"/>
                </a:solidFill>
              </a:rPr>
              <a:t> 6-11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arasındaki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en-US" altLang="en-US" sz="1400" dirty="0" smtClean="0">
                <a:solidFill>
                  <a:schemeClr val="bg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tercih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edile</a:t>
            </a:r>
            <a:r>
              <a:rPr lang="tr-TR" altLang="en-US" sz="1400" dirty="0" err="1" smtClean="0">
                <a:solidFill>
                  <a:schemeClr val="bg1"/>
                </a:solidFill>
              </a:rPr>
              <a:t>cek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3.a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dım</a:t>
            </a:r>
            <a:r>
              <a:rPr lang="en-US" altLang="en-US" sz="1400" dirty="0" smtClean="0">
                <a:solidFill>
                  <a:schemeClr val="bg1"/>
                </a:solidFill>
              </a:rPr>
              <a:t>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tedavisi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orta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doz</a:t>
            </a:r>
            <a:r>
              <a:rPr lang="en-US" altLang="en-US" sz="1400" dirty="0" smtClean="0">
                <a:solidFill>
                  <a:schemeClr val="bg1"/>
                </a:solidFill>
              </a:rPr>
              <a:t> I</a:t>
            </a:r>
            <a:r>
              <a:rPr lang="tr-TR" altLang="en-US" sz="1400" dirty="0" smtClean="0">
                <a:solidFill>
                  <a:schemeClr val="bg1"/>
                </a:solidFill>
              </a:rPr>
              <a:t>K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S'dir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***</a:t>
            </a:r>
            <a:r>
              <a:rPr lang="en-US" altLang="en-US" sz="1400" dirty="0" smtClean="0">
                <a:solidFill>
                  <a:schemeClr val="bg1"/>
                </a:solidFill>
              </a:rPr>
              <a:t>BDP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ve</a:t>
            </a:r>
            <a:r>
              <a:rPr lang="tr-TR" altLang="en-US" sz="1400" dirty="0" smtClean="0">
                <a:solidFill>
                  <a:schemeClr val="bg1"/>
                </a:solidFill>
              </a:rPr>
              <a:t>ya  </a:t>
            </a:r>
            <a:r>
              <a:rPr lang="en-US" altLang="en-US" sz="1400" dirty="0" smtClean="0">
                <a:solidFill>
                  <a:schemeClr val="bg1"/>
                </a:solidFill>
              </a:rPr>
              <a:t>BUD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almakta olan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!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Tiotropium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inhaler, </a:t>
            </a:r>
            <a:r>
              <a:rPr lang="tr-TR" altLang="en-US" sz="1400" dirty="0" smtClean="0">
                <a:solidFill>
                  <a:schemeClr val="bg1"/>
                </a:solidFill>
              </a:rPr>
              <a:t>sık atak  geçiren  </a:t>
            </a:r>
            <a:r>
              <a:rPr lang="en-US" altLang="en-US" sz="1400" dirty="0" smtClean="0">
                <a:solidFill>
                  <a:schemeClr val="bg1"/>
                </a:solidFill>
              </a:rPr>
              <a:t>≥12 y</a:t>
            </a:r>
            <a:r>
              <a:rPr lang="tr-TR" altLang="en-US" sz="1400" dirty="0" smtClean="0">
                <a:solidFill>
                  <a:schemeClr val="bg1"/>
                </a:solidFill>
              </a:rPr>
              <a:t>aş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ek tedavi olabilir.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398327" y="572390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GINA 2016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42505" y="0"/>
            <a:ext cx="8740238" cy="902525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  <a:noAutofit/>
          </a:bodyPr>
          <a:lstStyle/>
          <a:p>
            <a:pPr marL="2222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ヒラギノ角ゴ ProN W3" charset="-128"/>
                <a:cs typeface="+mj-cs"/>
              </a:rPr>
              <a:t>4.Adım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ヒラギノ角ゴ ProN W3" charset="-128"/>
                <a:cs typeface="+mj-cs"/>
              </a:rPr>
              <a:t> –</a:t>
            </a:r>
            <a:r>
              <a:rPr kumimoji="0" lang="tr-T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ヒラギノ角ゴ ProN W3" charset="-128"/>
                <a:cs typeface="+mj-cs"/>
              </a:rPr>
              <a:t>iki veya  daha  fazla veya daha  fazla kontrol  edici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ヒラギノ角ゴ ProN W3" charset="-128"/>
                <a:cs typeface="+mj-cs"/>
              </a:rPr>
              <a:t> + </a:t>
            </a:r>
            <a:r>
              <a:rPr kumimoji="0" lang="tr-T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ヒラギノ角ゴ ProN W3" charset="-128"/>
                <a:cs typeface="+mj-cs"/>
              </a:rPr>
              <a:t>gerektiğinde </a:t>
            </a:r>
            <a:r>
              <a:rPr kumimoji="0" lang="tr-T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ヒラギノ角ゴ ProN W3" charset="-128"/>
                <a:cs typeface="+mj-cs"/>
              </a:rPr>
              <a:t>inhale</a:t>
            </a:r>
            <a:r>
              <a:rPr kumimoji="0" lang="tr-T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ヒラギノ角ゴ ProN W3" charset="-128"/>
                <a:cs typeface="+mj-cs"/>
              </a:rPr>
              <a:t> rahatlatıcı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ヒラギノ角ゴ ProN W3" charset="-128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06" y="943223"/>
            <a:ext cx="8621486" cy="41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Aşağı Ok"/>
          <p:cNvSpPr/>
          <p:nvPr/>
        </p:nvSpPr>
        <p:spPr>
          <a:xfrm>
            <a:off x="7243948" y="1436914"/>
            <a:ext cx="356260" cy="819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2213"/>
            <a:ext cx="8528050" cy="52085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Bir üst  adıma çıkmadan  önce i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nhalatör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kullanma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tekniğini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ve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uyumu 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kontrol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edin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  <a:endParaRPr lang="en-AU" altLang="en-US" sz="22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Yetişkinler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veya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ergenler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: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tercih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edilen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seçenek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,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düşük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dozlu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İKS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/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formoterol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kombinasyonudur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  <a:endParaRPr lang="en-AU" altLang="en-US" sz="22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6-11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yaş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arası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çocuklar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da uzmana danışınız.</a:t>
            </a:r>
            <a:endParaRPr lang="en-AU" altLang="en-US" sz="22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E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rgenler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için diğer  seçenekler</a:t>
            </a:r>
            <a:endParaRPr lang="en-AU" altLang="en-US" sz="22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AU" altLang="en-US" sz="2200" dirty="0" err="1" smtClean="0">
                <a:solidFill>
                  <a:srgbClr val="FFFF00"/>
                </a:solidFill>
                <a:ea typeface="ＭＳ Ｐゴシック" pitchFamily="34" charset="-128"/>
              </a:rPr>
              <a:t>Tiotropium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inhaler, 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sık atak  geçiren 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12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yaş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ve üstü vakalarda ek tedavi olarak kullanılabilir.</a:t>
            </a:r>
            <a:endParaRPr lang="en-AU" altLang="en-US" sz="22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Yüksek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doz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İKS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/ LABA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  kombinasyonu  çok  az ek yarar  sağlar, ancak  ciddi yan  etki  riski  vardır.</a:t>
            </a:r>
          </a:p>
          <a:p>
            <a:r>
              <a:rPr lang="tr-TR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Budesonid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içeren  preparatlarda d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oz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sıklığı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tr-TR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artırıabilir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.</a:t>
            </a:r>
            <a:endParaRPr lang="en-AU" altLang="en-US" sz="2200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LTRA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veya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düşük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doz</a:t>
            </a:r>
            <a:r>
              <a:rPr lang="en-AU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</a:t>
            </a:r>
            <a:r>
              <a:rPr lang="en-AU" altLang="en-US" sz="2200" dirty="0" err="1" smtClean="0">
                <a:solidFill>
                  <a:schemeClr val="bg1"/>
                </a:solidFill>
                <a:ea typeface="ＭＳ Ｐゴシック" pitchFamily="34" charset="-128"/>
              </a:rPr>
              <a:t>teofilin</a:t>
            </a:r>
            <a:r>
              <a:rPr lang="tr-TR" altLang="en-US" sz="2200" dirty="0" smtClean="0">
                <a:solidFill>
                  <a:schemeClr val="bg1"/>
                </a:solidFill>
                <a:ea typeface="ＭＳ Ｐゴシック" pitchFamily="34" charset="-128"/>
              </a:rPr>
              <a:t> eklenebilir.</a:t>
            </a:r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87042" name="Title 1"/>
          <p:cNvSpPr>
            <a:spLocks noGrp="1"/>
          </p:cNvSpPr>
          <p:nvPr>
            <p:ph type="title"/>
          </p:nvPr>
        </p:nvSpPr>
        <p:spPr bwMode="auto">
          <a:xfrm>
            <a:off x="173038" y="250825"/>
            <a:ext cx="8520586" cy="9366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222250" lvl="0">
              <a:defRPr/>
            </a:pPr>
            <a:r>
              <a:rPr lang="tr-TR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4.Adım</a:t>
            </a:r>
            <a:r>
              <a:rPr lang="en-US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 –</a:t>
            </a:r>
            <a:r>
              <a:rPr lang="tr-TR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İki Veya  Daha  Fazla Veya Daha  Fazla Kontrol  Edici</a:t>
            </a:r>
            <a:r>
              <a:rPr lang="en-US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 + </a:t>
            </a:r>
            <a:r>
              <a:rPr lang="tr-TR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Gerektiğinde </a:t>
            </a:r>
            <a:r>
              <a:rPr lang="tr-TR" altLang="en-US" sz="3200" b="1" dirty="0" err="1" smtClean="0">
                <a:solidFill>
                  <a:srgbClr val="FFFF00"/>
                </a:solidFill>
                <a:ea typeface="ヒラギノ角ゴ ProN W3" charset="-128"/>
              </a:rPr>
              <a:t>İnhale</a:t>
            </a:r>
            <a:r>
              <a:rPr lang="tr-TR" altLang="en-US" sz="3200" b="1" dirty="0" smtClean="0">
                <a:solidFill>
                  <a:srgbClr val="FFFF00"/>
                </a:solidFill>
                <a:ea typeface="ヒラギノ角ゴ ProN W3" charset="-128"/>
              </a:rPr>
              <a:t> Rahatlatıcı</a:t>
            </a:r>
            <a:endParaRPr lang="en-US" altLang="en-US" sz="3200" b="1" dirty="0" smtClean="0">
              <a:solidFill>
                <a:srgbClr val="FFFF00"/>
              </a:solidFill>
              <a:ea typeface="ヒラギノ角ゴ ProN W3" charset="-128"/>
            </a:endParaRPr>
          </a:p>
        </p:txBody>
      </p:sp>
      <p:sp>
        <p:nvSpPr>
          <p:cNvPr id="87043" name="TextBox 5"/>
          <p:cNvSpPr txBox="1">
            <a:spLocks noChangeArrowheads="1"/>
          </p:cNvSpPr>
          <p:nvPr/>
        </p:nvSpPr>
        <p:spPr bwMode="auto">
          <a:xfrm>
            <a:off x="6703643" y="6066498"/>
            <a:ext cx="2046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</a:rPr>
              <a:t>GINA </a:t>
            </a:r>
            <a:r>
              <a:rPr lang="en-AU" altLang="en-US" sz="1400" b="1" dirty="0" smtClean="0">
                <a:solidFill>
                  <a:schemeClr val="bg1"/>
                </a:solidFill>
              </a:rPr>
              <a:t>2016</a:t>
            </a:r>
            <a:endParaRPr lang="en-AU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92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/>
          </p:cNvSpPr>
          <p:nvPr/>
        </p:nvSpPr>
        <p:spPr bwMode="auto">
          <a:xfrm>
            <a:off x="261257" y="5225853"/>
            <a:ext cx="8563527" cy="12351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altLang="en-US" sz="1100" dirty="0" smtClean="0">
                <a:solidFill>
                  <a:schemeClr val="bg1"/>
                </a:solidFill>
              </a:rPr>
              <a:t>     *    </a:t>
            </a:r>
            <a:r>
              <a:rPr lang="en-US" altLang="en-US" sz="1400" dirty="0" smtClean="0">
                <a:solidFill>
                  <a:schemeClr val="bg1"/>
                </a:solidFill>
              </a:rPr>
              <a:t>12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altı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geçerli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değil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</a:t>
            </a:r>
            <a:r>
              <a:rPr lang="en-US" altLang="en-US" sz="1400" dirty="0" smtClean="0">
                <a:solidFill>
                  <a:schemeClr val="bg1"/>
                </a:solidFill>
              </a:rPr>
              <a:t>*</a:t>
            </a:r>
            <a:r>
              <a:rPr lang="tr-TR" altLang="en-US" sz="1400" dirty="0" smtClean="0">
                <a:solidFill>
                  <a:schemeClr val="bg1"/>
                </a:solidFill>
              </a:rPr>
              <a:t>* </a:t>
            </a:r>
            <a:r>
              <a:rPr lang="en-US" altLang="en-US" sz="1400" dirty="0" smtClean="0">
                <a:solidFill>
                  <a:schemeClr val="bg1"/>
                </a:solidFill>
              </a:rPr>
              <a:t> 6-11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yaş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arasındaki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çocuklar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en-US" altLang="en-US" sz="1400" dirty="0" smtClean="0">
                <a:solidFill>
                  <a:schemeClr val="bg1"/>
                </a:solidFill>
              </a:rPr>
              <a:t>,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tercih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edile</a:t>
            </a:r>
            <a:r>
              <a:rPr lang="tr-TR" altLang="en-US" sz="1400" dirty="0" err="1" smtClean="0">
                <a:solidFill>
                  <a:schemeClr val="bg1"/>
                </a:solidFill>
              </a:rPr>
              <a:t>cek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3.a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dım</a:t>
            </a:r>
            <a:r>
              <a:rPr lang="en-US" altLang="en-US" sz="1400" dirty="0" smtClean="0">
                <a:solidFill>
                  <a:schemeClr val="bg1"/>
                </a:solidFill>
              </a:rPr>
              <a:t>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tedavisi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orta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doz</a:t>
            </a:r>
            <a:r>
              <a:rPr lang="en-US" altLang="en-US" sz="1400" dirty="0" smtClean="0">
                <a:solidFill>
                  <a:schemeClr val="bg1"/>
                </a:solidFill>
              </a:rPr>
              <a:t> I</a:t>
            </a:r>
            <a:r>
              <a:rPr lang="tr-TR" altLang="en-US" sz="1400" dirty="0" smtClean="0">
                <a:solidFill>
                  <a:schemeClr val="bg1"/>
                </a:solidFill>
              </a:rPr>
              <a:t>K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S'dir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***</a:t>
            </a:r>
            <a:r>
              <a:rPr lang="en-US" altLang="en-US" sz="1400" dirty="0" smtClean="0">
                <a:solidFill>
                  <a:schemeClr val="bg1"/>
                </a:solidFill>
              </a:rPr>
              <a:t>BDP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ve</a:t>
            </a:r>
            <a:r>
              <a:rPr lang="tr-TR" altLang="en-US" sz="1400" dirty="0" smtClean="0">
                <a:solidFill>
                  <a:schemeClr val="bg1"/>
                </a:solidFill>
              </a:rPr>
              <a:t>ya  </a:t>
            </a:r>
            <a:r>
              <a:rPr lang="en-US" altLang="en-US" sz="1400" dirty="0" smtClean="0">
                <a:solidFill>
                  <a:schemeClr val="bg1"/>
                </a:solidFill>
              </a:rPr>
              <a:t>BUD /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formoterol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almakta olan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endParaRPr lang="en-US" altLang="en-US" sz="1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altLang="en-US" sz="1400" dirty="0" smtClean="0">
                <a:solidFill>
                  <a:schemeClr val="bg1"/>
                </a:solidFill>
              </a:rPr>
              <a:t>    ! 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Tiotropium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tr-TR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smtClean="0">
                <a:solidFill>
                  <a:schemeClr val="bg1"/>
                </a:solidFill>
              </a:rPr>
              <a:t>inhaler, </a:t>
            </a:r>
            <a:r>
              <a:rPr lang="tr-TR" altLang="en-US" sz="1400" dirty="0" smtClean="0">
                <a:solidFill>
                  <a:schemeClr val="bg1"/>
                </a:solidFill>
              </a:rPr>
              <a:t>sık atak  geçiren  </a:t>
            </a:r>
            <a:r>
              <a:rPr lang="en-US" altLang="en-US" sz="1400" dirty="0" smtClean="0">
                <a:solidFill>
                  <a:schemeClr val="bg1"/>
                </a:solidFill>
              </a:rPr>
              <a:t>≥12 y</a:t>
            </a:r>
            <a:r>
              <a:rPr lang="tr-TR" altLang="en-US" sz="1400" dirty="0" smtClean="0">
                <a:solidFill>
                  <a:schemeClr val="bg1"/>
                </a:solidFill>
              </a:rPr>
              <a:t>aş 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hastalar</a:t>
            </a:r>
            <a:r>
              <a:rPr lang="en-US" altLang="en-US" sz="1400" dirty="0" smtClean="0">
                <a:solidFill>
                  <a:schemeClr val="bg1"/>
                </a:solidFill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</a:rPr>
              <a:t>için</a:t>
            </a:r>
            <a:r>
              <a:rPr lang="tr-TR" altLang="en-US" sz="1400" dirty="0" smtClean="0">
                <a:solidFill>
                  <a:schemeClr val="bg1"/>
                </a:solidFill>
              </a:rPr>
              <a:t> ek tedavi olabilir.</a:t>
            </a:r>
            <a:endParaRPr lang="en-US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398327" y="572390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GINA 2016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154379" y="0"/>
            <a:ext cx="8657112" cy="902525"/>
          </a:xfrm>
          <a:prstGeom prst="rect">
            <a:avLst/>
          </a:prstGeom>
          <a:solidFill>
            <a:srgbClr val="00206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tr-TR" altLang="en-US" sz="3200" b="1" dirty="0" smtClean="0">
                <a:solidFill>
                  <a:srgbClr val="FFFF00"/>
                </a:solidFill>
                <a:ea typeface="ＭＳ Ｐゴシック" pitchFamily="34" charset="-128"/>
              </a:rPr>
              <a:t>5.Adım</a:t>
            </a:r>
            <a:r>
              <a:rPr lang="en-AU" altLang="en-US" sz="3200" b="1" dirty="0" smtClean="0">
                <a:solidFill>
                  <a:srgbClr val="FFFF00"/>
                </a:solidFill>
                <a:ea typeface="ＭＳ Ｐゴシック" pitchFamily="34" charset="-128"/>
              </a:rPr>
              <a:t>– </a:t>
            </a:r>
            <a:r>
              <a:rPr lang="tr-TR" altLang="en-US" sz="3200" b="1" dirty="0" smtClean="0">
                <a:solidFill>
                  <a:srgbClr val="FFFF00"/>
                </a:solidFill>
                <a:ea typeface="ＭＳ Ｐゴシック" pitchFamily="34" charset="-128"/>
              </a:rPr>
              <a:t>İleri Düzeyde Bakım ve  Ek  Tedaviler</a:t>
            </a:r>
            <a:endParaRPr lang="tr-TR" sz="32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06" y="943223"/>
            <a:ext cx="8621486" cy="415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Aşağı Ok"/>
          <p:cNvSpPr/>
          <p:nvPr/>
        </p:nvSpPr>
        <p:spPr>
          <a:xfrm>
            <a:off x="8158348" y="1377537"/>
            <a:ext cx="356260" cy="81939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90005" y="291383"/>
            <a:ext cx="8621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en-US" sz="3200" b="1" dirty="0" smtClean="0">
                <a:solidFill>
                  <a:srgbClr val="FFFF00"/>
                </a:solidFill>
                <a:ea typeface="ＭＳ Ｐゴシック" pitchFamily="34" charset="-128"/>
              </a:rPr>
              <a:t>  5.Adım</a:t>
            </a:r>
            <a:r>
              <a:rPr lang="en-AU" altLang="en-US" sz="3200" b="1" dirty="0" smtClean="0">
                <a:solidFill>
                  <a:srgbClr val="FFFF00"/>
                </a:solidFill>
                <a:ea typeface="ＭＳ Ｐゴシック" pitchFamily="34" charset="-128"/>
              </a:rPr>
              <a:t>– </a:t>
            </a:r>
            <a:r>
              <a:rPr lang="tr-TR" altLang="en-US" sz="3200" b="1" dirty="0" smtClean="0">
                <a:solidFill>
                  <a:srgbClr val="FFFF00"/>
                </a:solidFill>
                <a:ea typeface="ＭＳ Ｐゴシック" pitchFamily="34" charset="-128"/>
              </a:rPr>
              <a:t>İleri Düzeyde Bakım ve  Ek  Tedaviler</a:t>
            </a:r>
            <a:endParaRPr lang="tr-TR" sz="3200" b="1" dirty="0">
              <a:solidFill>
                <a:srgbClr val="FFFF00"/>
              </a:solidFill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56260" y="831273"/>
            <a:ext cx="8288975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altLang="en-US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Bu  hastaların tercihan  bir  uzmana sevk  edilmesi ve onun   </a:t>
            </a:r>
          </a:p>
          <a:p>
            <a:pPr>
              <a:lnSpc>
                <a:spcPct val="150000"/>
              </a:lnSpc>
            </a:pPr>
            <a:r>
              <a:rPr lang="tr-TR" altLang="en-US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tarafından ek    tedavilerin  değerlendirilmesi gerekir.</a:t>
            </a:r>
            <a:endParaRPr lang="en-AU" altLang="en-US" sz="2000" dirty="0" smtClean="0">
              <a:solidFill>
                <a:srgbClr val="FFFF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4.Adıma  rağmen  semptomlar  devam  ediyorsa öncelikle </a:t>
            </a:r>
            <a:r>
              <a:rPr lang="tr-TR" altLang="en-US" sz="200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inhaler</a:t>
            </a: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kullanma   tekniği ve tedaviye  uyum  kontrol  edilmelidir.</a:t>
            </a:r>
            <a:endParaRPr lang="en-AU" altLang="en-US" sz="20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Sık atak  geçiren 12 yaş ve üstü vakalarda </a:t>
            </a:r>
            <a:r>
              <a:rPr lang="tr-TR" altLang="en-US" sz="20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</a:t>
            </a:r>
            <a:r>
              <a:rPr lang="en-AU" altLang="en-US" sz="2000" b="1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iotropium</a:t>
            </a:r>
            <a:r>
              <a:rPr lang="tr-TR" altLang="en-US" sz="20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denenebilir.</a:t>
            </a:r>
            <a:endParaRPr lang="en-AU" altLang="en-US" sz="20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Ağır </a:t>
            </a:r>
            <a:r>
              <a:rPr lang="tr-TR" altLang="en-US" sz="200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allerjik</a:t>
            </a: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  <a:r>
              <a:rPr lang="tr-TR" altLang="en-US" sz="200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astımılı</a:t>
            </a: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vakalarda   </a:t>
            </a:r>
            <a:r>
              <a:rPr lang="tr-TR" altLang="en-US" sz="20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</a:t>
            </a:r>
            <a:r>
              <a:rPr lang="en-AU" altLang="en-US" sz="2000" b="1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malizumab</a:t>
            </a:r>
            <a:r>
              <a:rPr lang="en-AU" altLang="en-US" sz="2000" b="1" dirty="0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eklenebilir.</a:t>
            </a:r>
            <a:endParaRPr lang="en-AU" altLang="en-US" sz="20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Şiddetli </a:t>
            </a:r>
            <a:r>
              <a:rPr lang="tr-TR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eozinofilik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astımı olan 12 yaş ve üstü vakalarda 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AU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epolizumab</a:t>
            </a:r>
            <a:r>
              <a:rPr lang="en-A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(anti-IL5) </a:t>
            </a:r>
            <a:r>
              <a:rPr lang="tr-T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denenebilir.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Düşük  doz (&lt;7,5 mg </a:t>
            </a:r>
            <a:r>
              <a:rPr lang="tr-TR" altLang="en-US" sz="2000" dirty="0" err="1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prednizon</a:t>
            </a: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ve eşdeğeri)  oral </a:t>
            </a:r>
            <a:r>
              <a:rPr lang="tr-TR" altLang="en-US" sz="2000" b="1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kortikosteroid</a:t>
            </a: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.   </a:t>
            </a:r>
          </a:p>
          <a:p>
            <a:pPr>
              <a:lnSpc>
                <a:spcPct val="150000"/>
              </a:lnSpc>
            </a:pP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Bazı  hastalarda  yarar  sağlar  ama kar-zarar  dengesine ve  yan  </a:t>
            </a:r>
          </a:p>
          <a:p>
            <a:pPr>
              <a:lnSpc>
                <a:spcPct val="150000"/>
              </a:lnSpc>
            </a:pPr>
            <a:r>
              <a:rPr lang="tr-TR" altLang="en-US" sz="20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 etkilere dikkat  etmek  gerekir.</a:t>
            </a:r>
            <a:endParaRPr lang="en-AU" altLang="en-US" sz="2000" dirty="0" smtClean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1"/>
            <a:endParaRPr lang="tr-TR" sz="2000" dirty="0" smtClean="0">
              <a:solidFill>
                <a:schemeClr val="bg1"/>
              </a:solidFill>
            </a:endParaRPr>
          </a:p>
          <a:p>
            <a:pPr lvl="1"/>
            <a:endParaRPr lang="tr-TR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/>
            <a:endParaRPr lang="tr-TR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/>
            <a:endParaRPr lang="tr-TR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/>
            <a:endParaRPr lang="tr-TR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/>
            <a:endParaRPr lang="tr-TR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/>
            <a:endParaRPr lang="tr-TR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/>
            <a:endParaRPr lang="tr-TR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  <a:p>
            <a:pPr lvl="1"/>
            <a:endParaRPr lang="en-AU" altLang="en-US" dirty="0" smtClean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703643" y="6066498"/>
            <a:ext cx="2046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chemeClr val="bg1"/>
                </a:solidFill>
              </a:rPr>
              <a:t>GINA </a:t>
            </a:r>
            <a:r>
              <a:rPr lang="en-AU" altLang="en-US" sz="1400" b="1" dirty="0" smtClean="0">
                <a:solidFill>
                  <a:schemeClr val="bg1"/>
                </a:solidFill>
              </a:rPr>
              <a:t>2016</a:t>
            </a:r>
            <a:endParaRPr lang="en-AU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           </a:t>
            </a:r>
            <a:br>
              <a:rPr lang="tr-TR" dirty="0" smtClean="0"/>
            </a:br>
            <a:r>
              <a:rPr lang="tr-TR" sz="4000" dirty="0" smtClean="0">
                <a:solidFill>
                  <a:srgbClr val="FFFF00"/>
                </a:solidFill>
              </a:rPr>
              <a:t>Çocukluk astımında </a:t>
            </a:r>
            <a:r>
              <a:rPr lang="tr-TR" sz="4000" dirty="0" err="1" smtClean="0">
                <a:solidFill>
                  <a:srgbClr val="FFFF00"/>
                </a:solidFill>
              </a:rPr>
              <a:t>immünoterapi</a:t>
            </a:r>
            <a:r>
              <a:rPr lang="tr-TR" sz="4000" dirty="0" smtClean="0">
                <a:solidFill>
                  <a:srgbClr val="FFFF00"/>
                </a:solidFill>
              </a:rPr>
              <a:t> </a:t>
            </a:r>
            <a:r>
              <a:rPr lang="tr-TR" sz="4000" dirty="0" err="1" smtClean="0">
                <a:solidFill>
                  <a:srgbClr val="FFFF00"/>
                </a:solidFill>
              </a:rPr>
              <a:t>endikasyonları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3791"/>
            <a:ext cx="8229600" cy="49876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Kontrol edilemeyen çevresel </a:t>
            </a:r>
            <a:r>
              <a:rPr lang="tr-TR" sz="2400" dirty="0" err="1" smtClean="0">
                <a:solidFill>
                  <a:schemeClr val="bg1"/>
                </a:solidFill>
              </a:rPr>
              <a:t>allerjenlere</a:t>
            </a:r>
            <a:r>
              <a:rPr lang="tr-TR" sz="2400" dirty="0" smtClean="0">
                <a:solidFill>
                  <a:schemeClr val="bg1"/>
                </a:solidFill>
              </a:rPr>
              <a:t> duyarlı çocuklarda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astım semptomlarını kontrol altına almada ilaç ve korunma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önlemleri  yetersiz kalırsa </a:t>
            </a:r>
            <a:r>
              <a:rPr lang="tr-TR" sz="2400" dirty="0" err="1" smtClean="0">
                <a:solidFill>
                  <a:schemeClr val="bg1"/>
                </a:solidFill>
              </a:rPr>
              <a:t>immünoterapi</a:t>
            </a:r>
            <a:r>
              <a:rPr lang="tr-TR" sz="2400" dirty="0" smtClean="0">
                <a:solidFill>
                  <a:schemeClr val="bg1"/>
                </a:solidFill>
              </a:rPr>
              <a:t> düşünülebilir.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2400" dirty="0" err="1" smtClean="0">
                <a:solidFill>
                  <a:schemeClr val="bg1"/>
                </a:solidFill>
              </a:rPr>
              <a:t>İmmünoterapi</a:t>
            </a:r>
            <a:r>
              <a:rPr lang="tr-TR" sz="2400" dirty="0" smtClean="0">
                <a:solidFill>
                  <a:schemeClr val="bg1"/>
                </a:solidFill>
              </a:rPr>
              <a:t> , esas olarak </a:t>
            </a:r>
            <a:r>
              <a:rPr lang="tr-TR" sz="2400" dirty="0" err="1" smtClean="0">
                <a:solidFill>
                  <a:schemeClr val="bg1"/>
                </a:solidFill>
              </a:rPr>
              <a:t>subkütan</a:t>
            </a:r>
            <a:r>
              <a:rPr lang="tr-TR" sz="2400" dirty="0" smtClean="0">
                <a:solidFill>
                  <a:schemeClr val="bg1"/>
                </a:solidFill>
              </a:rPr>
              <a:t> yolla etkilidir.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Daha  az  etkili olmakla  beraber </a:t>
            </a:r>
            <a:r>
              <a:rPr lang="tr-TR" sz="2400" dirty="0" err="1" smtClean="0">
                <a:solidFill>
                  <a:schemeClr val="bg1"/>
                </a:solidFill>
              </a:rPr>
              <a:t>sublingual</a:t>
            </a:r>
            <a:r>
              <a:rPr lang="tr-TR" sz="2400" dirty="0" smtClean="0">
                <a:solidFill>
                  <a:schemeClr val="bg1"/>
                </a:solidFill>
              </a:rPr>
              <a:t> damla ve  tablet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formları da  uygulanmaktadır. 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b="1" dirty="0" err="1" smtClean="0">
                <a:solidFill>
                  <a:srgbClr val="FFFF00"/>
                </a:solidFill>
              </a:rPr>
              <a:t>İmmünoterapinin</a:t>
            </a:r>
            <a:r>
              <a:rPr lang="tr-TR" b="1" dirty="0" smtClean="0">
                <a:solidFill>
                  <a:srgbClr val="FFFF00"/>
                </a:solidFill>
              </a:rPr>
              <a:t> mutlaka  </a:t>
            </a:r>
            <a:r>
              <a:rPr lang="tr-TR" b="1" dirty="0" err="1" smtClean="0">
                <a:solidFill>
                  <a:srgbClr val="FFFF00"/>
                </a:solidFill>
              </a:rPr>
              <a:t>allerji</a:t>
            </a:r>
            <a:r>
              <a:rPr lang="tr-TR" b="1" dirty="0" smtClean="0">
                <a:solidFill>
                  <a:srgbClr val="FFFF00"/>
                </a:solidFill>
              </a:rPr>
              <a:t>-immünoloji uzmanları 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b="1" dirty="0" smtClean="0">
                <a:solidFill>
                  <a:srgbClr val="FFFF00"/>
                </a:solidFill>
              </a:rPr>
              <a:t>tarafından  uygulanması gerekir.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Line 2"/>
          <p:cNvSpPr>
            <a:spLocks noChangeShapeType="1"/>
          </p:cNvSpPr>
          <p:nvPr/>
        </p:nvSpPr>
        <p:spPr bwMode="auto">
          <a:xfrm>
            <a:off x="6751638" y="3881438"/>
            <a:ext cx="0" cy="276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5" name="Line 5"/>
          <p:cNvSpPr>
            <a:spLocks noChangeShapeType="1"/>
          </p:cNvSpPr>
          <p:nvPr/>
        </p:nvSpPr>
        <p:spPr bwMode="auto">
          <a:xfrm>
            <a:off x="1230313" y="4021138"/>
            <a:ext cx="0" cy="13335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6" name="Line 6"/>
          <p:cNvSpPr>
            <a:spLocks noChangeShapeType="1"/>
          </p:cNvSpPr>
          <p:nvPr/>
        </p:nvSpPr>
        <p:spPr bwMode="auto">
          <a:xfrm>
            <a:off x="3059113" y="4000500"/>
            <a:ext cx="0" cy="133350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7" name="Line 7"/>
          <p:cNvSpPr>
            <a:spLocks noChangeShapeType="1"/>
          </p:cNvSpPr>
          <p:nvPr/>
        </p:nvSpPr>
        <p:spPr bwMode="auto">
          <a:xfrm rot="16200000" flipV="1">
            <a:off x="2144713" y="3082925"/>
            <a:ext cx="1587" cy="188436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8" name="Freeform 8"/>
          <p:cNvSpPr>
            <a:spLocks/>
          </p:cNvSpPr>
          <p:nvPr/>
        </p:nvSpPr>
        <p:spPr bwMode="auto">
          <a:xfrm>
            <a:off x="973138" y="4098925"/>
            <a:ext cx="517525" cy="107950"/>
          </a:xfrm>
          <a:custGeom>
            <a:avLst/>
            <a:gdLst>
              <a:gd name="T0" fmla="*/ 0 w 1152"/>
              <a:gd name="T1" fmla="*/ 0 h 192"/>
              <a:gd name="T2" fmla="*/ 2147483647 w 1152"/>
              <a:gd name="T3" fmla="*/ 0 h 192"/>
              <a:gd name="T4" fmla="*/ 2147483647 w 1152"/>
              <a:gd name="T5" fmla="*/ 2147483647 h 192"/>
              <a:gd name="T6" fmla="*/ 0 w 115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92"/>
              <a:gd name="T14" fmla="*/ 1152 w 115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92">
                <a:moveTo>
                  <a:pt x="0" y="0"/>
                </a:moveTo>
                <a:lnTo>
                  <a:pt x="1152" y="0"/>
                </a:lnTo>
                <a:lnTo>
                  <a:pt x="576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9399" name="Freeform 9"/>
          <p:cNvSpPr>
            <a:spLocks/>
          </p:cNvSpPr>
          <p:nvPr/>
        </p:nvSpPr>
        <p:spPr bwMode="auto">
          <a:xfrm>
            <a:off x="2797175" y="4094163"/>
            <a:ext cx="517525" cy="107950"/>
          </a:xfrm>
          <a:custGeom>
            <a:avLst/>
            <a:gdLst>
              <a:gd name="T0" fmla="*/ 0 w 1152"/>
              <a:gd name="T1" fmla="*/ 0 h 192"/>
              <a:gd name="T2" fmla="*/ 2147483647 w 1152"/>
              <a:gd name="T3" fmla="*/ 0 h 192"/>
              <a:gd name="T4" fmla="*/ 2147483647 w 1152"/>
              <a:gd name="T5" fmla="*/ 2147483647 h 192"/>
              <a:gd name="T6" fmla="*/ 0 w 1152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1152"/>
              <a:gd name="T13" fmla="*/ 0 h 192"/>
              <a:gd name="T14" fmla="*/ 1152 w 1152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52" h="192">
                <a:moveTo>
                  <a:pt x="0" y="0"/>
                </a:moveTo>
                <a:lnTo>
                  <a:pt x="1152" y="0"/>
                </a:lnTo>
                <a:lnTo>
                  <a:pt x="576" y="19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169863" y="228600"/>
            <a:ext cx="88042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tr-T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İki yaşından büyük çocuklarda akut astım atağı tedavisi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Times New Roman" charset="0"/>
            </a:endParaRPr>
          </a:p>
        </p:txBody>
      </p:sp>
      <p:graphicFrame>
        <p:nvGraphicFramePr>
          <p:cNvPr id="247821" name="Group 13"/>
          <p:cNvGraphicFramePr>
            <a:graphicFrameLocks noGrp="1"/>
          </p:cNvGraphicFramePr>
          <p:nvPr/>
        </p:nvGraphicFramePr>
        <p:xfrm>
          <a:off x="152400" y="609600"/>
          <a:ext cx="8686800" cy="6248400"/>
        </p:xfrm>
        <a:graphic>
          <a:graphicData uri="http://schemas.openxmlformats.org/drawingml/2006/table">
            <a:tbl>
              <a:tblPr/>
              <a:tblGrid>
                <a:gridCol w="2898720"/>
                <a:gridCol w="2890920"/>
                <a:gridCol w="2897160"/>
              </a:tblGrid>
              <a:tr h="228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Times New Roman" charset="0"/>
                          <a:sym typeface="ZapfDingbats" pitchFamily="82" charset="2"/>
                        </a:rPr>
                        <a:t>Hafif-orta şiddette astım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+mn-cs"/>
                          <a:sym typeface="Arial Bold" charset="0"/>
                        </a:rPr>
                        <a:t>Kısa  cümleler  kurabiliyor ,oturmak istiyor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, 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huzursuz  değil, </a:t>
                      </a:r>
                      <a:r>
                        <a:rPr lang="tr-TR" altLang="en-US" sz="1800" dirty="0" err="1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takipneik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,  Nabız: 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100–120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,  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O</a:t>
                      </a:r>
                      <a:r>
                        <a:rPr lang="en-US" altLang="en-US" sz="1800" baseline="-250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2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 sat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.(oda)  %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90–95%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 , P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EF &gt;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%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50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charset="0"/>
                        <a:sym typeface="ZapfDingbats" pitchFamily="82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charset="0"/>
                        <a:sym typeface="ZapfDingbats" pitchFamily="82" charset="2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Ağır astım atağı</a:t>
                      </a:r>
                    </a:p>
                    <a:p>
                      <a:pPr eaLnBrk="1" hangingPunct="1">
                        <a:spcBef>
                          <a:spcPts val="425"/>
                        </a:spcBef>
                      </a:pP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Sözcüklerle  konuşuyor, öne  eğik  oturuyor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, 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huzursuz, SS: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 &gt;30/</a:t>
                      </a:r>
                      <a:r>
                        <a:rPr lang="tr-TR" altLang="en-US" sz="1800" dirty="0" err="1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dk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. Nabız:</a:t>
                      </a:r>
                      <a:r>
                        <a:rPr lang="tr-TR" altLang="en-US" sz="1800" baseline="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 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&gt;120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/</a:t>
                      </a:r>
                      <a:r>
                        <a:rPr lang="tr-TR" altLang="en-US" sz="1800" dirty="0" err="1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dk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 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O</a:t>
                      </a:r>
                      <a:r>
                        <a:rPr lang="en-US" altLang="en-US" sz="1800" baseline="-250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2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 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s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at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. 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(o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da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) &lt;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%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90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, 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PEF ≤</a:t>
                      </a:r>
                      <a:r>
                        <a:rPr lang="tr-TR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%</a:t>
                      </a:r>
                      <a:r>
                        <a:rPr lang="en-US" altLang="en-US" sz="1800" dirty="0" smtClean="0">
                          <a:solidFill>
                            <a:srgbClr val="FFFFFF"/>
                          </a:solidFill>
                          <a:latin typeface="Arial Bold" charset="0"/>
                          <a:sym typeface="Arial Bold" charset="0"/>
                        </a:rPr>
                        <a:t>50% 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Yaşamı tehdit eden astı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en-US" sz="1800" dirty="0" smtClean="0">
                          <a:solidFill>
                            <a:schemeClr val="bg1"/>
                          </a:solidFill>
                        </a:rPr>
                        <a:t>Uyku</a:t>
                      </a:r>
                      <a:r>
                        <a:rPr lang="tr-TR" altLang="en-US" sz="1800" baseline="0" dirty="0" smtClean="0">
                          <a:solidFill>
                            <a:schemeClr val="bg1"/>
                          </a:solidFill>
                        </a:rPr>
                        <a:t> halinde, bilinç  bulanıklığı, sessiz  göğüs</a:t>
                      </a:r>
                      <a:endParaRPr lang="en-US" altLang="en-US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961694">
                <a:tc>
                  <a:txBody>
                    <a:bodyPr/>
                    <a:lstStyle/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Hazne ile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ß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 agonist 2-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4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püf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 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Times New Roman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Times New Roman" charset="0"/>
                        </a:rPr>
                        <a:t>15 dakikada bir değerlendiriniz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Times New Roman" charset="0"/>
                        <a:sym typeface="ZapfDingbats" pitchFamily="82" charset="2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Cevap varsa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1-4 saatte bir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ß</a:t>
                      </a:r>
                      <a:r>
                        <a:rPr kumimoji="0" lang="en-GB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agonist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lere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devam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/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Ağızdan p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redni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zol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</a:t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- 20mg (2-5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yaş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b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- 30-40mg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(&gt;5 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aş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Nebülizer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ile S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albutamol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(2-5 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aş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2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,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5mg; &gt;5 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aş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5mg)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veya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terbutalin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(2-5 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aş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5mg; &gt;5 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aş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: 10mg)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+Oksijen 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P</a:t>
                      </a:r>
                      <a:r>
                        <a:rPr kumimoji="0" lang="en-GB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redni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zolon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 (2-5 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aş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:  20mg; &gt;5 y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aş</a:t>
                      </a: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 30-40mg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)</a:t>
                      </a: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Cevap yoksa </a:t>
                      </a: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İn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hale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ß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agonist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lere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her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20-30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dak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Devam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  <a:defRPr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Ağızdan p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redni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zol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on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- 20mg (2-5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yaş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- 30-40mg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(&gt;5 y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aş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Eğer yaşamı </a:t>
                      </a:r>
                      <a:r>
                        <a:rPr kumimoji="0" lang="tr-T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tehditi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varsa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Uzmana danışın. Yoğun bakım koşullarını araştırın. Ayrıca: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Akciğer 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grafisi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ve kan gazları bakın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Her 2-30 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dak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bir n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ebuli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ze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ß</a:t>
                      </a:r>
                      <a:r>
                        <a:rPr kumimoji="0" lang="en-GB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agonist</a:t>
                      </a:r>
                      <a:r>
                        <a:rPr kumimoji="0" lang="tr-T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ler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ipratropium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brom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üre devam edin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Varsa İV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salbutamol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15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g/kg</a:t>
                      </a:r>
                      <a:r>
                        <a:rPr kumimoji="0" lang="tr-T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 dakikada    verin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  <a:p>
                      <a:pPr marL="165100" marR="0" lvl="0" indent="-165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20000"/>
                        <a:buFontTx/>
                        <a:buChar char="•"/>
                        <a:tabLst/>
                      </a:pPr>
                      <a:endParaRPr kumimoji="0" 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17 Aşağı Ok"/>
          <p:cNvSpPr/>
          <p:nvPr/>
        </p:nvSpPr>
        <p:spPr>
          <a:xfrm>
            <a:off x="6806821" y="1702558"/>
            <a:ext cx="304800" cy="3048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3" name="22 Aşağı Ok"/>
          <p:cNvSpPr/>
          <p:nvPr/>
        </p:nvSpPr>
        <p:spPr>
          <a:xfrm flipH="1">
            <a:off x="4137547" y="2470244"/>
            <a:ext cx="243385" cy="33778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26" name="25 Aşağı Ok"/>
          <p:cNvSpPr/>
          <p:nvPr/>
        </p:nvSpPr>
        <p:spPr>
          <a:xfrm>
            <a:off x="1025856" y="2349687"/>
            <a:ext cx="407157" cy="36621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79873"/>
          <p:cNvSpPr>
            <a:spLocks noGrp="1" noChangeArrowheads="1"/>
          </p:cNvSpPr>
          <p:nvPr>
            <p:ph type="title"/>
          </p:nvPr>
        </p:nvSpPr>
        <p:spPr>
          <a:xfrm>
            <a:off x="0" y="155574"/>
            <a:ext cx="8884693" cy="1332031"/>
          </a:xfrm>
        </p:spPr>
        <p:txBody>
          <a:bodyPr lIns="88900" tIns="44450" rIns="88900" bIns="44450">
            <a:noAutofit/>
          </a:bodyPr>
          <a:lstStyle/>
          <a:p>
            <a:pPr marL="0" indent="0" algn="ctr" defTabSz="877888"/>
            <a:r>
              <a:rPr lang="tr-TR" sz="3600" b="1" dirty="0" smtClean="0">
                <a:solidFill>
                  <a:srgbClr val="FFFF00"/>
                </a:solidFill>
              </a:rPr>
              <a:t> Akut  Astım  Atağında Yapılmaması Gerekenler</a:t>
            </a:r>
            <a:endParaRPr lang="en-US" sz="3600" b="1" dirty="0" smtClean="0">
              <a:solidFill>
                <a:srgbClr val="FFFF00"/>
              </a:solidFill>
            </a:endParaRPr>
          </a:p>
        </p:txBody>
      </p:sp>
      <p:sp>
        <p:nvSpPr>
          <p:cNvPr id="29699" name="Shape 79874"/>
          <p:cNvSpPr>
            <a:spLocks noGrp="1" noChangeArrowheads="1"/>
          </p:cNvSpPr>
          <p:nvPr>
            <p:ph type="body" idx="1"/>
          </p:nvPr>
        </p:nvSpPr>
        <p:spPr>
          <a:xfrm>
            <a:off x="457200" y="1885950"/>
            <a:ext cx="8178800" cy="3990975"/>
          </a:xfrm>
        </p:spPr>
        <p:txBody>
          <a:bodyPr lIns="90488" tIns="44450" rIns="90488" bIns="44450">
            <a:normAutofit/>
          </a:bodyPr>
          <a:lstStyle/>
          <a:p>
            <a:pPr marL="341313" indent="-341313" defTabSz="912813"/>
            <a:r>
              <a:rPr lang="en-US" sz="4000" dirty="0" err="1" smtClean="0">
                <a:solidFill>
                  <a:schemeClr val="bg1"/>
                </a:solidFill>
              </a:rPr>
              <a:t>Antib</a:t>
            </a:r>
            <a:r>
              <a:rPr lang="tr-TR" sz="4000" dirty="0" err="1" smtClean="0">
                <a:solidFill>
                  <a:schemeClr val="bg1"/>
                </a:solidFill>
              </a:rPr>
              <a:t>iyotikler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341313" indent="-341313" defTabSz="912813"/>
            <a:r>
              <a:rPr lang="tr-TR" sz="4000" dirty="0" smtClean="0">
                <a:solidFill>
                  <a:schemeClr val="bg1"/>
                </a:solidFill>
              </a:rPr>
              <a:t>Aşırı sıvı verme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341313" indent="-341313" defTabSz="912813"/>
            <a:r>
              <a:rPr lang="tr-TR" sz="4000" dirty="0" err="1" smtClean="0">
                <a:solidFill>
                  <a:schemeClr val="bg1"/>
                </a:solidFill>
              </a:rPr>
              <a:t>Sedasyon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341313" indent="-341313" defTabSz="912813"/>
            <a:r>
              <a:rPr lang="tr-TR" sz="4000" dirty="0" smtClean="0">
                <a:solidFill>
                  <a:schemeClr val="bg1"/>
                </a:solidFill>
              </a:rPr>
              <a:t>Öksürük kesiciler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341313" indent="-341313" defTabSz="912813"/>
            <a:r>
              <a:rPr lang="tr-TR" sz="4000" dirty="0" err="1" smtClean="0">
                <a:solidFill>
                  <a:schemeClr val="bg1"/>
                </a:solidFill>
              </a:rPr>
              <a:t>Antihistaminikler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/>
          </p:cNvSpPr>
          <p:nvPr>
            <p:ph type="subTitle" idx="1"/>
          </p:nvPr>
        </p:nvSpPr>
        <p:spPr>
          <a:xfrm>
            <a:off x="228600" y="457200"/>
            <a:ext cx="8458200" cy="58674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tr-TR" sz="2800" b="1" dirty="0" smtClean="0">
                <a:latin typeface="Arial" pitchFamily="34" charset="0"/>
              </a:rPr>
              <a:t>   </a:t>
            </a:r>
            <a:r>
              <a:rPr lang="tr-TR" sz="3200" b="1" dirty="0" smtClean="0">
                <a:solidFill>
                  <a:srgbClr val="FFFF99"/>
                </a:solidFill>
              </a:rPr>
              <a:t>DOZ AZALTIMI-I</a:t>
            </a:r>
          </a:p>
          <a:p>
            <a:pPr algn="l" eaLnBrk="1" hangingPunct="1">
              <a:lnSpc>
                <a:spcPct val="150000"/>
              </a:lnSpc>
            </a:pPr>
            <a:r>
              <a:rPr lang="tr-TR" sz="3200" b="1" dirty="0" smtClean="0"/>
              <a:t>Astımda semptomlar kontrol altına alındıktan sonra en az üç ay daha ilaçlara aynı şekilde devam edilir.</a:t>
            </a:r>
          </a:p>
          <a:p>
            <a:pPr algn="l" eaLnBrk="1" hangingPunct="1">
              <a:lnSpc>
                <a:spcPct val="150000"/>
              </a:lnSpc>
            </a:pPr>
            <a:r>
              <a:rPr lang="tr-TR" sz="3200" b="1" dirty="0" smtClean="0"/>
              <a:t>Daha sonra semptomları kontrol altına tutabilecek uygun doza inilecek şekilde ilaçlar yavaş yavaş azaltılır</a:t>
            </a:r>
            <a:r>
              <a:rPr lang="tr-TR" sz="3200" dirty="0" smtClean="0"/>
              <a:t>. </a:t>
            </a:r>
          </a:p>
          <a:p>
            <a:endParaRPr lang="tr-TR" sz="3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06730D99-9425-4C43-BC5B-92B3D08E24C9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4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450167" y="450166"/>
            <a:ext cx="792011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600" b="1" dirty="0">
                <a:solidFill>
                  <a:srgbClr val="FFFF99"/>
                </a:solidFill>
              </a:rPr>
              <a:t>ASTIM TEDAVİSİNİN KAPSAMI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tr-TR" sz="3600" dirty="0">
                <a:solidFill>
                  <a:schemeClr val="bg1"/>
                </a:solidFill>
              </a:rPr>
              <a:t>Genel koruyucu önlemler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tr-TR" sz="3600" dirty="0">
                <a:solidFill>
                  <a:schemeClr val="bg1"/>
                </a:solidFill>
              </a:rPr>
              <a:t>Tetikleyicilerden kaçınma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tr-TR" sz="4800" u="sng" dirty="0" smtClean="0">
                <a:solidFill>
                  <a:schemeClr val="bg1"/>
                </a:solidFill>
              </a:rPr>
              <a:t>İlaçlar</a:t>
            </a:r>
            <a:endParaRPr lang="tr-TR" sz="4800" u="sng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tr-TR" sz="3600" dirty="0" err="1">
                <a:solidFill>
                  <a:schemeClr val="bg1"/>
                </a:solidFill>
              </a:rPr>
              <a:t>İmmünoterapi</a:t>
            </a:r>
            <a:endParaRPr lang="tr-TR" sz="36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tr-TR" sz="3600" dirty="0">
                <a:solidFill>
                  <a:schemeClr val="bg1"/>
                </a:solidFill>
              </a:rPr>
              <a:t>Eşlik eden hastalıkların tedavisi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/>
          </p:cNvSpPr>
          <p:nvPr>
            <p:ph type="body" idx="4294967295"/>
          </p:nvPr>
        </p:nvSpPr>
        <p:spPr>
          <a:xfrm>
            <a:off x="534390" y="381000"/>
            <a:ext cx="8609610" cy="5943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tr-TR" b="1" dirty="0" smtClean="0">
                <a:latin typeface="Arial" pitchFamily="34" charset="0"/>
              </a:rPr>
              <a:t>   </a:t>
            </a:r>
            <a:r>
              <a:rPr lang="tr-TR" sz="2800" b="1" dirty="0" smtClean="0">
                <a:solidFill>
                  <a:srgbClr val="FFFF99"/>
                </a:solidFill>
              </a:rPr>
              <a:t>DOZ AZALTIMI-II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tr-TR" sz="2800" b="1" dirty="0" smtClean="0">
                <a:latin typeface="Arial" pitchFamily="34" charset="0"/>
              </a:rPr>
              <a:t>   </a:t>
            </a:r>
            <a:r>
              <a:rPr lang="tr-TR" sz="2800" b="1" dirty="0" smtClean="0">
                <a:solidFill>
                  <a:schemeClr val="bg1"/>
                </a:solidFill>
              </a:rPr>
              <a:t>Kombine ilaç tedavisi alan vakalarda önce </a:t>
            </a:r>
            <a:r>
              <a:rPr lang="tr-TR" sz="2800" b="1" dirty="0" err="1" smtClean="0">
                <a:solidFill>
                  <a:schemeClr val="bg1"/>
                </a:solidFill>
              </a:rPr>
              <a:t>steroid</a:t>
            </a:r>
            <a:r>
              <a:rPr lang="tr-TR" sz="2800" b="1" dirty="0" smtClean="0">
                <a:solidFill>
                  <a:schemeClr val="bg1"/>
                </a:solidFill>
              </a:rPr>
              <a:t> dozunda her üç ayda bir %25 olacak şekilde doz </a:t>
            </a:r>
            <a:r>
              <a:rPr lang="tr-TR" sz="2800" b="1" dirty="0" err="1" smtClean="0">
                <a:solidFill>
                  <a:schemeClr val="bg1"/>
                </a:solidFill>
              </a:rPr>
              <a:t>azaltımı</a:t>
            </a:r>
            <a:r>
              <a:rPr lang="tr-TR" sz="2800" b="1" dirty="0" smtClean="0">
                <a:solidFill>
                  <a:schemeClr val="bg1"/>
                </a:solidFill>
              </a:rPr>
              <a:t> yapılır. </a:t>
            </a:r>
            <a:endParaRPr lang="tr-TR" sz="28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tr-TR" sz="2800" b="1" dirty="0" smtClean="0">
                <a:solidFill>
                  <a:schemeClr val="bg1"/>
                </a:solidFill>
                <a:latin typeface="Arial" pitchFamily="34" charset="0"/>
              </a:rPr>
              <a:t>   </a:t>
            </a:r>
            <a:r>
              <a:rPr lang="tr-TR" sz="2800" b="1" dirty="0" err="1" smtClean="0">
                <a:solidFill>
                  <a:schemeClr val="bg1"/>
                </a:solidFill>
              </a:rPr>
              <a:t>Steroid</a:t>
            </a:r>
            <a:r>
              <a:rPr lang="tr-TR" sz="2800" b="1" dirty="0" smtClean="0">
                <a:solidFill>
                  <a:schemeClr val="bg1"/>
                </a:solidFill>
              </a:rPr>
              <a:t> dozu 800  </a:t>
            </a:r>
            <a:r>
              <a:rPr lang="tr-TR" sz="2800" b="1" dirty="0" err="1" smtClean="0">
                <a:solidFill>
                  <a:schemeClr val="bg1"/>
                </a:solidFill>
              </a:rPr>
              <a:t>mcg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r>
              <a:rPr lang="tr-TR" sz="2800" b="1" dirty="0" err="1" smtClean="0">
                <a:solidFill>
                  <a:schemeClr val="bg1"/>
                </a:solidFill>
              </a:rPr>
              <a:t>budesonid</a:t>
            </a:r>
            <a:r>
              <a:rPr lang="tr-TR" sz="2800" b="1" dirty="0" smtClean="0">
                <a:solidFill>
                  <a:schemeClr val="bg1"/>
                </a:solidFill>
              </a:rPr>
              <a:t> veya eşdeğeri bir doza ulaşılınca   diğer ilaçlar sırasıyla kesilir.</a:t>
            </a:r>
          </a:p>
          <a:p>
            <a:endParaRPr lang="tr-TR" sz="2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27546" y="463138"/>
            <a:ext cx="8057502" cy="653143"/>
          </a:xfrm>
        </p:spPr>
        <p:txBody>
          <a:bodyPr>
            <a:noAutofit/>
          </a:bodyPr>
          <a:lstStyle/>
          <a:p>
            <a:pPr algn="l"/>
            <a:r>
              <a:rPr lang="tr-TR" sz="3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İlaçlarla</a:t>
            </a:r>
            <a:r>
              <a:rPr lang="tr-T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ilgili</a:t>
            </a:r>
            <a:r>
              <a:rPr lang="tr-T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bazı</a:t>
            </a:r>
            <a:r>
              <a:rPr lang="tr-T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3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önemli</a:t>
            </a:r>
            <a:r>
              <a:rPr lang="tr-TR" sz="3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36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noktalar</a:t>
            </a:r>
            <a:endParaRPr lang="tr-TR" sz="3600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33400" y="1270661"/>
            <a:ext cx="7854696" cy="460762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</a:pPr>
            <a:r>
              <a:rPr lang="tr-TR" sz="3200" b="1" dirty="0" err="1" smtClean="0">
                <a:solidFill>
                  <a:srgbClr val="FFFF00"/>
                </a:solidFill>
              </a:rPr>
              <a:t>Formoterol</a:t>
            </a:r>
            <a:r>
              <a:rPr lang="tr-TR" sz="3200" b="1" dirty="0" smtClean="0">
                <a:solidFill>
                  <a:srgbClr val="FFFF00"/>
                </a:solidFill>
              </a:rPr>
              <a:t> ve </a:t>
            </a:r>
            <a:r>
              <a:rPr lang="tr-TR" sz="3200" b="1" dirty="0" err="1" smtClean="0">
                <a:solidFill>
                  <a:srgbClr val="FFFF00"/>
                </a:solidFill>
              </a:rPr>
              <a:t>salmeterol</a:t>
            </a:r>
            <a:r>
              <a:rPr lang="tr-TR" sz="3200" b="1" dirty="0" smtClean="0">
                <a:solidFill>
                  <a:srgbClr val="FFFF00"/>
                </a:solidFill>
              </a:rPr>
              <a:t> :</a:t>
            </a:r>
            <a:r>
              <a:rPr lang="tr-TR" sz="3200" dirty="0" smtClean="0"/>
              <a:t>Tek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  <a:r>
              <a:rPr lang="tr-TR" sz="3200" dirty="0" smtClean="0"/>
              <a:t>başına</a:t>
            </a:r>
            <a:r>
              <a:rPr lang="tr-TR" sz="3200" b="1" dirty="0" smtClean="0">
                <a:solidFill>
                  <a:srgbClr val="FFFF00"/>
                </a:solidFill>
              </a:rPr>
              <a:t>  </a:t>
            </a:r>
            <a:r>
              <a:rPr lang="tr-TR" sz="3200" dirty="0" smtClean="0"/>
              <a:t>verilmemelidir</a:t>
            </a:r>
          </a:p>
          <a:p>
            <a:pPr algn="l">
              <a:lnSpc>
                <a:spcPct val="110000"/>
              </a:lnSpc>
            </a:pPr>
            <a:r>
              <a:rPr lang="tr-TR" sz="3200" b="1" dirty="0" err="1" smtClean="0">
                <a:solidFill>
                  <a:srgbClr val="FFFF00"/>
                </a:solidFill>
              </a:rPr>
              <a:t>Formoterol</a:t>
            </a:r>
            <a:r>
              <a:rPr lang="tr-TR" sz="3200" b="1" dirty="0" smtClean="0">
                <a:solidFill>
                  <a:srgbClr val="FFFF00"/>
                </a:solidFill>
              </a:rPr>
              <a:t>/</a:t>
            </a:r>
            <a:r>
              <a:rPr lang="tr-TR" sz="3200" b="1" dirty="0" err="1" smtClean="0">
                <a:solidFill>
                  <a:srgbClr val="FFFF00"/>
                </a:solidFill>
              </a:rPr>
              <a:t>budesonid</a:t>
            </a:r>
            <a:r>
              <a:rPr lang="tr-TR" sz="3200" b="1" dirty="0" smtClean="0"/>
              <a:t> : 5 </a:t>
            </a:r>
            <a:r>
              <a:rPr lang="tr-TR" sz="3200" dirty="0" smtClean="0"/>
              <a:t>yaş</a:t>
            </a:r>
            <a:r>
              <a:rPr lang="tr-TR" sz="3200" b="1" dirty="0" smtClean="0"/>
              <a:t> </a:t>
            </a:r>
            <a:r>
              <a:rPr lang="tr-TR" sz="3200" dirty="0" smtClean="0"/>
              <a:t>ve</a:t>
            </a:r>
            <a:r>
              <a:rPr lang="tr-TR" sz="3200" b="1" dirty="0" smtClean="0"/>
              <a:t> </a:t>
            </a:r>
            <a:r>
              <a:rPr lang="tr-TR" sz="3200" dirty="0" smtClean="0"/>
              <a:t>üstünde</a:t>
            </a:r>
          </a:p>
          <a:p>
            <a:pPr algn="l">
              <a:lnSpc>
                <a:spcPct val="110000"/>
              </a:lnSpc>
            </a:pPr>
            <a:r>
              <a:rPr lang="tr-TR" sz="3200" b="1" dirty="0" err="1" smtClean="0">
                <a:solidFill>
                  <a:srgbClr val="FFFF00"/>
                </a:solidFill>
              </a:rPr>
              <a:t>Salmeterol</a:t>
            </a:r>
            <a:r>
              <a:rPr lang="tr-TR" sz="3200" b="1" dirty="0" smtClean="0">
                <a:solidFill>
                  <a:srgbClr val="FFFF00"/>
                </a:solidFill>
              </a:rPr>
              <a:t> /</a:t>
            </a:r>
            <a:r>
              <a:rPr lang="tr-TR" sz="3200" b="1" dirty="0" err="1" smtClean="0">
                <a:solidFill>
                  <a:srgbClr val="FFFF00"/>
                </a:solidFill>
              </a:rPr>
              <a:t>flutikazon</a:t>
            </a:r>
            <a:r>
              <a:rPr lang="tr-TR" sz="3200" b="1" dirty="0" smtClean="0">
                <a:solidFill>
                  <a:srgbClr val="FFFF00"/>
                </a:solidFill>
              </a:rPr>
              <a:t>: </a:t>
            </a:r>
            <a:r>
              <a:rPr lang="tr-TR" sz="3200" dirty="0" smtClean="0"/>
              <a:t>4 yaş ve  üstünde </a:t>
            </a:r>
          </a:p>
          <a:p>
            <a:pPr algn="l">
              <a:lnSpc>
                <a:spcPct val="110000"/>
              </a:lnSpc>
            </a:pPr>
            <a:r>
              <a:rPr lang="tr-TR" sz="3200" b="1" dirty="0" err="1" smtClean="0">
                <a:solidFill>
                  <a:srgbClr val="FFFF00"/>
                </a:solidFill>
              </a:rPr>
              <a:t>Siklesonid</a:t>
            </a:r>
            <a:r>
              <a:rPr lang="tr-TR" sz="3200" b="1" dirty="0" smtClean="0">
                <a:solidFill>
                  <a:srgbClr val="FFFF00"/>
                </a:solidFill>
              </a:rPr>
              <a:t>: </a:t>
            </a:r>
            <a:r>
              <a:rPr lang="tr-TR" sz="3200" dirty="0" smtClean="0"/>
              <a:t>5 yaş ve  üstünde  </a:t>
            </a:r>
          </a:p>
          <a:p>
            <a:pPr algn="l">
              <a:lnSpc>
                <a:spcPct val="110000"/>
              </a:lnSpc>
            </a:pPr>
            <a:r>
              <a:rPr lang="tr-TR" sz="3200" b="1" dirty="0" err="1" smtClean="0">
                <a:solidFill>
                  <a:srgbClr val="FFFF00"/>
                </a:solidFill>
              </a:rPr>
              <a:t>Tiotropiyum</a:t>
            </a:r>
            <a:r>
              <a:rPr lang="tr-TR" sz="3200" b="1" dirty="0" smtClean="0">
                <a:solidFill>
                  <a:srgbClr val="FFFF00"/>
                </a:solidFill>
              </a:rPr>
              <a:t>: </a:t>
            </a:r>
            <a:r>
              <a:rPr lang="tr-TR" sz="3200" dirty="0" smtClean="0"/>
              <a:t>12 yaş ve  üstünde</a:t>
            </a:r>
          </a:p>
          <a:p>
            <a:pPr algn="l">
              <a:lnSpc>
                <a:spcPct val="110000"/>
              </a:lnSpc>
            </a:pPr>
            <a:r>
              <a:rPr lang="tr-TR" sz="3200" b="1" dirty="0" err="1" smtClean="0">
                <a:solidFill>
                  <a:srgbClr val="FFFF00"/>
                </a:solidFill>
              </a:rPr>
              <a:t>Omalizumab</a:t>
            </a:r>
            <a:r>
              <a:rPr lang="tr-TR" sz="3200" b="1" dirty="0" smtClean="0">
                <a:solidFill>
                  <a:srgbClr val="FFFF00"/>
                </a:solidFill>
              </a:rPr>
              <a:t>: </a:t>
            </a:r>
            <a:r>
              <a:rPr lang="tr-TR" sz="3200" dirty="0" smtClean="0"/>
              <a:t>12</a:t>
            </a:r>
            <a:r>
              <a:rPr lang="tr-TR" sz="3200" b="1" dirty="0" smtClean="0"/>
              <a:t> </a:t>
            </a:r>
            <a:r>
              <a:rPr lang="tr-TR" sz="3200" dirty="0" smtClean="0"/>
              <a:t>yaş ve  üstünde</a:t>
            </a:r>
            <a:r>
              <a:rPr lang="tr-TR" sz="3200" b="1" dirty="0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ct val="110000"/>
              </a:lnSpc>
            </a:pPr>
            <a:r>
              <a:rPr lang="tr-TR" sz="3200" b="1" dirty="0" smtClean="0">
                <a:solidFill>
                  <a:srgbClr val="FFFF00"/>
                </a:solidFill>
              </a:rPr>
              <a:t>                                                ………</a:t>
            </a:r>
            <a:r>
              <a:rPr lang="tr-TR" sz="3200" dirty="0" smtClean="0"/>
              <a:t>kullanılabilir</a:t>
            </a:r>
            <a:endParaRPr lang="tr-TR" sz="3200" b="1" dirty="0" smtClean="0">
              <a:solidFill>
                <a:srgbClr val="FFFF00"/>
              </a:solidFill>
            </a:endParaRPr>
          </a:p>
          <a:p>
            <a:pPr algn="l">
              <a:lnSpc>
                <a:spcPct val="150000"/>
              </a:lnSpc>
            </a:pPr>
            <a:endParaRPr lang="tr-TR" sz="3200" dirty="0" smtClean="0"/>
          </a:p>
          <a:p>
            <a:pPr algn="l"/>
            <a:endParaRPr lang="tr-TR" dirty="0" smtClean="0"/>
          </a:p>
          <a:p>
            <a:pPr algn="l"/>
            <a:endParaRPr lang="tr-T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Low, medium and high dose inhaled corticosteroids</a:t>
            </a:r>
            <a:br>
              <a:rPr lang="en-AU" dirty="0" smtClean="0"/>
            </a:br>
            <a:r>
              <a:rPr lang="en-AU" dirty="0" smtClean="0"/>
              <a:t>Children 6–11 </a:t>
            </a:r>
            <a:r>
              <a:rPr lang="en-AU" dirty="0" err="1" smtClean="0"/>
              <a:t>yers</a:t>
            </a:r>
            <a:endParaRPr lang="en-AU" sz="2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45579756"/>
              </p:ext>
            </p:extLst>
          </p:nvPr>
        </p:nvGraphicFramePr>
        <p:xfrm>
          <a:off x="376054" y="1114766"/>
          <a:ext cx="8178102" cy="43063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50820"/>
                <a:gridCol w="1528763"/>
                <a:gridCol w="1414463"/>
                <a:gridCol w="1384056"/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tr-TR" sz="1800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İ</a:t>
                      </a:r>
                      <a:r>
                        <a:rPr lang="en-AU" sz="1800" baseline="0" dirty="0" err="1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nhale</a:t>
                      </a:r>
                      <a:r>
                        <a:rPr lang="tr-TR" sz="1800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aseline="0" dirty="0" err="1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kortikosteroidler</a:t>
                      </a:r>
                      <a:endParaRPr lang="en-AU" sz="1800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72000" marB="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134679"/>
                          </a:solidFill>
                          <a:latin typeface="+mj-lt"/>
                        </a:rPr>
                        <a:t>Toplam</a:t>
                      </a:r>
                      <a:r>
                        <a:rPr lang="tr-TR" sz="1800" baseline="0" dirty="0" smtClean="0">
                          <a:solidFill>
                            <a:srgbClr val="134679"/>
                          </a:solidFill>
                          <a:latin typeface="+mj-lt"/>
                        </a:rPr>
                        <a:t>  günlük  doz (mikrogram</a:t>
                      </a: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+mj-lt"/>
                        </a:rPr>
                        <a:t>)</a:t>
                      </a:r>
                      <a:endParaRPr lang="en-AU" sz="1800" dirty="0">
                        <a:solidFill>
                          <a:srgbClr val="134679"/>
                        </a:solidFill>
                        <a:latin typeface="+mj-lt"/>
                      </a:endParaRPr>
                    </a:p>
                  </a:txBody>
                  <a:tcPr marL="90000" marR="9000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l"/>
                      <a:endParaRPr lang="en-AU" sz="1800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Düşük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Orta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baseline="0" dirty="0" smtClean="0">
                          <a:solidFill>
                            <a:srgbClr val="134679"/>
                          </a:solidFill>
                          <a:latin typeface="+mj-lt"/>
                          <a:cs typeface="Arial" panose="020B0604020202020204" pitchFamily="34" charset="0"/>
                        </a:rPr>
                        <a:t>Yüksek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 (CFC)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</a:t>
                      </a:r>
                      <a:r>
                        <a:rPr lang="en-AU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(HFA)</a:t>
                      </a: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50–100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en-A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(DPI)</a:t>
                      </a:r>
                      <a:endParaRPr lang="en-AU" sz="18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</a:t>
                      </a:r>
                      <a:r>
                        <a:rPr lang="en-AU" sz="1800" b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nebules</a:t>
                      </a: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Ciclesonide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&gt;80–160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</a:t>
                      </a: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80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furoate</a:t>
                      </a: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(DPI)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  <a:endParaRPr lang="en-AU" sz="18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8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8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(DPI)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Mometasone furoate 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≥220–&lt;440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Triamcinolone acetonide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400–800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&gt;800–1200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8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8450115" cy="936000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6-11 yaş arası çocuklarda </a:t>
            </a:r>
            <a:r>
              <a:rPr kumimoji="0" lang="tr-TR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2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düşük, orta ve yüksek doz inhale  kortikosteroid  miktarları</a:t>
            </a:r>
            <a:r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AU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AU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83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Low, </a:t>
            </a:r>
            <a:r>
              <a:rPr lang="en-AU" dirty="0" err="1" smtClean="0"/>
              <a:t>meoids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Adults and adolescents (≥12 years)</a:t>
            </a:r>
            <a:endParaRPr lang="en-AU" sz="2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516062"/>
              </p:ext>
            </p:extLst>
          </p:nvPr>
        </p:nvGraphicFramePr>
        <p:xfrm>
          <a:off x="471056" y="1318165"/>
          <a:ext cx="8178102" cy="458387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3850820"/>
                <a:gridCol w="1528763"/>
                <a:gridCol w="1414463"/>
                <a:gridCol w="1384056"/>
              </a:tblGrid>
              <a:tr h="494339">
                <a:tc>
                  <a:txBody>
                    <a:bodyPr/>
                    <a:lstStyle/>
                    <a:p>
                      <a:pPr algn="l"/>
                      <a:r>
                        <a:rPr lang="tr-TR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</a:t>
                      </a:r>
                      <a:r>
                        <a:rPr lang="en-AU" sz="1800" baseline="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nhale</a:t>
                      </a:r>
                      <a:r>
                        <a:rPr lang="tr-TR" sz="18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tr-TR" sz="1800" baseline="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Kortikosteroid</a:t>
                      </a:r>
                      <a:endParaRPr lang="en-AU" sz="18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72000" marB="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solidFill>
                            <a:srgbClr val="134679"/>
                          </a:solidFill>
                        </a:rPr>
                        <a:t>Toplam  günlük  doz</a:t>
                      </a:r>
                      <a:r>
                        <a:rPr lang="en-AU" sz="1800" dirty="0" smtClean="0">
                          <a:solidFill>
                            <a:srgbClr val="134679"/>
                          </a:solidFill>
                        </a:rPr>
                        <a:t> (m</a:t>
                      </a:r>
                      <a:r>
                        <a:rPr lang="tr-TR" sz="1800" dirty="0" err="1" smtClean="0">
                          <a:solidFill>
                            <a:srgbClr val="134679"/>
                          </a:solidFill>
                        </a:rPr>
                        <a:t>ikrogram</a:t>
                      </a:r>
                      <a:r>
                        <a:rPr lang="en-AU" sz="1800" dirty="0" smtClean="0">
                          <a:solidFill>
                            <a:srgbClr val="134679"/>
                          </a:solidFill>
                        </a:rPr>
                        <a:t>)</a:t>
                      </a:r>
                      <a:endParaRPr lang="en-AU" sz="1800" dirty="0">
                        <a:solidFill>
                          <a:srgbClr val="134679"/>
                        </a:solidFill>
                      </a:endParaRPr>
                    </a:p>
                  </a:txBody>
                  <a:tcPr marL="90000" marR="90000" marT="7200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 marL="90000" marR="90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494339">
                <a:tc>
                  <a:txBody>
                    <a:bodyPr/>
                    <a:lstStyle/>
                    <a:p>
                      <a:pPr algn="l"/>
                      <a:endParaRPr lang="en-AU" sz="1800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</a:t>
                      </a:r>
                      <a:endParaRPr lang="en-AU" sz="1600" b="1" baseline="0" dirty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7B"/>
                    </a:solidFill>
                  </a:tcPr>
                </a:tc>
              </a:tr>
              <a:tr h="449399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 (CFC)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9399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Beclometasone dipropionate</a:t>
                      </a:r>
                      <a:r>
                        <a:rPr lang="en-AU" sz="17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(HFA)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9399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kumimoji="0" lang="en-A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Budesonide (DPI</a:t>
                      </a:r>
                      <a:r>
                        <a:rPr kumimoji="0" lang="en-A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467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200–400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&gt;400–800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&gt;800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9399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Ciclesonide (HFA)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80–160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&gt;160–320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9399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</a:t>
                      </a:r>
                      <a:r>
                        <a:rPr lang="en-AU" sz="17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700" baseline="0" dirty="0" err="1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furoate</a:t>
                      </a:r>
                      <a:r>
                        <a:rPr lang="en-AU" sz="1700" baseline="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(DPI)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n.a.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AU" sz="1700" dirty="0" smtClean="0">
                        <a:solidFill>
                          <a:srgbClr val="13467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9399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Fluticasone propionate (DPI or HFA)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100–250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&gt;250–500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&gt;500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9399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Mometasone furoate 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110–220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&gt;220–440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&gt;440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9399">
                <a:tc>
                  <a:txBody>
                    <a:bodyPr/>
                    <a:lstStyle/>
                    <a:p>
                      <a:pPr marL="0" indent="0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Triamcinolone acetonide</a:t>
                      </a:r>
                    </a:p>
                  </a:txBody>
                  <a:tcPr marL="90000" marR="90000" marT="36000" marB="36000" anchor="ctr">
                    <a:lnL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400–1000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&gt;1000–2000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AU" sz="1700" dirty="0" smtClean="0">
                          <a:solidFill>
                            <a:srgbClr val="13467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&gt;2000</a:t>
                      </a:r>
                    </a:p>
                  </a:txBody>
                  <a:tcPr marL="90000" marR="90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50459" y="6303364"/>
            <a:ext cx="2046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prstClr val="white"/>
                </a:solidFill>
              </a:rPr>
              <a:t>GINA 2016</a:t>
            </a:r>
            <a:endParaRPr lang="en-AU" sz="1600" b="1" dirty="0">
              <a:solidFill>
                <a:prstClr val="whit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1429" y="332508"/>
            <a:ext cx="8394946" cy="784535"/>
          </a:xfrm>
          <a:prstGeom prst="rect">
            <a:avLst/>
          </a:prstGeom>
          <a:solidFill>
            <a:schemeClr val="bg2"/>
          </a:solidFill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 yaş ve üstü  ergenlerde ve  yetişkinlerde düşük, orta ve yüksek doz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inhale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tr-T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kortikosteroid</a:t>
            </a:r>
            <a:r>
              <a:rPr kumimoji="0" lang="tr-T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miktarları</a:t>
            </a:r>
            <a:endParaRPr kumimoji="0" lang="en-AU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9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232012" y="300251"/>
            <a:ext cx="870727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Bir  aydan  daha  uzun  süre sistemik KS (Kronik sistemik 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kortikosteroidler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(&gt; 7,5 mg  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metilprenizolon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veya 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Flutikazon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≥800 </a:t>
            </a:r>
            <a:r>
              <a:rPr lang="el-G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 / gün veya  eşdeğerini </a:t>
            </a:r>
            <a:r>
              <a:rPr lang="tr-TR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inhalasyonla</a:t>
            </a:r>
            <a:r>
              <a:rPr lang="tr-TR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alan vakaların</a:t>
            </a:r>
            <a:r>
              <a:rPr lang="tr-TR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tr-TR" sz="24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Her kontrolde boy, ağırlık ve  kan  basıncı  ölçümü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Yıllık, katarakt ve glokom  yönünden  göz  </a:t>
            </a:r>
            <a:r>
              <a:rPr lang="tr-TR" sz="3200" dirty="0" err="1" smtClean="0">
                <a:solidFill>
                  <a:schemeClr val="bg1"/>
                </a:solidFill>
              </a:rPr>
              <a:t>mua</a:t>
            </a:r>
            <a:r>
              <a:rPr lang="tr-TR" sz="32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Kemik  </a:t>
            </a:r>
            <a:r>
              <a:rPr lang="tr-TR" sz="3200" dirty="0" err="1" smtClean="0">
                <a:solidFill>
                  <a:schemeClr val="bg1"/>
                </a:solidFill>
              </a:rPr>
              <a:t>dansitesi</a:t>
            </a:r>
            <a:r>
              <a:rPr lang="tr-TR" sz="3200" dirty="0" smtClean="0">
                <a:solidFill>
                  <a:schemeClr val="bg1"/>
                </a:solidFill>
              </a:rPr>
              <a:t> ölçümü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Cerrahi, kaza ve sistemik bir hastalık olanlarda  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  adrenal yetmezlik  yönünden  değerlendirme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 Tam kan  sayımı, serum </a:t>
            </a:r>
            <a:r>
              <a:rPr lang="tr-TR" sz="3200" dirty="0" err="1" smtClean="0">
                <a:solidFill>
                  <a:schemeClr val="bg1"/>
                </a:solidFill>
              </a:rPr>
              <a:t>Ca</a:t>
            </a:r>
            <a:r>
              <a:rPr lang="tr-TR" sz="3200" dirty="0" smtClean="0">
                <a:solidFill>
                  <a:schemeClr val="bg1"/>
                </a:solidFill>
              </a:rPr>
              <a:t>, P, ALP,  idrar </a:t>
            </a:r>
            <a:r>
              <a:rPr lang="tr-TR" sz="3200" dirty="0" err="1" smtClean="0">
                <a:solidFill>
                  <a:schemeClr val="bg1"/>
                </a:solidFill>
              </a:rPr>
              <a:t>Ca</a:t>
            </a:r>
            <a:r>
              <a:rPr lang="tr-TR" sz="3200" dirty="0" smtClean="0">
                <a:solidFill>
                  <a:schemeClr val="bg1"/>
                </a:solidFill>
              </a:rPr>
              <a:t> ve   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   </a:t>
            </a:r>
            <a:r>
              <a:rPr lang="tr-TR" sz="3200" dirty="0" err="1" smtClean="0">
                <a:solidFill>
                  <a:schemeClr val="bg1"/>
                </a:solidFill>
              </a:rPr>
              <a:t>kreatinin</a:t>
            </a:r>
            <a:r>
              <a:rPr lang="tr-TR" sz="3200" dirty="0" smtClean="0">
                <a:solidFill>
                  <a:schemeClr val="bg1"/>
                </a:solidFill>
              </a:rPr>
              <a:t>  ölçümü</a:t>
            </a:r>
          </a:p>
          <a:p>
            <a:pPr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bg1"/>
                </a:solidFill>
              </a:rPr>
              <a:t>Vitamin D,  PTH  ve </a:t>
            </a:r>
            <a:r>
              <a:rPr lang="tr-TR" sz="3200" dirty="0" err="1" smtClean="0">
                <a:solidFill>
                  <a:schemeClr val="bg1"/>
                </a:solidFill>
              </a:rPr>
              <a:t>osteokalsin</a:t>
            </a:r>
            <a:r>
              <a:rPr lang="tr-TR" sz="3200" dirty="0" smtClean="0">
                <a:solidFill>
                  <a:schemeClr val="bg1"/>
                </a:solidFill>
              </a:rPr>
              <a:t> ölçümü..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                                                        yapılmalıdır.</a:t>
            </a: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 smtClean="0">
              <a:solidFill>
                <a:schemeClr val="bg1"/>
              </a:solidFill>
            </a:endParaRPr>
          </a:p>
          <a:p>
            <a:endParaRPr lang="tr-T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3"/>
          <p:cNvSpPr txBox="1">
            <a:spLocks noChangeArrowheads="1"/>
          </p:cNvSpPr>
          <p:nvPr/>
        </p:nvSpPr>
        <p:spPr bwMode="auto">
          <a:xfrm>
            <a:off x="639724" y="369628"/>
            <a:ext cx="75440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tr-TR" sz="3600" b="1" dirty="0" smtClean="0">
                <a:solidFill>
                  <a:srgbClr val="FFFF00"/>
                </a:solidFill>
                <a:latin typeface="Comic Sans MS" pitchFamily="66" charset="0"/>
              </a:rPr>
              <a:t>Yaşa  Uygun Aracı Cihaz  Seçimi</a:t>
            </a: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8131" name="TextBox 4"/>
          <p:cNvSpPr txBox="1">
            <a:spLocks noChangeArrowheads="1"/>
          </p:cNvSpPr>
          <p:nvPr/>
        </p:nvSpPr>
        <p:spPr bwMode="auto">
          <a:xfrm>
            <a:off x="228600" y="1587500"/>
            <a:ext cx="8763000" cy="4124206"/>
          </a:xfrm>
          <a:prstGeom prst="rect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tr-TR" sz="2800" b="1" dirty="0" smtClean="0">
                <a:solidFill>
                  <a:srgbClr val="FFFF00"/>
                </a:solidFill>
              </a:rPr>
              <a:t>Yaş  grubu</a:t>
            </a:r>
            <a:r>
              <a:rPr lang="en-US" sz="2800" b="1" dirty="0">
                <a:solidFill>
                  <a:srgbClr val="FFFF00"/>
                </a:solidFill>
              </a:rPr>
              <a:t>	</a:t>
            </a:r>
            <a:r>
              <a:rPr lang="tr-TR" sz="2800" b="1" dirty="0" smtClean="0">
                <a:solidFill>
                  <a:srgbClr val="FFFF00"/>
                </a:solidFill>
              </a:rPr>
              <a:t>        İlk seçenek </a:t>
            </a:r>
            <a:r>
              <a:rPr lang="en-US" sz="2800" b="1" dirty="0" smtClean="0">
                <a:solidFill>
                  <a:srgbClr val="FFFF00"/>
                </a:solidFill>
              </a:rPr>
              <a:t>                  </a:t>
            </a:r>
            <a:r>
              <a:rPr lang="tr-TR" sz="2800" b="1" dirty="0" smtClean="0">
                <a:solidFill>
                  <a:srgbClr val="FFFF00"/>
                </a:solidFill>
              </a:rPr>
              <a:t>     İkinci  seçenek</a:t>
            </a:r>
            <a:endParaRPr lang="en-US" sz="2800" b="1" dirty="0">
              <a:solidFill>
                <a:srgbClr val="FFFF00"/>
              </a:solidFill>
            </a:endParaRPr>
          </a:p>
          <a:p>
            <a:pPr eaLnBrk="1" hangingPunct="1"/>
            <a:endParaRPr lang="en-US" dirty="0">
              <a:solidFill>
                <a:schemeClr val="bg1"/>
              </a:solidFill>
            </a:endParaRPr>
          </a:p>
          <a:p>
            <a:pPr eaLnBrk="1" hangingPunct="1"/>
            <a:r>
              <a:rPr lang="tr-TR" sz="2400" dirty="0" smtClean="0">
                <a:solidFill>
                  <a:schemeClr val="bg1"/>
                </a:solidFill>
              </a:rPr>
              <a:t>&lt; 4 yaş		      MDI ve yaşa  uygun                 </a:t>
            </a:r>
            <a:r>
              <a:rPr lang="en-US" sz="2400" dirty="0" smtClean="0">
                <a:solidFill>
                  <a:schemeClr val="bg1"/>
                </a:solidFill>
              </a:rPr>
              <a:t>Neb</a:t>
            </a:r>
            <a:r>
              <a:rPr lang="tr-TR" sz="2400" dirty="0" smtClean="0">
                <a:solidFill>
                  <a:schemeClr val="bg1"/>
                </a:solidFill>
              </a:rPr>
              <a:t>ü</a:t>
            </a:r>
            <a:r>
              <a:rPr lang="en-US" sz="2400" dirty="0" err="1" smtClean="0">
                <a:solidFill>
                  <a:schemeClr val="bg1"/>
                </a:solidFill>
              </a:rPr>
              <a:t>lizer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 cihazı ve                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                                 maske                                         maske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                                          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 – 6 </a:t>
            </a:r>
            <a:r>
              <a:rPr lang="tr-TR" sz="2400" dirty="0" smtClean="0">
                <a:solidFill>
                  <a:schemeClr val="bg1"/>
                </a:solidFill>
              </a:rPr>
              <a:t>yaş</a:t>
            </a:r>
            <a:r>
              <a:rPr lang="en-US" sz="2400" dirty="0">
                <a:solidFill>
                  <a:schemeClr val="bg1"/>
                </a:solidFill>
              </a:rPr>
              <a:t>	  </a:t>
            </a:r>
            <a:r>
              <a:rPr lang="tr-TR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 MDI+ağızlıklı cihaz</a:t>
            </a:r>
            <a:r>
              <a:rPr lang="en-US" sz="2400" dirty="0">
                <a:solidFill>
                  <a:schemeClr val="bg1"/>
                </a:solidFill>
              </a:rPr>
              <a:t>	</a:t>
            </a:r>
            <a:r>
              <a:rPr lang="tr-TR" sz="2400" dirty="0" smtClean="0">
                <a:solidFill>
                  <a:schemeClr val="bg1"/>
                </a:solidFill>
              </a:rPr>
              <a:t>    </a:t>
            </a:r>
            <a:r>
              <a:rPr lang="en-US" sz="2400" dirty="0" smtClean="0">
                <a:solidFill>
                  <a:schemeClr val="bg1"/>
                </a:solidFill>
              </a:rPr>
              <a:t>Neb</a:t>
            </a:r>
            <a:r>
              <a:rPr lang="tr-TR" sz="2400" dirty="0" smtClean="0">
                <a:solidFill>
                  <a:schemeClr val="bg1"/>
                </a:solidFill>
              </a:rPr>
              <a:t>ü</a:t>
            </a:r>
            <a:r>
              <a:rPr lang="en-US" sz="2400" dirty="0" err="1" smtClean="0">
                <a:solidFill>
                  <a:schemeClr val="bg1"/>
                </a:solidFill>
              </a:rPr>
              <a:t>lizer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 cihazı ve             </a:t>
            </a:r>
          </a:p>
          <a:p>
            <a:r>
              <a:rPr lang="tr-TR" sz="2400" dirty="0" smtClean="0">
                <a:solidFill>
                  <a:schemeClr val="bg1"/>
                </a:solidFill>
              </a:rPr>
              <a:t>                                                                                     maske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      </a:t>
            </a:r>
            <a:r>
              <a:rPr lang="tr-TR" sz="2400" dirty="0" smtClean="0">
                <a:solidFill>
                  <a:schemeClr val="bg1"/>
                </a:solidFill>
              </a:rPr>
              <a:t> </a:t>
            </a:r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tr-TR" sz="2400" dirty="0" smtClean="0">
                <a:solidFill>
                  <a:schemeClr val="bg1"/>
                </a:solidFill>
              </a:rPr>
              <a:t>&gt;6 yaş</a:t>
            </a:r>
            <a:r>
              <a:rPr lang="en-US" sz="2400" dirty="0">
                <a:solidFill>
                  <a:schemeClr val="bg1"/>
                </a:solidFill>
              </a:rPr>
              <a:t>	  </a:t>
            </a:r>
            <a:r>
              <a:rPr lang="tr-TR" sz="2400" dirty="0" smtClean="0">
                <a:solidFill>
                  <a:schemeClr val="bg1"/>
                </a:solidFill>
              </a:rPr>
              <a:t>                 Kuru toz </a:t>
            </a:r>
            <a:r>
              <a:rPr lang="tr-TR" sz="2400" dirty="0" err="1" smtClean="0">
                <a:solidFill>
                  <a:schemeClr val="bg1"/>
                </a:solidFill>
              </a:rPr>
              <a:t>inhaler</a:t>
            </a:r>
            <a:r>
              <a:rPr lang="en-US" sz="2400" dirty="0">
                <a:solidFill>
                  <a:schemeClr val="bg1"/>
                </a:solidFill>
              </a:rPr>
              <a:t>	     </a:t>
            </a:r>
            <a:r>
              <a:rPr lang="tr-TR" sz="2400" dirty="0" smtClean="0">
                <a:solidFill>
                  <a:schemeClr val="bg1"/>
                </a:solidFill>
              </a:rPr>
              <a:t>             </a:t>
            </a:r>
            <a:r>
              <a:rPr lang="tr-TR" sz="2400" dirty="0" err="1" smtClean="0">
                <a:solidFill>
                  <a:schemeClr val="bg1"/>
                </a:solidFill>
              </a:rPr>
              <a:t>Nebülizer</a:t>
            </a:r>
            <a:r>
              <a:rPr lang="tr-TR" sz="2400" dirty="0" smtClean="0">
                <a:solidFill>
                  <a:schemeClr val="bg1"/>
                </a:solidFill>
              </a:rPr>
              <a:t>+ağızlık 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>
                <a:solidFill>
                  <a:schemeClr val="bg1"/>
                </a:solidFill>
              </a:rPr>
              <a:t>		</a:t>
            </a:r>
            <a:r>
              <a:rPr lang="tr-TR" sz="2400" dirty="0" smtClean="0">
                <a:solidFill>
                  <a:schemeClr val="bg1"/>
                </a:solidFill>
              </a:rPr>
              <a:t>      Nefesle aktive olan  </a:t>
            </a:r>
          </a:p>
          <a:p>
            <a:pPr eaLnBrk="1" hangingPunct="1"/>
            <a:r>
              <a:rPr lang="tr-TR" sz="2400" dirty="0" smtClean="0">
                <a:solidFill>
                  <a:schemeClr val="bg1"/>
                </a:solidFill>
              </a:rPr>
              <a:t>                                 cihazlar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 MDI+ağızlıklı cihaz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8132" name="Line 12"/>
          <p:cNvSpPr>
            <a:spLocks noChangeShapeType="1"/>
          </p:cNvSpPr>
          <p:nvPr/>
        </p:nvSpPr>
        <p:spPr bwMode="auto">
          <a:xfrm>
            <a:off x="228600" y="2057400"/>
            <a:ext cx="8763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33" name="Line 13"/>
          <p:cNvSpPr>
            <a:spLocks noChangeShapeType="1"/>
          </p:cNvSpPr>
          <p:nvPr/>
        </p:nvSpPr>
        <p:spPr bwMode="auto">
          <a:xfrm>
            <a:off x="228600" y="4572000"/>
            <a:ext cx="8763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34" name="Line 14"/>
          <p:cNvSpPr>
            <a:spLocks noChangeShapeType="1"/>
          </p:cNvSpPr>
          <p:nvPr/>
        </p:nvSpPr>
        <p:spPr bwMode="auto">
          <a:xfrm>
            <a:off x="228600" y="3276600"/>
            <a:ext cx="8763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35" name="Line 15"/>
          <p:cNvSpPr>
            <a:spLocks noChangeShapeType="1"/>
          </p:cNvSpPr>
          <p:nvPr/>
        </p:nvSpPr>
        <p:spPr bwMode="auto">
          <a:xfrm>
            <a:off x="2971800" y="1600200"/>
            <a:ext cx="0" cy="4876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48136" name="Line 16"/>
          <p:cNvSpPr>
            <a:spLocks noChangeShapeType="1"/>
          </p:cNvSpPr>
          <p:nvPr/>
        </p:nvSpPr>
        <p:spPr bwMode="auto">
          <a:xfrm>
            <a:off x="6019800" y="1600200"/>
            <a:ext cx="0" cy="4876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99" y="603373"/>
            <a:ext cx="3207435" cy="363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782" y="307730"/>
            <a:ext cx="3193366" cy="116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51" name="Picture 7" descr="volumatic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122" y="1742637"/>
            <a:ext cx="3066756" cy="1239714"/>
          </a:xfrm>
          <a:prstGeom prst="rect">
            <a:avLst/>
          </a:prstGeom>
          <a:noFill/>
        </p:spPr>
      </p:pic>
      <p:pic>
        <p:nvPicPr>
          <p:cNvPr id="4413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7254" y="3123029"/>
            <a:ext cx="3151163" cy="11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turbuhaler in children ile ilgili görsel sonuc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3526" y="4501661"/>
            <a:ext cx="3080825" cy="1856936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379828" y="4487594"/>
            <a:ext cx="36471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FF00"/>
                </a:solidFill>
              </a:rPr>
              <a:t>SEÇİLECEK  İLAÇ FORMUNUN 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VE  ARACI  CİHAZLARIN 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KULLANIMININ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ÇOCUKLARA VE  AİLELERE  </a:t>
            </a:r>
          </a:p>
          <a:p>
            <a:r>
              <a:rPr lang="tr-TR" b="1" dirty="0" smtClean="0">
                <a:solidFill>
                  <a:srgbClr val="FFFF00"/>
                </a:solidFill>
              </a:rPr>
              <a:t>ÖĞRETİLMESİ GEREKİR.</a:t>
            </a:r>
            <a:endParaRPr lang="tr-T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762000"/>
          </a:xfrm>
          <a:prstGeom prst="rect">
            <a:avLst/>
          </a:prstGeom>
        </p:spPr>
        <p:txBody>
          <a:bodyPr lIns="91440" rIns="91440" bIns="4572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FF99"/>
                </a:solidFill>
              </a:rPr>
              <a:t>   Kontrolün    sürdürülmesi</a:t>
            </a:r>
            <a:endParaRPr lang="en-US" b="1" dirty="0" smtClean="0">
              <a:solidFill>
                <a:srgbClr val="FFFF99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447800"/>
            <a:ext cx="7772400" cy="464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b="1" dirty="0" smtClean="0">
                <a:solidFill>
                  <a:srgbClr val="FFFF99"/>
                </a:solidFill>
              </a:rPr>
              <a:t>Hasta  kontrol  altında ise 6 ayda bir, değilse daha sık aralarla görülür.</a:t>
            </a:r>
            <a:endParaRPr lang="en-US" sz="3200" b="1" dirty="0" smtClean="0">
              <a:solidFill>
                <a:srgbClr val="FFFF99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b="1" dirty="0" smtClean="0">
                <a:solidFill>
                  <a:srgbClr val="FFFF99"/>
                </a:solidFill>
              </a:rPr>
              <a:t>Semptomlar kontrol altına alınınca her üç ayda bir İKS dozları %25-50 azaltılır.</a:t>
            </a:r>
            <a:endParaRPr lang="en-US" sz="3200" b="1" dirty="0" smtClean="0">
              <a:solidFill>
                <a:srgbClr val="FFFF99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b="1" dirty="0" smtClean="0">
                <a:solidFill>
                  <a:srgbClr val="FFFF99"/>
                </a:solidFill>
              </a:rPr>
              <a:t>İKS orta-düşük dozlarda küçük çocuklarda bile güvenilirdir.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b="1" dirty="0" smtClean="0">
                <a:solidFill>
                  <a:srgbClr val="FFFF99"/>
                </a:solidFill>
              </a:rPr>
              <a:t>Yüksek  dozlarda  ise büyüme hızı ve kemik  </a:t>
            </a:r>
            <a:r>
              <a:rPr lang="tr-TR" sz="3200" b="1" dirty="0" err="1" smtClean="0">
                <a:solidFill>
                  <a:srgbClr val="FFFF99"/>
                </a:solidFill>
              </a:rPr>
              <a:t>dansitesi</a:t>
            </a:r>
            <a:r>
              <a:rPr lang="tr-TR" sz="3200" b="1" dirty="0" smtClean="0">
                <a:solidFill>
                  <a:srgbClr val="FFFF99"/>
                </a:solidFill>
              </a:rPr>
              <a:t>  azalabilir ve  katarakt oluşabilir .</a:t>
            </a:r>
            <a:endParaRPr lang="en-US" sz="3200" b="1" dirty="0" smtClean="0">
              <a:solidFill>
                <a:srgbClr val="FFFF99"/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b="1" dirty="0" smtClean="0">
              <a:solidFill>
                <a:srgbClr val="FFFF99"/>
              </a:solidFill>
            </a:endParaRPr>
          </a:p>
        </p:txBody>
      </p:sp>
      <p:sp>
        <p:nvSpPr>
          <p:cNvPr id="4" name="3 Slayt Numarası Yer Tutucusu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A96ACD10-EC84-4D7F-8AAE-677CD3551593}" type="slidenum">
              <a:rPr lang="en-US" sz="1200">
                <a:solidFill>
                  <a:srgbClr val="0070C0">
                    <a:shade val="90000"/>
                  </a:srgbClr>
                </a:solidFill>
              </a:rPr>
              <a:pPr algn="r">
                <a:defRPr/>
              </a:pPr>
              <a:t>47</a:t>
            </a:fld>
            <a:endParaRPr lang="en-US" sz="1200">
              <a:solidFill>
                <a:srgbClr val="0070C0">
                  <a:shade val="90000"/>
                </a:srgb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95785" y="300251"/>
            <a:ext cx="84343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Astımlı  Çocuklar  Birinci  Basmakta  İzlenebilir.                 İzlemde  şu  hususların  dikkate  alınması   gerekir.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Semptom skoru, örn. çocuklarda Astım 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Kontrol Testi,  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Astım Kontrol Anketi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Astım atakları, oral </a:t>
            </a: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kortikosteroid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kullanımı ve  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okula/kreşe  gidilmeyen  günler.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İnhaler</a:t>
            </a: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tekniğinin  doğruluğu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Tedaviye  uyumun  kontrolü. Kullanılan ilaç  miktarı?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-Kişisel tedavi planının  varlığı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Sigaraya  maruz  kalma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Büyümenin izlenmesi                             </a:t>
            </a:r>
            <a:r>
              <a:rPr lang="tr-TR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British</a:t>
            </a:r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i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Guideline</a:t>
            </a:r>
            <a:r>
              <a:rPr lang="tr-TR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tr-TR" sz="2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489045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           </a:t>
            </a:r>
            <a:br>
              <a:rPr lang="tr-TR" dirty="0" smtClean="0"/>
            </a:br>
            <a:r>
              <a:rPr lang="tr-TR" dirty="0" smtClean="0">
                <a:solidFill>
                  <a:srgbClr val="FFFF00"/>
                </a:solidFill>
              </a:rPr>
              <a:t>Son söz….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18364" y="641445"/>
            <a:ext cx="8720919" cy="58899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2000" b="1" dirty="0" smtClean="0">
                <a:solidFill>
                  <a:srgbClr val="FFFF00"/>
                </a:solidFill>
              </a:rPr>
              <a:t>Beş yaşından büyük  çocuklarda da   astım  tedavisi hayati  önem taşır..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1800" b="1" dirty="0" smtClean="0">
                <a:solidFill>
                  <a:schemeClr val="bg1"/>
                </a:solidFill>
              </a:rPr>
              <a:t>Önce  ayrıntılı  öykü,  FM   ve temel  tanı  testleri  ile tanının  doğru  konulması  gerekir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1800" b="1" dirty="0" smtClean="0">
                <a:solidFill>
                  <a:srgbClr val="FFFF00"/>
                </a:solidFill>
              </a:rPr>
              <a:t>Sonra,   kabaca  da  olsa  astımın  şiddeti  konusunda  bir  fikir  edinilmelidir.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1800" b="1" dirty="0" smtClean="0">
                <a:solidFill>
                  <a:schemeClr val="bg1"/>
                </a:solidFill>
              </a:rPr>
              <a:t>Astım  tedavisinin  esasını   ilaç  tedavisi oluşturur.  Diğer   yöntemler  ilaç  tedavisini  destekleyici    özelliktedir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1800" b="1" dirty="0" smtClean="0">
                <a:solidFill>
                  <a:srgbClr val="FFFF00"/>
                </a:solidFill>
              </a:rPr>
              <a:t>Astımdaki ilaç   tedavisinin  esasını da  </a:t>
            </a:r>
            <a:r>
              <a:rPr lang="tr-TR" sz="1800" b="1" dirty="0" err="1" smtClean="0">
                <a:solidFill>
                  <a:srgbClr val="FFFF00"/>
                </a:solidFill>
              </a:rPr>
              <a:t>inhale</a:t>
            </a:r>
            <a:r>
              <a:rPr lang="tr-TR" sz="1800" b="1" dirty="0" smtClean="0">
                <a:solidFill>
                  <a:srgbClr val="FFFF00"/>
                </a:solidFill>
              </a:rPr>
              <a:t>  KS   ve  kısa  etkili  beta-reseptör  </a:t>
            </a:r>
            <a:r>
              <a:rPr lang="tr-TR" sz="1800" b="1" dirty="0" err="1" smtClean="0">
                <a:solidFill>
                  <a:srgbClr val="FFFF00"/>
                </a:solidFill>
              </a:rPr>
              <a:t>agonistleri</a:t>
            </a:r>
            <a:r>
              <a:rPr lang="tr-TR" sz="1800" b="1" dirty="0" smtClean="0">
                <a:solidFill>
                  <a:srgbClr val="FFFF00"/>
                </a:solidFill>
              </a:rPr>
              <a:t>  oluşturur. Diğer ilaçlar ve  </a:t>
            </a:r>
            <a:r>
              <a:rPr lang="tr-TR" sz="1800" b="1" dirty="0" err="1" smtClean="0">
                <a:solidFill>
                  <a:srgbClr val="FFFF00"/>
                </a:solidFill>
              </a:rPr>
              <a:t>immünoterapi</a:t>
            </a:r>
            <a:r>
              <a:rPr lang="tr-TR" sz="1800" b="1" dirty="0" smtClean="0">
                <a:solidFill>
                  <a:srgbClr val="FFFF00"/>
                </a:solidFill>
              </a:rPr>
              <a:t>  bu  temel  üzerine  inşa  edilmelidir.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1800" b="1" dirty="0" smtClean="0">
                <a:solidFill>
                  <a:schemeClr val="bg1"/>
                </a:solidFill>
              </a:rPr>
              <a:t>Tedavinin  başarısı için  tanının  doğruluğu  ve  tedavini  başarılı olacağı  konusunda  çocuğun  ve  ailenin  çok iyi eğitilmesi  ve  ikna  edilmesi gerekir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1800" b="1" dirty="0" smtClean="0">
                <a:solidFill>
                  <a:srgbClr val="FFFF00"/>
                </a:solidFill>
              </a:rPr>
              <a:t>Hastaların, duruma  göre 3-4  ayda  bir  kontrol  edilerek tedavinin  doğru  uygulandığından   emin olunması  gerekir.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tr-TR" sz="1800" b="1" dirty="0" smtClean="0">
                <a:solidFill>
                  <a:schemeClr val="bg1"/>
                </a:solidFill>
              </a:rPr>
              <a:t>Bu  hastalara  her yıl  bir  grip  aşısı  da  mutlaka  uygulanmalıdır.</a:t>
            </a:r>
            <a:endParaRPr lang="tr-TR" sz="1600" b="1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tr-TR" sz="1600" b="1" dirty="0" smtClean="0">
                <a:solidFill>
                  <a:schemeClr val="bg1"/>
                </a:solidFill>
              </a:rPr>
              <a:t> 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104440DE-C390-4146-9A35-697A3761238B}" type="slidenum">
              <a:rPr lang="en-US" sz="1200">
                <a:solidFill>
                  <a:schemeClr val="tx2">
                    <a:shade val="90000"/>
                  </a:schemeClr>
                </a:solidFill>
              </a:rPr>
              <a:pPr algn="r">
                <a:defRPr/>
              </a:pPr>
              <a:t>5</a:t>
            </a:fld>
            <a:endParaRPr lang="en-US" sz="120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409135" y="514643"/>
            <a:ext cx="8153400" cy="50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tr-TR" sz="3600" b="1" dirty="0">
                <a:solidFill>
                  <a:srgbClr val="FFFF99"/>
                </a:solidFill>
              </a:rPr>
              <a:t>Astım </a:t>
            </a:r>
            <a:r>
              <a:rPr lang="tr-TR" sz="3600" b="1" dirty="0" smtClean="0">
                <a:solidFill>
                  <a:srgbClr val="FFFF99"/>
                </a:solidFill>
              </a:rPr>
              <a:t>tedavisinin  ana  gövdesi  ilaç tedavisidir. Bununla,</a:t>
            </a:r>
          </a:p>
          <a:p>
            <a:pPr>
              <a:lnSpc>
                <a:spcPct val="125000"/>
              </a:lnSpc>
              <a:spcBef>
                <a:spcPct val="20000"/>
              </a:spcBef>
              <a:buClr>
                <a:srgbClr val="9BBB59"/>
              </a:buClr>
              <a:buSzPct val="95000"/>
              <a:buFont typeface="Wingdings 2" pitchFamily="18" charset="2"/>
              <a:buNone/>
            </a:pPr>
            <a:r>
              <a:rPr lang="tr-TR" sz="3600" b="1" dirty="0" smtClean="0">
                <a:solidFill>
                  <a:schemeClr val="bg1"/>
                </a:solidFill>
              </a:rPr>
              <a:t>Solunum </a:t>
            </a:r>
            <a:r>
              <a:rPr lang="tr-TR" sz="3600" b="1" dirty="0">
                <a:solidFill>
                  <a:schemeClr val="bg1"/>
                </a:solidFill>
              </a:rPr>
              <a:t>yolundaki </a:t>
            </a:r>
            <a:r>
              <a:rPr lang="tr-TR" sz="3600" b="1" u="sng" dirty="0" err="1" smtClean="0">
                <a:solidFill>
                  <a:schemeClr val="bg1"/>
                </a:solidFill>
              </a:rPr>
              <a:t>inflamasyon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>
                <a:solidFill>
                  <a:schemeClr val="bg1"/>
                </a:solidFill>
              </a:rPr>
              <a:t>ve onun yol açtığı belirtiler olan </a:t>
            </a:r>
            <a:r>
              <a:rPr lang="tr-TR" sz="3600" b="1" dirty="0" err="1">
                <a:solidFill>
                  <a:schemeClr val="bg1"/>
                </a:solidFill>
              </a:rPr>
              <a:t>bronşial</a:t>
            </a:r>
            <a:r>
              <a:rPr lang="tr-TR" sz="3600" b="1" dirty="0">
                <a:solidFill>
                  <a:schemeClr val="bg1"/>
                </a:solidFill>
              </a:rPr>
              <a:t> </a:t>
            </a:r>
            <a:r>
              <a:rPr lang="tr-TR" sz="3600" b="1" dirty="0" err="1">
                <a:solidFill>
                  <a:schemeClr val="bg1"/>
                </a:solidFill>
              </a:rPr>
              <a:t>hiperreaktivite</a:t>
            </a:r>
            <a:r>
              <a:rPr lang="tr-TR" sz="3600" b="1" dirty="0">
                <a:solidFill>
                  <a:schemeClr val="bg1"/>
                </a:solidFill>
              </a:rPr>
              <a:t> ve </a:t>
            </a:r>
            <a:r>
              <a:rPr lang="tr-TR" sz="3600" b="1" dirty="0" err="1">
                <a:solidFill>
                  <a:schemeClr val="bg1"/>
                </a:solidFill>
              </a:rPr>
              <a:t>bronkokonstriksiyonu</a:t>
            </a:r>
            <a:r>
              <a:rPr lang="tr-TR" sz="3600" b="1" dirty="0">
                <a:solidFill>
                  <a:schemeClr val="bg1"/>
                </a:solidFill>
              </a:rPr>
              <a:t>   azaltmak veya  ortadan </a:t>
            </a:r>
            <a:r>
              <a:rPr lang="tr-TR" sz="3600" b="1" dirty="0" smtClean="0">
                <a:solidFill>
                  <a:schemeClr val="bg1"/>
                </a:solidFill>
              </a:rPr>
              <a:t>kaldırmak amaçlanmaktadır.</a:t>
            </a:r>
            <a:r>
              <a:rPr lang="tr-TR" sz="3600" dirty="0" smtClean="0">
                <a:solidFill>
                  <a:schemeClr val="bg1"/>
                </a:solidFill>
              </a:rPr>
              <a:t> </a:t>
            </a:r>
            <a:endParaRPr lang="tr-T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681" y="3786940"/>
            <a:ext cx="8018584" cy="163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69257" y="2420271"/>
            <a:ext cx="7948246" cy="1322365"/>
          </a:xfrm>
          <a:prstGeom prst="rect">
            <a:avLst/>
          </a:prstGeom>
          <a:ln>
            <a:solidFill>
              <a:srgbClr val="FFCC00"/>
            </a:solidFill>
          </a:ln>
        </p:spPr>
        <p:txBody>
          <a:bodyPr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  <a:t>2007 NHLBI</a:t>
            </a:r>
            <a:b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  <a:t>Guidelines for the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  <a:t>Diagnosis &amp; Management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  <a:t>of Asthma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-Bold" charset="0"/>
                <a:ea typeface="+mj-ea"/>
                <a:cs typeface="+mj-cs"/>
              </a:rPr>
              <a:t>Expert Panel Report-3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r>
              <a:rPr kumimoji="0" lang="en-US" sz="1200" b="0" i="0" u="sng" strike="noStrike" kern="1200" cap="none" spc="0" normalizeH="0" baseline="0" noProof="0" dirty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> </a:t>
            </a:r>
          </a:p>
        </p:txBody>
      </p:sp>
      <p:pic>
        <p:nvPicPr>
          <p:cNvPr id="224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386" y="5501252"/>
            <a:ext cx="8074854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923" y="272954"/>
            <a:ext cx="7915702" cy="211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tr-TR" sz="2400" b="1" dirty="0" smtClean="0">
                <a:solidFill>
                  <a:srgbClr val="FFFF99"/>
                </a:solidFill>
                <a:latin typeface="Arial" pitchFamily="34" charset="0"/>
              </a:rPr>
              <a:t>5-11 yaş arası</a:t>
            </a:r>
            <a:r>
              <a:rPr lang="tr-TR" sz="24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dirty="0" smtClean="0">
                <a:solidFill>
                  <a:srgbClr val="FFFF99"/>
                </a:solidFill>
                <a:latin typeface="Arial" pitchFamily="34" charset="0"/>
              </a:rPr>
              <a:t>çocuklarda</a:t>
            </a:r>
            <a:r>
              <a:rPr lang="tr-TR" sz="2400" dirty="0" smtClean="0">
                <a:solidFill>
                  <a:srgbClr val="FFFF99"/>
                </a:solidFill>
                <a:latin typeface="Arial" pitchFamily="34" charset="0"/>
              </a:rPr>
              <a:t>  </a:t>
            </a:r>
            <a:r>
              <a:rPr lang="tr-TR" sz="2400" b="1" dirty="0" smtClean="0">
                <a:solidFill>
                  <a:srgbClr val="FFFF99"/>
                </a:solidFill>
                <a:latin typeface="Arial" pitchFamily="34" charset="0"/>
              </a:rPr>
              <a:t>astım</a:t>
            </a:r>
            <a:r>
              <a:rPr lang="tr-TR" sz="24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dirty="0" smtClean="0">
                <a:solidFill>
                  <a:srgbClr val="FFFF99"/>
                </a:solidFill>
                <a:latin typeface="Arial" pitchFamily="34" charset="0"/>
              </a:rPr>
              <a:t>şiddetinin</a:t>
            </a:r>
            <a:r>
              <a:rPr lang="tr-TR" sz="2400" dirty="0" smtClean="0">
                <a:solidFill>
                  <a:srgbClr val="FFFF99"/>
                </a:solidFill>
                <a:latin typeface="Arial" pitchFamily="34" charset="0"/>
              </a:rPr>
              <a:t> </a:t>
            </a:r>
            <a:r>
              <a:rPr lang="tr-TR" sz="2400" b="1" dirty="0" smtClean="0">
                <a:solidFill>
                  <a:srgbClr val="FFFF99"/>
                </a:solidFill>
                <a:latin typeface="Arial" pitchFamily="34" charset="0"/>
              </a:rPr>
              <a:t>değerlendirilmesi</a:t>
            </a:r>
          </a:p>
        </p:txBody>
      </p:sp>
      <p:graphicFrame>
        <p:nvGraphicFramePr>
          <p:cNvPr id="271492" name="Group 132"/>
          <p:cNvGraphicFramePr>
            <a:graphicFrameLocks noGrp="1"/>
          </p:cNvGraphicFramePr>
          <p:nvPr>
            <p:ph type="tbl" idx="4294967295"/>
          </p:nvPr>
        </p:nvGraphicFramePr>
        <p:xfrm>
          <a:off x="0" y="914400"/>
          <a:ext cx="8991600" cy="5624957"/>
        </p:xfrm>
        <a:graphic>
          <a:graphicData uri="http://schemas.openxmlformats.org/drawingml/2006/table">
            <a:tbl>
              <a:tblPr/>
              <a:tblGrid>
                <a:gridCol w="1498600"/>
                <a:gridCol w="1498600"/>
                <a:gridCol w="1574800"/>
                <a:gridCol w="1371600"/>
                <a:gridCol w="1549400"/>
                <a:gridCol w="1498600"/>
              </a:tblGrid>
              <a:tr h="276225"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Kontrolün         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               </a:t>
                      </a:r>
                      <a:r>
                        <a:rPr kumimoji="0" lang="tr-TR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bilesenleri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Astım şiddetinin </a:t>
                      </a:r>
                      <a:r>
                        <a:rPr kumimoji="0" lang="tr-TR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klasifikasyonu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Aralıklı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tr-T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Süregen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76225"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Hafif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Orta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Ağır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Z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A</a:t>
                      </a:r>
                      <a:endParaRPr kumimoji="0" lang="tr-TR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Sempotomlar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 her gün yok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Bütün gün boyu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Gece uyanmaları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≤2 /ay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kez/ay 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3-4 /ay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≥1 kez/hf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Kısa etkili beta-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agonist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kullanımı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≤2 gün/hf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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gün/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hf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, ama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  her gün yok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  <a:sym typeface="Symbol" pitchFamily="18" charset="2"/>
                        </a:rPr>
                        <a:t>Her gün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Günde birkaç kez</a:t>
                      </a: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Normal aktivitede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YOK</a:t>
                      </a: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Kısmen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Bazı aktivitelerde bozulma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İleri derecede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SFT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Ataklar arasında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%80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%60- 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80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/FVC%75-80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&lt;%60</a:t>
                      </a: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FEV1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/FVC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</a:t>
                      </a: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%75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 İ  S  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Oral </a:t>
                      </a:r>
                      <a:r>
                        <a:rPr kumimoji="0" lang="tr-T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steroid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         0-1/yıl                     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≥2/y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gerektiren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Alevlenmeler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209" name="Line 57"/>
          <p:cNvSpPr>
            <a:spLocks noChangeShapeType="1"/>
          </p:cNvSpPr>
          <p:nvPr/>
        </p:nvSpPr>
        <p:spPr bwMode="auto">
          <a:xfrm>
            <a:off x="15240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>
            <a:off x="8915400" y="4953000"/>
            <a:ext cx="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>
            <a:off x="1524000" y="5715000"/>
            <a:ext cx="7391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>
            <a:off x="1524000" y="4953000"/>
            <a:ext cx="7391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6660108" y="5745707"/>
            <a:ext cx="22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2007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chemeClr val="tx2"/>
          </a:solidFill>
          <a:ln>
            <a:headEnd type="none" w="sm" len="sm"/>
            <a:tailEnd type="none" w="sm" len="sm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tr-TR" sz="2400"/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>
            <a:off x="3886200" y="914400"/>
            <a:ext cx="0" cy="57912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>
            <a:off x="0" y="45720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0" y="4572000"/>
            <a:ext cx="914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>
            <a:off x="3886200" y="1447800"/>
            <a:ext cx="52578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5638800" y="1447800"/>
            <a:ext cx="0" cy="3048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7467600" y="1447800"/>
            <a:ext cx="0" cy="3429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1676400" y="1981200"/>
            <a:ext cx="0" cy="35814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676400" y="4876800"/>
            <a:ext cx="7467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1676400" y="5257800"/>
            <a:ext cx="7467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1676400" y="2362200"/>
            <a:ext cx="7467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1676400" y="2819400"/>
            <a:ext cx="7467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1676400" y="3276600"/>
            <a:ext cx="7467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1676400" y="3657600"/>
            <a:ext cx="7467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1676400" y="4572000"/>
            <a:ext cx="74676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5638800" y="68580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 flipV="1">
            <a:off x="5638800" y="55626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7467600" y="5562600"/>
            <a:ext cx="0" cy="1143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4543425" y="990600"/>
            <a:ext cx="3368614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chemeClr val="bg1"/>
                </a:solidFill>
              </a:rPr>
              <a:t>Astım kontrolünün sınıflaması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152400" y="1295400"/>
            <a:ext cx="2472152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b="1" dirty="0">
                <a:solidFill>
                  <a:schemeClr val="bg1"/>
                </a:solidFill>
              </a:rPr>
              <a:t>Kontrolün bileşenleri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0" y="0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tr-TR" sz="2400" b="1"/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b="1"/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73025" y="2895600"/>
            <a:ext cx="1006686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chemeClr val="bg1"/>
                </a:solidFill>
              </a:rPr>
              <a:t>Bozulma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533400" y="4876800"/>
            <a:ext cx="572593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chemeClr val="bg1"/>
                </a:solidFill>
              </a:rPr>
              <a:t>Risk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auto">
          <a:xfrm>
            <a:off x="444500" y="5867400"/>
            <a:ext cx="1730795" cy="36933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 dirty="0">
                <a:solidFill>
                  <a:schemeClr val="bg1"/>
                </a:solidFill>
              </a:rPr>
              <a:t>Tedavi için öneri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229" name="Text Box 29"/>
          <p:cNvSpPr txBox="1">
            <a:spLocks noChangeArrowheads="1"/>
          </p:cNvSpPr>
          <p:nvPr/>
        </p:nvSpPr>
        <p:spPr bwMode="auto">
          <a:xfrm>
            <a:off x="3927475" y="1600200"/>
            <a:ext cx="1058560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bg1"/>
                </a:solidFill>
              </a:rPr>
              <a:t>Kontrol iyi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1230" name="Text Box 30"/>
          <p:cNvSpPr txBox="1">
            <a:spLocks noChangeArrowheads="1"/>
          </p:cNvSpPr>
          <p:nvPr/>
        </p:nvSpPr>
        <p:spPr bwMode="auto">
          <a:xfrm>
            <a:off x="5594350" y="1447800"/>
            <a:ext cx="187325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bg1"/>
                </a:solidFill>
              </a:rPr>
              <a:t>Kontrol iyi değil</a:t>
            </a:r>
            <a:endParaRPr lang="en-US" sz="16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7620000" y="1447800"/>
            <a:ext cx="15240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 dirty="0">
                <a:solidFill>
                  <a:schemeClr val="bg1"/>
                </a:solidFill>
              </a:rPr>
              <a:t>Çok kötü kontrol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1752600" y="1981200"/>
            <a:ext cx="1377950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2"/>
                </a:solidFill>
              </a:rPr>
              <a:t>  </a:t>
            </a:r>
            <a:r>
              <a:rPr lang="tr-TR" sz="1400" dirty="0">
                <a:solidFill>
                  <a:schemeClr val="bg1"/>
                </a:solidFill>
              </a:rPr>
              <a:t>Semptomlar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33" name="Text Box 33"/>
          <p:cNvSpPr txBox="1">
            <a:spLocks noChangeArrowheads="1"/>
          </p:cNvSpPr>
          <p:nvPr/>
        </p:nvSpPr>
        <p:spPr bwMode="auto">
          <a:xfrm>
            <a:off x="1828800" y="2438400"/>
            <a:ext cx="140987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Gece uyanmaları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34" name="Text Box 34"/>
          <p:cNvSpPr txBox="1">
            <a:spLocks noChangeArrowheads="1"/>
          </p:cNvSpPr>
          <p:nvPr/>
        </p:nvSpPr>
        <p:spPr bwMode="auto">
          <a:xfrm>
            <a:off x="1905000" y="2819400"/>
            <a:ext cx="20574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Normal aktivitede bozulma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35" name="Text Box 35"/>
          <p:cNvSpPr txBox="1">
            <a:spLocks noChangeArrowheads="1"/>
          </p:cNvSpPr>
          <p:nvPr/>
        </p:nvSpPr>
        <p:spPr bwMode="auto">
          <a:xfrm>
            <a:off x="1828800" y="3352800"/>
            <a:ext cx="175260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SABA </a:t>
            </a:r>
            <a:r>
              <a:rPr lang="tr-TR" sz="1400" dirty="0">
                <a:solidFill>
                  <a:schemeClr val="bg1"/>
                </a:solidFill>
              </a:rPr>
              <a:t> kullanımı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auto">
          <a:xfrm>
            <a:off x="1981200" y="3733800"/>
            <a:ext cx="1182568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FE</a:t>
            </a:r>
            <a:r>
              <a:rPr lang="en-US" sz="1400" dirty="0">
                <a:solidFill>
                  <a:schemeClr val="bg1"/>
                </a:solidFill>
              </a:rPr>
              <a:t>V</a:t>
            </a:r>
            <a:r>
              <a:rPr lang="en-US" sz="1400" baseline="-25000" dirty="0">
                <a:solidFill>
                  <a:schemeClr val="bg1"/>
                </a:solidFill>
              </a:rPr>
              <a:t>1</a:t>
            </a:r>
            <a:r>
              <a:rPr lang="tr-TR" sz="1400" baseline="-25000" dirty="0">
                <a:solidFill>
                  <a:schemeClr val="bg1"/>
                </a:solidFill>
              </a:rPr>
              <a:t> </a:t>
            </a:r>
            <a:r>
              <a:rPr lang="tr-TR" sz="1400" dirty="0">
                <a:solidFill>
                  <a:schemeClr val="bg1"/>
                </a:solidFill>
              </a:rPr>
              <a:t>veya PEF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2133600" y="4572000"/>
            <a:ext cx="95962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Alevlenme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1752600" y="4800600"/>
            <a:ext cx="21336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Akciğer fonksiyonlarında ilerleyici kayıp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39" name="Text Box 39"/>
          <p:cNvSpPr txBox="1">
            <a:spLocks noChangeArrowheads="1"/>
          </p:cNvSpPr>
          <p:nvPr/>
        </p:nvSpPr>
        <p:spPr bwMode="auto">
          <a:xfrm>
            <a:off x="1627188" y="5257800"/>
            <a:ext cx="1835439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2"/>
                </a:solidFill>
              </a:rPr>
              <a:t>   </a:t>
            </a:r>
            <a:r>
              <a:rPr lang="tr-TR" sz="1400" dirty="0">
                <a:solidFill>
                  <a:schemeClr val="bg1"/>
                </a:solidFill>
              </a:rPr>
              <a:t>İlaca bağlı yan etkiler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auto">
          <a:xfrm>
            <a:off x="4648200" y="5257800"/>
            <a:ext cx="2643801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Riskin bir bütün değerlendirilmesi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1" name="Text Box 41"/>
          <p:cNvSpPr txBox="1">
            <a:spLocks noChangeArrowheads="1"/>
          </p:cNvSpPr>
          <p:nvPr/>
        </p:nvSpPr>
        <p:spPr bwMode="auto">
          <a:xfrm>
            <a:off x="4605338" y="4953000"/>
            <a:ext cx="2806666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Değerlendirme için uzun süreli takip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2" name="Line 42"/>
          <p:cNvSpPr>
            <a:spLocks noChangeShapeType="1"/>
          </p:cNvSpPr>
          <p:nvPr/>
        </p:nvSpPr>
        <p:spPr bwMode="auto">
          <a:xfrm>
            <a:off x="5638800" y="4495800"/>
            <a:ext cx="0" cy="381000"/>
          </a:xfrm>
          <a:prstGeom prst="line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4114800" y="4572000"/>
            <a:ext cx="108100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Yılda </a:t>
            </a:r>
            <a:r>
              <a:rPr lang="en-US" sz="1400" dirty="0">
                <a:solidFill>
                  <a:schemeClr val="bg1"/>
                </a:solidFill>
              </a:rPr>
              <a:t>0-1 </a:t>
            </a:r>
            <a:r>
              <a:rPr lang="tr-TR" sz="1400" dirty="0">
                <a:solidFill>
                  <a:schemeClr val="bg1"/>
                </a:solidFill>
              </a:rPr>
              <a:t>kez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5943600" y="4572000"/>
            <a:ext cx="1161152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Yılda</a:t>
            </a:r>
            <a:r>
              <a:rPr lang="en-US" sz="1400" dirty="0">
                <a:solidFill>
                  <a:schemeClr val="bg1"/>
                </a:solidFill>
              </a:rPr>
              <a:t>2 </a:t>
            </a:r>
            <a:r>
              <a:rPr lang="tr-TR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- 3 </a:t>
            </a:r>
            <a:r>
              <a:rPr lang="tr-TR" sz="1400" dirty="0">
                <a:solidFill>
                  <a:schemeClr val="bg1"/>
                </a:solidFill>
              </a:rPr>
              <a:t>kez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5" name="Text Box 45"/>
          <p:cNvSpPr txBox="1">
            <a:spLocks noChangeArrowheads="1"/>
          </p:cNvSpPr>
          <p:nvPr/>
        </p:nvSpPr>
        <p:spPr bwMode="auto">
          <a:xfrm>
            <a:off x="7772400" y="4572000"/>
            <a:ext cx="984821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Yılda&gt;3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tr-TR" sz="1400" dirty="0">
                <a:solidFill>
                  <a:schemeClr val="bg1"/>
                </a:solidFill>
              </a:rPr>
              <a:t>kez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4495800" y="2895600"/>
            <a:ext cx="43576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Yok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5791200" y="2895600"/>
            <a:ext cx="1376018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Kısmen bozulma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8" name="Text Box 48"/>
          <p:cNvSpPr txBox="1">
            <a:spLocks noChangeArrowheads="1"/>
          </p:cNvSpPr>
          <p:nvPr/>
        </p:nvSpPr>
        <p:spPr bwMode="auto">
          <a:xfrm>
            <a:off x="7605713" y="2895600"/>
            <a:ext cx="877163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Çok kısıtlı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49" name="Text Box 49"/>
          <p:cNvSpPr txBox="1">
            <a:spLocks noChangeArrowheads="1"/>
          </p:cNvSpPr>
          <p:nvPr/>
        </p:nvSpPr>
        <p:spPr bwMode="auto">
          <a:xfrm>
            <a:off x="4038600" y="1981200"/>
            <a:ext cx="4269117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sng" dirty="0">
                <a:solidFill>
                  <a:schemeClr val="bg1"/>
                </a:solidFill>
              </a:rPr>
              <a:t>&lt;</a:t>
            </a:r>
            <a:r>
              <a:rPr lang="en-US" sz="1400" dirty="0">
                <a:solidFill>
                  <a:schemeClr val="bg1"/>
                </a:solidFill>
              </a:rPr>
              <a:t> 2 </a:t>
            </a:r>
            <a:r>
              <a:rPr lang="tr-TR" sz="1400" dirty="0">
                <a:solidFill>
                  <a:schemeClr val="bg1"/>
                </a:solidFill>
              </a:rPr>
              <a:t>gün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tr-TR" sz="1400" dirty="0">
                <a:solidFill>
                  <a:schemeClr val="bg1"/>
                </a:solidFill>
              </a:rPr>
              <a:t>hafta</a:t>
            </a:r>
            <a:r>
              <a:rPr lang="en-US" sz="1400" dirty="0">
                <a:solidFill>
                  <a:schemeClr val="bg1"/>
                </a:solidFill>
              </a:rPr>
              <a:t>              &gt; 2 </a:t>
            </a:r>
            <a:r>
              <a:rPr lang="tr-TR" sz="1400" dirty="0">
                <a:solidFill>
                  <a:schemeClr val="bg1"/>
                </a:solidFill>
              </a:rPr>
              <a:t>gün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tr-TR" sz="1400" dirty="0">
                <a:solidFill>
                  <a:schemeClr val="bg1"/>
                </a:solidFill>
              </a:rPr>
              <a:t>hafta</a:t>
            </a:r>
            <a:r>
              <a:rPr lang="en-US" sz="1400" dirty="0">
                <a:solidFill>
                  <a:schemeClr val="bg1"/>
                </a:solidFill>
              </a:rPr>
              <a:t>        </a:t>
            </a:r>
            <a:r>
              <a:rPr lang="tr-TR" sz="1400" dirty="0">
                <a:solidFill>
                  <a:schemeClr val="bg1"/>
                </a:solidFill>
              </a:rPr>
              <a:t>     bütün gün</a:t>
            </a:r>
            <a:r>
              <a:rPr lang="en-US" sz="1400" dirty="0">
                <a:solidFill>
                  <a:schemeClr val="bg1"/>
                </a:solidFill>
              </a:rPr>
              <a:t>       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4191000" y="2514600"/>
            <a:ext cx="4384534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sng" dirty="0">
                <a:solidFill>
                  <a:schemeClr val="bg1"/>
                </a:solidFill>
              </a:rPr>
              <a:t>&lt;</a:t>
            </a:r>
            <a:r>
              <a:rPr lang="en-US" sz="1400" dirty="0">
                <a:solidFill>
                  <a:schemeClr val="bg1"/>
                </a:solidFill>
              </a:rPr>
              <a:t> 1/</a:t>
            </a:r>
            <a:r>
              <a:rPr lang="tr-TR" sz="1400" dirty="0">
                <a:solidFill>
                  <a:schemeClr val="bg1"/>
                </a:solidFill>
              </a:rPr>
              <a:t>ay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tr-TR" sz="1400" dirty="0">
                <a:solidFill>
                  <a:schemeClr val="bg1"/>
                </a:solidFill>
              </a:rPr>
              <a:t>     </a:t>
            </a:r>
            <a:r>
              <a:rPr lang="en-US" sz="1400" dirty="0">
                <a:solidFill>
                  <a:schemeClr val="bg1"/>
                </a:solidFill>
              </a:rPr>
              <a:t>             </a:t>
            </a:r>
            <a:r>
              <a:rPr lang="en-US" sz="1400" u="sng" dirty="0">
                <a:solidFill>
                  <a:schemeClr val="bg1"/>
                </a:solidFill>
              </a:rPr>
              <a:t>&gt;</a:t>
            </a:r>
            <a:r>
              <a:rPr lang="en-US" sz="1400" dirty="0">
                <a:solidFill>
                  <a:schemeClr val="bg1"/>
                </a:solidFill>
              </a:rPr>
              <a:t> 2 x/</a:t>
            </a:r>
            <a:r>
              <a:rPr lang="tr-TR" sz="1400" dirty="0">
                <a:solidFill>
                  <a:schemeClr val="bg1"/>
                </a:solidFill>
              </a:rPr>
              <a:t>ay</a:t>
            </a:r>
            <a:r>
              <a:rPr lang="en-US" sz="1400" dirty="0">
                <a:solidFill>
                  <a:schemeClr val="bg1"/>
                </a:solidFill>
              </a:rPr>
              <a:t>  	             </a:t>
            </a:r>
            <a:r>
              <a:rPr lang="en-US" sz="1400" u="sng" dirty="0">
                <a:solidFill>
                  <a:schemeClr val="bg1"/>
                </a:solidFill>
              </a:rPr>
              <a:t>&gt;</a:t>
            </a:r>
            <a:r>
              <a:rPr lang="en-US" sz="1400" dirty="0">
                <a:solidFill>
                  <a:schemeClr val="bg1"/>
                </a:solidFill>
              </a:rPr>
              <a:t>2x/</a:t>
            </a:r>
            <a:r>
              <a:rPr lang="tr-TR" sz="1400" dirty="0">
                <a:solidFill>
                  <a:schemeClr val="bg1"/>
                </a:solidFill>
              </a:rPr>
              <a:t>hafta     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3979863" y="3276600"/>
            <a:ext cx="4563109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sng" dirty="0">
                <a:solidFill>
                  <a:schemeClr val="bg1"/>
                </a:solidFill>
              </a:rPr>
              <a:t>&lt;</a:t>
            </a:r>
            <a:r>
              <a:rPr lang="en-US" sz="1400" dirty="0">
                <a:solidFill>
                  <a:schemeClr val="bg1"/>
                </a:solidFill>
              </a:rPr>
              <a:t> 2</a:t>
            </a:r>
            <a:r>
              <a:rPr lang="tr-TR" sz="1400" dirty="0">
                <a:solidFill>
                  <a:schemeClr val="bg1"/>
                </a:solidFill>
              </a:rPr>
              <a:t> gün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tr-TR" sz="1400" dirty="0">
                <a:solidFill>
                  <a:schemeClr val="bg1"/>
                </a:solidFill>
              </a:rPr>
              <a:t>hafta</a:t>
            </a:r>
            <a:r>
              <a:rPr lang="en-US" sz="1400" dirty="0">
                <a:solidFill>
                  <a:schemeClr val="bg1"/>
                </a:solidFill>
              </a:rPr>
              <a:t>              &gt; 2</a:t>
            </a:r>
            <a:r>
              <a:rPr lang="tr-TR" sz="1400" dirty="0">
                <a:solidFill>
                  <a:schemeClr val="bg1"/>
                </a:solidFill>
              </a:rPr>
              <a:t> gün/</a:t>
            </a:r>
            <a:r>
              <a:rPr lang="en-US" sz="1400" dirty="0">
                <a:solidFill>
                  <a:schemeClr val="bg1"/>
                </a:solidFill>
              </a:rPr>
              <a:t>/</a:t>
            </a:r>
            <a:r>
              <a:rPr lang="tr-TR" sz="1400" dirty="0">
                <a:solidFill>
                  <a:schemeClr val="bg1"/>
                </a:solidFill>
              </a:rPr>
              <a:t>Hafta</a:t>
            </a:r>
            <a:r>
              <a:rPr lang="en-US" sz="1400" dirty="0">
                <a:solidFill>
                  <a:schemeClr val="bg1"/>
                </a:solidFill>
              </a:rPr>
              <a:t>            </a:t>
            </a:r>
            <a:r>
              <a:rPr lang="tr-TR" sz="1400" dirty="0">
                <a:solidFill>
                  <a:schemeClr val="bg1"/>
                </a:solidFill>
              </a:rPr>
              <a:t> Günde birkaç kez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51252" name="Text Box 52"/>
          <p:cNvSpPr txBox="1">
            <a:spLocks noChangeArrowheads="1"/>
          </p:cNvSpPr>
          <p:nvPr/>
        </p:nvSpPr>
        <p:spPr bwMode="auto">
          <a:xfrm>
            <a:off x="3886200" y="3657600"/>
            <a:ext cx="1905000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&gt; </a:t>
            </a:r>
            <a:r>
              <a:rPr lang="tr-TR" sz="1400" dirty="0">
                <a:solidFill>
                  <a:schemeClr val="bg1"/>
                </a:solidFill>
              </a:rPr>
              <a:t>%</a:t>
            </a:r>
            <a:r>
              <a:rPr lang="en-US" sz="1400" dirty="0">
                <a:solidFill>
                  <a:schemeClr val="bg1"/>
                </a:solidFill>
              </a:rPr>
              <a:t>80 </a:t>
            </a:r>
            <a:r>
              <a:rPr lang="tr-TR" sz="1400" dirty="0">
                <a:solidFill>
                  <a:schemeClr val="bg1"/>
                </a:solidFill>
              </a:rPr>
              <a:t>beklenen değer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253" name="Text Box 53"/>
          <p:cNvSpPr txBox="1">
            <a:spLocks noChangeArrowheads="1"/>
          </p:cNvSpPr>
          <p:nvPr/>
        </p:nvSpPr>
        <p:spPr bwMode="auto">
          <a:xfrm>
            <a:off x="5486400" y="3657600"/>
            <a:ext cx="2209800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dirty="0">
                <a:solidFill>
                  <a:schemeClr val="bg1"/>
                </a:solidFill>
              </a:rPr>
              <a:t>   %6</a:t>
            </a:r>
            <a:r>
              <a:rPr lang="en-US" sz="1400" dirty="0">
                <a:solidFill>
                  <a:schemeClr val="bg1"/>
                </a:solidFill>
              </a:rPr>
              <a:t>0-80 </a:t>
            </a:r>
          </a:p>
        </p:txBody>
      </p:sp>
      <p:sp>
        <p:nvSpPr>
          <p:cNvPr id="51254" name="Text Box 54"/>
          <p:cNvSpPr txBox="1">
            <a:spLocks noChangeArrowheads="1"/>
          </p:cNvSpPr>
          <p:nvPr/>
        </p:nvSpPr>
        <p:spPr bwMode="auto">
          <a:xfrm>
            <a:off x="9585325" y="2943225"/>
            <a:ext cx="18415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  <p:sp>
        <p:nvSpPr>
          <p:cNvPr id="51255" name="Text Box 55"/>
          <p:cNvSpPr txBox="1">
            <a:spLocks noChangeArrowheads="1"/>
          </p:cNvSpPr>
          <p:nvPr/>
        </p:nvSpPr>
        <p:spPr bwMode="auto">
          <a:xfrm>
            <a:off x="7543800" y="3657600"/>
            <a:ext cx="1600200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&lt;</a:t>
            </a:r>
            <a:r>
              <a:rPr lang="tr-TR" sz="1400" dirty="0">
                <a:solidFill>
                  <a:schemeClr val="bg1"/>
                </a:solidFill>
              </a:rPr>
              <a:t>%</a:t>
            </a:r>
            <a:r>
              <a:rPr lang="en-US" sz="1400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51256" name="Text Box 56"/>
          <p:cNvSpPr txBox="1">
            <a:spLocks noChangeArrowheads="1"/>
          </p:cNvSpPr>
          <p:nvPr/>
        </p:nvSpPr>
        <p:spPr bwMode="auto">
          <a:xfrm>
            <a:off x="3962400" y="4259263"/>
            <a:ext cx="184150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tr-TR" sz="1400">
              <a:solidFill>
                <a:schemeClr val="bg2"/>
              </a:solidFill>
            </a:endParaRPr>
          </a:p>
        </p:txBody>
      </p:sp>
      <p:sp>
        <p:nvSpPr>
          <p:cNvPr id="51257" name="Text Box 57"/>
          <p:cNvSpPr txBox="1">
            <a:spLocks noChangeArrowheads="1"/>
          </p:cNvSpPr>
          <p:nvPr/>
        </p:nvSpPr>
        <p:spPr bwMode="auto">
          <a:xfrm>
            <a:off x="3810000" y="5638800"/>
            <a:ext cx="1828800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tr-TR" sz="1200" b="1" dirty="0">
                <a:solidFill>
                  <a:schemeClr val="bg1"/>
                </a:solidFill>
              </a:rPr>
              <a:t>Aynı  basamakta devam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tr-TR" sz="1200" b="1" dirty="0">
                <a:solidFill>
                  <a:schemeClr val="bg1"/>
                </a:solidFill>
              </a:rPr>
              <a:t>En az üç ay kontrol varsa bir  basamak inilebilir.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258" name="Text Box 58"/>
          <p:cNvSpPr txBox="1">
            <a:spLocks noChangeArrowheads="1"/>
          </p:cNvSpPr>
          <p:nvPr/>
        </p:nvSpPr>
        <p:spPr bwMode="auto">
          <a:xfrm>
            <a:off x="5638800" y="5638800"/>
            <a:ext cx="1752600" cy="738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tr-TR" sz="1200" b="1" dirty="0">
                <a:solidFill>
                  <a:schemeClr val="bg1"/>
                </a:solidFill>
              </a:rPr>
              <a:t>Bir</a:t>
            </a:r>
            <a:r>
              <a:rPr lang="tr-TR" sz="1200" b="1" dirty="0"/>
              <a:t> </a:t>
            </a:r>
            <a:r>
              <a:rPr lang="tr-TR" sz="1200" dirty="0">
                <a:solidFill>
                  <a:schemeClr val="bg1"/>
                </a:solidFill>
              </a:rPr>
              <a:t>basamak çıkılır</a:t>
            </a:r>
            <a:endParaRPr lang="en-US" sz="12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tr-TR" sz="1200" b="1" dirty="0">
                <a:solidFill>
                  <a:schemeClr val="bg1"/>
                </a:solidFill>
              </a:rPr>
              <a:t>2-6 haftada bir değerlendirilir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259" name="Text Box 59"/>
          <p:cNvSpPr txBox="1">
            <a:spLocks noChangeArrowheads="1"/>
          </p:cNvSpPr>
          <p:nvPr/>
        </p:nvSpPr>
        <p:spPr bwMode="auto">
          <a:xfrm>
            <a:off x="7467600" y="5608638"/>
            <a:ext cx="16764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tr-TR" sz="1200" b="1" dirty="0">
                <a:solidFill>
                  <a:schemeClr val="bg1"/>
                </a:solidFill>
              </a:rPr>
              <a:t>Oral </a:t>
            </a:r>
            <a:r>
              <a:rPr lang="tr-TR" sz="1200" b="1" dirty="0" err="1">
                <a:solidFill>
                  <a:schemeClr val="bg1"/>
                </a:solidFill>
              </a:rPr>
              <a:t>KS’yi</a:t>
            </a:r>
            <a:r>
              <a:rPr lang="tr-TR" sz="1200" b="1" dirty="0">
                <a:solidFill>
                  <a:schemeClr val="bg1"/>
                </a:solidFill>
              </a:rPr>
              <a:t> düşülür</a:t>
            </a:r>
            <a:endParaRPr lang="en-US" sz="12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Times" pitchFamily="18" charset="0"/>
              <a:buChar char="•"/>
            </a:pPr>
            <a:r>
              <a:rPr lang="tr-TR" sz="1200" b="1" dirty="0">
                <a:solidFill>
                  <a:schemeClr val="bg1"/>
                </a:solidFill>
              </a:rPr>
              <a:t>1-2 basamak çıkılıp 2 hafta sonra değerlendirilir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260" name="Text Box 60"/>
          <p:cNvSpPr txBox="1">
            <a:spLocks noChangeArrowheads="1"/>
          </p:cNvSpPr>
          <p:nvPr/>
        </p:nvSpPr>
        <p:spPr bwMode="auto">
          <a:xfrm>
            <a:off x="1828800" y="4267200"/>
            <a:ext cx="5322291" cy="30777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  </a:t>
            </a:r>
            <a:r>
              <a:rPr lang="en-US" sz="1400" dirty="0">
                <a:solidFill>
                  <a:schemeClr val="bg1"/>
                </a:solidFill>
              </a:rPr>
              <a:t>FEV</a:t>
            </a:r>
            <a:r>
              <a:rPr lang="en-US" sz="1400" baseline="-25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/FVC	     &gt; </a:t>
            </a:r>
            <a:r>
              <a:rPr lang="tr-TR" sz="1400" dirty="0">
                <a:solidFill>
                  <a:schemeClr val="bg1"/>
                </a:solidFill>
              </a:rPr>
              <a:t>%</a:t>
            </a:r>
            <a:r>
              <a:rPr lang="en-US" sz="1400" dirty="0">
                <a:solidFill>
                  <a:schemeClr val="bg1"/>
                </a:solidFill>
              </a:rPr>
              <a:t>80</a:t>
            </a:r>
            <a:r>
              <a:rPr lang="tr-TR" sz="1400" dirty="0">
                <a:solidFill>
                  <a:schemeClr val="bg1"/>
                </a:solidFill>
              </a:rPr>
              <a:t>	</a:t>
            </a:r>
            <a:r>
              <a:rPr lang="tr-TR" sz="1400" dirty="0"/>
              <a:t>	</a:t>
            </a:r>
            <a:r>
              <a:rPr lang="en-US" sz="1400" dirty="0">
                <a:solidFill>
                  <a:schemeClr val="bg1"/>
                </a:solidFill>
              </a:rPr>
              <a:t>    </a:t>
            </a:r>
            <a:r>
              <a:rPr lang="tr-TR" sz="1400" dirty="0">
                <a:solidFill>
                  <a:schemeClr val="bg1"/>
                </a:solidFill>
              </a:rPr>
              <a:t>%</a:t>
            </a:r>
            <a:r>
              <a:rPr lang="en-US" sz="1400" dirty="0">
                <a:solidFill>
                  <a:schemeClr val="bg1"/>
                </a:solidFill>
              </a:rPr>
              <a:t>75-80</a:t>
            </a:r>
            <a:r>
              <a:rPr lang="tr-TR" sz="1400" dirty="0">
                <a:solidFill>
                  <a:schemeClr val="bg1"/>
                </a:solidFill>
              </a:rPr>
              <a:t>	</a:t>
            </a:r>
            <a:r>
              <a:rPr lang="tr-TR" sz="1400" dirty="0"/>
              <a:t>	</a:t>
            </a:r>
            <a:r>
              <a:rPr lang="en-US" sz="1400" dirty="0">
                <a:solidFill>
                  <a:schemeClr val="bg1"/>
                </a:solidFill>
              </a:rPr>
              <a:t>   </a:t>
            </a:r>
            <a:r>
              <a:rPr lang="tr-TR" sz="1400" dirty="0">
                <a:solidFill>
                  <a:schemeClr val="bg1"/>
                </a:solidFill>
              </a:rPr>
              <a:t>&lt;%</a:t>
            </a:r>
            <a:r>
              <a:rPr lang="en-US" sz="1400" dirty="0">
                <a:solidFill>
                  <a:schemeClr val="bg1"/>
                </a:solidFill>
              </a:rPr>
              <a:t>75</a:t>
            </a:r>
          </a:p>
        </p:txBody>
      </p:sp>
      <p:sp>
        <p:nvSpPr>
          <p:cNvPr id="51261" name="Rectangle 62"/>
          <p:cNvSpPr>
            <a:spLocks noChangeArrowheads="1"/>
          </p:cNvSpPr>
          <p:nvPr/>
        </p:nvSpPr>
        <p:spPr bwMode="auto">
          <a:xfrm>
            <a:off x="3886200" y="1447800"/>
            <a:ext cx="5257800" cy="2209800"/>
          </a:xfrm>
          <a:prstGeom prst="rect">
            <a:avLst/>
          </a:prstGeom>
          <a:noFill/>
          <a:ln w="3810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62" name="Rectangle 65"/>
          <p:cNvSpPr>
            <a:spLocks noChangeArrowheads="1"/>
          </p:cNvSpPr>
          <p:nvPr/>
        </p:nvSpPr>
        <p:spPr bwMode="auto">
          <a:xfrm>
            <a:off x="3886200" y="4572000"/>
            <a:ext cx="5257800" cy="304800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63" name="Rectangle 66"/>
          <p:cNvSpPr>
            <a:spLocks noChangeArrowheads="1"/>
          </p:cNvSpPr>
          <p:nvPr/>
        </p:nvSpPr>
        <p:spPr bwMode="auto">
          <a:xfrm>
            <a:off x="1676400" y="3657600"/>
            <a:ext cx="7467600" cy="914400"/>
          </a:xfrm>
          <a:prstGeom prst="rect">
            <a:avLst/>
          </a:prstGeom>
          <a:noFill/>
          <a:ln w="76200" cap="sq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1264" name="66 Dikdörtgen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 dirty="0"/>
              <a:t>	</a:t>
            </a:r>
            <a:r>
              <a:rPr lang="tr-TR" sz="2400" b="1" dirty="0">
                <a:solidFill>
                  <a:schemeClr val="bg1"/>
                </a:solidFill>
              </a:rPr>
              <a:t>5-11 yaş arası çocuklarda astım kontrolünün 	değerlendirilmesi ve 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tr-TR" sz="2400" b="1" dirty="0">
                <a:solidFill>
                  <a:schemeClr val="bg1"/>
                </a:solidFill>
              </a:rPr>
              <a:t>tedavinin düzenlenmesi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65" name="64 Metin kutusu"/>
          <p:cNvSpPr txBox="1"/>
          <p:nvPr/>
        </p:nvSpPr>
        <p:spPr>
          <a:xfrm>
            <a:off x="6878472" y="163773"/>
            <a:ext cx="2265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  <a:latin typeface="Times-Bold" charset="0"/>
              </a:rPr>
              <a:t>2007 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ational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sthma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ducation and 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en-US" sz="14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rev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rogram (NAEPP</a:t>
            </a:r>
            <a:r>
              <a:rPr lang="tr-TR" sz="1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  <a:endParaRPr lang="tr-TR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SLIDE 45_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906" y="1245903"/>
            <a:ext cx="8135938" cy="44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88201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61313" y="184150"/>
            <a:ext cx="968375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86686" y="0"/>
            <a:ext cx="7756311" cy="982639"/>
          </a:xfrm>
          <a:solidFill>
            <a:schemeClr val="tx2">
              <a:lumMod val="75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40631" bIns="45720" numCol="1" anchorCtr="0" compatLnSpc="1">
            <a:prstTxWarp prst="textNoShape">
              <a:avLst/>
            </a:prstTxWarp>
            <a:noAutofit/>
          </a:bodyPr>
          <a:lstStyle/>
          <a:p>
            <a:pPr marL="222250" eaLnBrk="1" hangingPunct="1"/>
            <a:r>
              <a:rPr lang="tr-TR" altLang="en-US" sz="4000" dirty="0" smtClean="0">
                <a:solidFill>
                  <a:srgbClr val="FFFF00"/>
                </a:solidFill>
                <a:ea typeface="ヒラギノ角ゴ ProN W3" charset="-128"/>
              </a:rPr>
              <a:t>Kontrol  esaslı astım tedavi döngüsü</a:t>
            </a:r>
            <a:endParaRPr lang="en-US" altLang="en-US" sz="4000" dirty="0" smtClean="0">
              <a:solidFill>
                <a:srgbClr val="FFFF00"/>
              </a:solidFill>
              <a:ea typeface="ヒラギノ角ゴ ProN W3" charset="-128"/>
            </a:endParaRPr>
          </a:p>
        </p:txBody>
      </p:sp>
      <p:sp>
        <p:nvSpPr>
          <p:cNvPr id="70661" name="Rectangle 7"/>
          <p:cNvSpPr>
            <a:spLocks/>
          </p:cNvSpPr>
          <p:nvPr/>
        </p:nvSpPr>
        <p:spPr bwMode="auto">
          <a:xfrm>
            <a:off x="-1" y="6141493"/>
            <a:ext cx="3043451" cy="71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1" bIns="0"/>
          <a:lstStyle>
            <a:lvl1pPr marL="365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tr-TR" altLang="en-US" sz="1800" i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      </a:t>
            </a:r>
            <a:r>
              <a:rPr lang="en-US" altLang="en-US" sz="1800" b="1" dirty="0" smtClean="0">
                <a:solidFill>
                  <a:srgbClr val="FFFFFF"/>
                </a:solidFill>
                <a:latin typeface="Arial Italic" charset="0"/>
                <a:sym typeface="Arial Italic" charset="0"/>
              </a:rPr>
              <a:t>GINA 2016</a:t>
            </a:r>
            <a:endParaRPr lang="en-US" altLang="en-US" sz="1800" b="1" dirty="0">
              <a:solidFill>
                <a:srgbClr val="FFFFFF"/>
              </a:solidFill>
              <a:latin typeface="Arial Italic" charset="0"/>
              <a:sym typeface="Arial Italic" charset="0"/>
            </a:endParaRPr>
          </a:p>
        </p:txBody>
      </p:sp>
      <p:sp>
        <p:nvSpPr>
          <p:cNvPr id="70663" name="Rectangle 13"/>
          <p:cNvSpPr>
            <a:spLocks/>
          </p:cNvSpPr>
          <p:nvPr/>
        </p:nvSpPr>
        <p:spPr bwMode="auto">
          <a:xfrm>
            <a:off x="5363570" y="1429414"/>
            <a:ext cx="3293429" cy="168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Tanı</a:t>
            </a:r>
            <a:endParaRPr lang="en-US" altLang="en-US" sz="1600" b="1" dirty="0"/>
          </a:p>
          <a:p>
            <a:pPr eaLnBrk="1" hangingPunct="1">
              <a:spcBef>
                <a:spcPts val="425"/>
              </a:spcBef>
            </a:pPr>
            <a:r>
              <a:rPr lang="en-US" altLang="en-US" sz="1600" b="1" dirty="0" smtClean="0"/>
              <a:t>S</a:t>
            </a:r>
            <a:r>
              <a:rPr lang="tr-TR" altLang="en-US" sz="1600" b="1" dirty="0" err="1" smtClean="0"/>
              <a:t>emptom</a:t>
            </a:r>
            <a:r>
              <a:rPr lang="tr-TR" altLang="en-US" sz="1600" b="1" dirty="0" smtClean="0"/>
              <a:t> kontrolü ve </a:t>
            </a:r>
            <a:r>
              <a:rPr lang="en-US" altLang="en-US" sz="1600" b="1" dirty="0" smtClean="0"/>
              <a:t>risk </a:t>
            </a:r>
            <a:r>
              <a:rPr lang="en-US" altLang="en-US" sz="1600" b="1" dirty="0" err="1" smtClean="0"/>
              <a:t>fa</a:t>
            </a:r>
            <a:r>
              <a:rPr lang="tr-TR" altLang="en-US" sz="1600" b="1" dirty="0" err="1" smtClean="0"/>
              <a:t>ktörleri</a:t>
            </a:r>
            <a:endParaRPr lang="tr-TR" altLang="en-US" sz="1600" b="1" dirty="0" smtClean="0"/>
          </a:p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(SFT dahil</a:t>
            </a:r>
            <a:r>
              <a:rPr lang="en-US" altLang="en-US" sz="1600" b="1" dirty="0" smtClean="0"/>
              <a:t>)</a:t>
            </a:r>
            <a:endParaRPr lang="en-US" altLang="en-US" sz="1600" b="1" dirty="0"/>
          </a:p>
          <a:p>
            <a:pPr eaLnBrk="1" hangingPunct="1">
              <a:spcBef>
                <a:spcPts val="425"/>
              </a:spcBef>
            </a:pPr>
            <a:r>
              <a:rPr lang="en-US" altLang="en-US" sz="1600" b="1" dirty="0"/>
              <a:t>Inhaler </a:t>
            </a:r>
            <a:r>
              <a:rPr lang="en-US" altLang="en-US" sz="1600" b="1" dirty="0" err="1" smtClean="0"/>
              <a:t>te</a:t>
            </a:r>
            <a:r>
              <a:rPr lang="tr-TR" altLang="en-US" sz="1600" b="1" dirty="0" err="1" smtClean="0"/>
              <a:t>kniği</a:t>
            </a:r>
            <a:r>
              <a:rPr lang="tr-TR" altLang="en-US" sz="1600" b="1" dirty="0" smtClean="0"/>
              <a:t> ve uyum</a:t>
            </a:r>
            <a:endParaRPr lang="en-US" altLang="en-US" sz="1600" b="1" dirty="0"/>
          </a:p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Hasta  tercihi</a:t>
            </a:r>
            <a:endParaRPr lang="en-US" altLang="en-US" sz="1600" b="1" dirty="0"/>
          </a:p>
        </p:txBody>
      </p:sp>
      <p:sp>
        <p:nvSpPr>
          <p:cNvPr id="70664" name="Rectangle 14"/>
          <p:cNvSpPr>
            <a:spLocks/>
          </p:cNvSpPr>
          <p:nvPr/>
        </p:nvSpPr>
        <p:spPr bwMode="auto">
          <a:xfrm>
            <a:off x="5605059" y="4477627"/>
            <a:ext cx="2204130" cy="84125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Astım ilaçları</a:t>
            </a:r>
          </a:p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İlaç dışı stratejiler</a:t>
            </a:r>
          </a:p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Risk faktörlerini düzelt</a:t>
            </a:r>
            <a:endParaRPr lang="en-US" altLang="en-US" sz="1600" b="1" dirty="0"/>
          </a:p>
        </p:txBody>
      </p:sp>
      <p:sp>
        <p:nvSpPr>
          <p:cNvPr id="70665" name="Rectangle 15"/>
          <p:cNvSpPr>
            <a:spLocks/>
          </p:cNvSpPr>
          <p:nvPr/>
        </p:nvSpPr>
        <p:spPr bwMode="auto">
          <a:xfrm>
            <a:off x="395785" y="3284538"/>
            <a:ext cx="2497540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Semptomlar</a:t>
            </a:r>
            <a:endParaRPr lang="en-US" altLang="en-US" sz="1600" b="1" dirty="0"/>
          </a:p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 Ataklar</a:t>
            </a:r>
            <a:endParaRPr lang="en-US" altLang="en-US" sz="1600" b="1" dirty="0"/>
          </a:p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Yan  etkiler</a:t>
            </a:r>
            <a:endParaRPr lang="en-US" altLang="en-US" sz="1600" b="1" dirty="0"/>
          </a:p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Hasta  tatmini</a:t>
            </a:r>
            <a:endParaRPr lang="en-US" altLang="en-US" sz="1600" b="1" dirty="0"/>
          </a:p>
          <a:p>
            <a:pPr eaLnBrk="1" hangingPunct="1">
              <a:spcBef>
                <a:spcPts val="425"/>
              </a:spcBef>
            </a:pPr>
            <a:r>
              <a:rPr lang="tr-TR" altLang="en-US" sz="1600" b="1" dirty="0" smtClean="0"/>
              <a:t>Solunum  fonksiyonları</a:t>
            </a:r>
            <a:endParaRPr lang="en-US" altLang="en-US" sz="1600" b="1" dirty="0"/>
          </a:p>
        </p:txBody>
      </p:sp>
      <p:sp>
        <p:nvSpPr>
          <p:cNvPr id="16" name="Rectangle 15"/>
          <p:cNvSpPr/>
          <p:nvPr/>
        </p:nvSpPr>
        <p:spPr>
          <a:xfrm rot="18616622">
            <a:off x="2569904" y="2598900"/>
            <a:ext cx="2402625" cy="2313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tr-TR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Yanıtı gözden geçir</a:t>
            </a:r>
            <a:endParaRPr lang="en-AU" sz="2000" b="1" dirty="0">
              <a:ln w="12700">
                <a:noFill/>
                <a:prstDash val="solid"/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 rot="3706156">
            <a:off x="3018940" y="2784161"/>
            <a:ext cx="2256314" cy="2180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none">
            <a:prstTxWarp prst="textArchUp">
              <a:avLst>
                <a:gd name="adj" fmla="val 5457498"/>
              </a:avLst>
            </a:prstTxWarp>
            <a:spAutoFit/>
          </a:bodyPr>
          <a:lstStyle/>
          <a:p>
            <a:pPr algn="ctr">
              <a:defRPr/>
            </a:pPr>
            <a:r>
              <a:rPr lang="tr-TR" sz="2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Değerlendi</a:t>
            </a:r>
            <a:r>
              <a:rPr lang="tr-TR" sz="165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Arial"/>
              </a:rPr>
              <a:t>r</a:t>
            </a:r>
            <a:endParaRPr lang="en-AU" sz="1650" b="1" dirty="0">
              <a:ln w="12700">
                <a:noFill/>
                <a:prstDash val="solid"/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 rot="21356104">
            <a:off x="2962824" y="3542778"/>
            <a:ext cx="2154960" cy="161102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16604063"/>
              </a:avLst>
            </a:prstTxWarp>
            <a:spAutoFit/>
          </a:bodyPr>
          <a:lstStyle/>
          <a:p>
            <a:pPr algn="ctr">
              <a:defRPr/>
            </a:pPr>
            <a:r>
              <a:rPr lang="tr-TR" sz="2000" b="1" dirty="0" smtClean="0">
                <a:ln w="12700">
                  <a:noFill/>
                  <a:prstDash val="solid"/>
                </a:ln>
                <a:solidFill>
                  <a:schemeClr val="bg2"/>
                </a:solidFill>
                <a:latin typeface="Arial"/>
                <a:ea typeface="ＭＳ Ｐゴシック" charset="0"/>
                <a:cs typeface="Arial"/>
              </a:rPr>
              <a:t>Tedaviyi  ayarla</a:t>
            </a:r>
            <a:endParaRPr lang="en-US" sz="2000" b="1" dirty="0">
              <a:ln w="12700">
                <a:noFill/>
                <a:prstDash val="solid"/>
              </a:ln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821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Custom Design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kış">
  <a:themeElements>
    <a:clrScheme name="Özel 4">
      <a:dk1>
        <a:sysClr val="windowText" lastClr="000000"/>
      </a:dk1>
      <a:lt1>
        <a:sysClr val="window" lastClr="FFFFFF"/>
      </a:lt1>
      <a:dk2>
        <a:srgbClr val="0070C0"/>
      </a:dk2>
      <a:lt2>
        <a:srgbClr val="0070C0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10690</TotalTime>
  <Words>4245</Words>
  <Application>Microsoft Office PowerPoint</Application>
  <PresentationFormat>Ekran Gösterisi (4:3)</PresentationFormat>
  <Paragraphs>986</Paragraphs>
  <Slides>49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Slayt Başlıkları</vt:lpstr>
      </vt:variant>
      <vt:variant>
        <vt:i4>49</vt:i4>
      </vt:variant>
    </vt:vector>
  </HeadingPairs>
  <TitlesOfParts>
    <vt:vector size="53" baseType="lpstr">
      <vt:lpstr>Custom Design</vt:lpstr>
      <vt:lpstr>1_Custom Design</vt:lpstr>
      <vt:lpstr>2_Custom Design</vt:lpstr>
      <vt:lpstr>Akış</vt:lpstr>
      <vt:lpstr> </vt:lpstr>
      <vt:lpstr>13-14 yaş arası  çocuklarda astım prevalansı</vt:lpstr>
      <vt:lpstr>Slayt 3</vt:lpstr>
      <vt:lpstr>Slayt 4</vt:lpstr>
      <vt:lpstr>Slayt 5</vt:lpstr>
      <vt:lpstr>Slayt 6</vt:lpstr>
      <vt:lpstr>5-11 yaş arası çocuklarda  astım şiddetinin değerlendirilmesi</vt:lpstr>
      <vt:lpstr>Slayt 8</vt:lpstr>
      <vt:lpstr>Kontrol  esaslı astım tedavi döngüsü</vt:lpstr>
      <vt:lpstr>Belirtileri kontrol altına almak ve riski en aza indirmek için </vt:lpstr>
      <vt:lpstr>Slayt 11</vt:lpstr>
      <vt:lpstr>Slayt 12</vt:lpstr>
      <vt:lpstr>Slayt 13</vt:lpstr>
      <vt:lpstr>5-11 yaş arası çocuklarda  astım şiddetinin değerlendirilmesi</vt:lpstr>
      <vt:lpstr>Slayt 15</vt:lpstr>
      <vt:lpstr>Slayt 16</vt:lpstr>
      <vt:lpstr>1. Adım . Gerektiğinde rahatlatıcı inhaler kullanımı</vt:lpstr>
      <vt:lpstr>Yetişkinler,  Ergenler ve Çocuklar  (6-11 yaş) için ilk kontrol edici  tedavi</vt:lpstr>
      <vt:lpstr>Slayt 19</vt:lpstr>
      <vt:lpstr>5-11 yaş arası çocuklarda  astım şiddetinin değerlendirilmesi</vt:lpstr>
      <vt:lpstr>Slayt 21</vt:lpstr>
      <vt:lpstr>Slayt 22</vt:lpstr>
      <vt:lpstr>    2.Adım:Gerektiğinde SABA+Düşük Doz Kontrol Edici Kullanımı +</vt:lpstr>
      <vt:lpstr>Slayt 24</vt:lpstr>
      <vt:lpstr>5-11 yaş arası çocuklarda  astım şiddetinin değerlendirilmesi</vt:lpstr>
      <vt:lpstr>Slayt 26</vt:lpstr>
      <vt:lpstr>Slayt 27</vt:lpstr>
      <vt:lpstr>3. Adım: Bir veya iki kontrol  edici ilaç + gerektiğinde rahatlatıcı  kullanımı</vt:lpstr>
      <vt:lpstr>Slayt 29</vt:lpstr>
      <vt:lpstr>5-11 yaş arası çocuklarda  astım şiddetinin değerlendirilmesi</vt:lpstr>
      <vt:lpstr>Slayt 31</vt:lpstr>
      <vt:lpstr>Slayt 32</vt:lpstr>
      <vt:lpstr>4.Adım –İki Veya  Daha  Fazla Veya Daha  Fazla Kontrol  Edici + Gerektiğinde İnhale Rahatlatıcı</vt:lpstr>
      <vt:lpstr>Slayt 34</vt:lpstr>
      <vt:lpstr>Slayt 35</vt:lpstr>
      <vt:lpstr>            Çocukluk astımında immünoterapi endikasyonları</vt:lpstr>
      <vt:lpstr>Slayt 37</vt:lpstr>
      <vt:lpstr> Akut  Astım  Atağında Yapılmaması Gerekenler</vt:lpstr>
      <vt:lpstr>Slayt 39</vt:lpstr>
      <vt:lpstr>Slayt 40</vt:lpstr>
      <vt:lpstr>İlaçlarla ilgili bazı  önemli  noktalar</vt:lpstr>
      <vt:lpstr>Low, medium and high dose inhaled corticosteroids Children 6–11 yers</vt:lpstr>
      <vt:lpstr>Low, meoids  Adults and adolescents (≥12 years)</vt:lpstr>
      <vt:lpstr>Slayt 44</vt:lpstr>
      <vt:lpstr>Slayt 45</vt:lpstr>
      <vt:lpstr>Slayt 46</vt:lpstr>
      <vt:lpstr>   Kontrolün    sürdürülmesi</vt:lpstr>
      <vt:lpstr>Slayt 48</vt:lpstr>
      <vt:lpstr>            Son söz….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K. Reddel</dc:creator>
  <cp:lastModifiedBy>HP-HP</cp:lastModifiedBy>
  <cp:revision>1480</cp:revision>
  <dcterms:created xsi:type="dcterms:W3CDTF">2014-05-14T07:55:48Z</dcterms:created>
  <dcterms:modified xsi:type="dcterms:W3CDTF">2017-04-22T11:38:55Z</dcterms:modified>
</cp:coreProperties>
</file>