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256" r:id="rId2"/>
    <p:sldId id="352" r:id="rId3"/>
    <p:sldId id="349" r:id="rId4"/>
    <p:sldId id="350" r:id="rId5"/>
    <p:sldId id="337" r:id="rId6"/>
    <p:sldId id="347" r:id="rId7"/>
    <p:sldId id="315" r:id="rId8"/>
    <p:sldId id="317" r:id="rId9"/>
    <p:sldId id="307" r:id="rId10"/>
    <p:sldId id="328" r:id="rId11"/>
    <p:sldId id="335" r:id="rId12"/>
    <p:sldId id="308" r:id="rId13"/>
    <p:sldId id="338" r:id="rId14"/>
    <p:sldId id="339" r:id="rId15"/>
    <p:sldId id="340" r:id="rId16"/>
    <p:sldId id="296" r:id="rId17"/>
    <p:sldId id="362" r:id="rId18"/>
    <p:sldId id="318" r:id="rId19"/>
    <p:sldId id="319" r:id="rId20"/>
    <p:sldId id="320" r:id="rId21"/>
    <p:sldId id="322" r:id="rId22"/>
    <p:sldId id="314" r:id="rId23"/>
    <p:sldId id="355" r:id="rId24"/>
    <p:sldId id="354" r:id="rId25"/>
    <p:sldId id="353" r:id="rId26"/>
    <p:sldId id="324" r:id="rId27"/>
    <p:sldId id="325" r:id="rId28"/>
    <p:sldId id="326" r:id="rId29"/>
    <p:sldId id="327" r:id="rId30"/>
    <p:sldId id="341" r:id="rId31"/>
    <p:sldId id="344" r:id="rId32"/>
    <p:sldId id="345" r:id="rId33"/>
    <p:sldId id="343" r:id="rId34"/>
    <p:sldId id="346" r:id="rId35"/>
    <p:sldId id="298" r:id="rId36"/>
    <p:sldId id="363" r:id="rId37"/>
    <p:sldId id="299" r:id="rId38"/>
    <p:sldId id="300" r:id="rId39"/>
    <p:sldId id="356" r:id="rId40"/>
    <p:sldId id="361" r:id="rId41"/>
    <p:sldId id="357" r:id="rId42"/>
    <p:sldId id="360" r:id="rId43"/>
    <p:sldId id="301" r:id="rId44"/>
    <p:sldId id="329" r:id="rId45"/>
    <p:sldId id="330" r:id="rId46"/>
    <p:sldId id="331" r:id="rId47"/>
    <p:sldId id="332" r:id="rId48"/>
    <p:sldId id="293" r:id="rId49"/>
    <p:sldId id="292"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6"/>
    <p:restoredTop sz="74831"/>
  </p:normalViewPr>
  <p:slideViewPr>
    <p:cSldViewPr snapToGrid="0" snapToObjects="1">
      <p:cViewPr>
        <p:scale>
          <a:sx n="79" d="100"/>
          <a:sy n="79" d="100"/>
        </p:scale>
        <p:origin x="-1104" y="60"/>
      </p:cViewPr>
      <p:guideLst>
        <p:guide orient="horz" pos="2160"/>
        <p:guide pos="2880"/>
      </p:guideLst>
    </p:cSldViewPr>
  </p:slideViewPr>
  <p:outlineViewPr>
    <p:cViewPr>
      <p:scale>
        <a:sx n="33" d="100"/>
        <a:sy n="33" d="100"/>
      </p:scale>
      <p:origin x="0" y="-6232"/>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CED714-2953-4D47-99D9-0EB3820E9BE4}" type="datetimeFigureOut">
              <a:rPr lang="en-US" smtClean="0"/>
              <a:t>4/26/2016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4DE8E7-80DB-1B41-B065-E808D2AAA264}" type="slidenum">
              <a:rPr lang="en-US" smtClean="0"/>
              <a:t>‹#›</a:t>
            </a:fld>
            <a:endParaRPr lang="en-US"/>
          </a:p>
        </p:txBody>
      </p:sp>
    </p:spTree>
    <p:extLst>
      <p:ext uri="{BB962C8B-B14F-4D97-AF65-F5344CB8AC3E}">
        <p14:creationId xmlns:p14="http://schemas.microsoft.com/office/powerpoint/2010/main" val="282027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PRR: pattern recognition receptor</a:t>
            </a:r>
          </a:p>
          <a:p>
            <a:r>
              <a:rPr lang="en-US" dirty="0" smtClean="0"/>
              <a:t>PAMP: </a:t>
            </a:r>
            <a:r>
              <a:rPr lang="en-US" sz="1200" u="sng" kern="1200" dirty="0" smtClean="0">
                <a:solidFill>
                  <a:schemeClr val="tx1"/>
                </a:solidFill>
                <a:latin typeface="+mn-lt"/>
                <a:ea typeface="+mn-ea"/>
                <a:cs typeface="+mn-cs"/>
              </a:rPr>
              <a:t>Pathogen-associated molecular pattern</a:t>
            </a:r>
            <a:endParaRPr lang="en-US" dirty="0"/>
          </a:p>
        </p:txBody>
      </p:sp>
      <p:sp>
        <p:nvSpPr>
          <p:cNvPr id="4" name="Slide Number Placeholder 3"/>
          <p:cNvSpPr>
            <a:spLocks noGrp="1"/>
          </p:cNvSpPr>
          <p:nvPr>
            <p:ph type="sldNum" sz="quarter" idx="10"/>
          </p:nvPr>
        </p:nvSpPr>
        <p:spPr/>
        <p:txBody>
          <a:bodyPr/>
          <a:lstStyle/>
          <a:p>
            <a:fld id="{C64DE8E7-80DB-1B41-B065-E808D2AAA264}" type="slidenum">
              <a:rPr lang="en-US" smtClean="0"/>
              <a:t>16</a:t>
            </a:fld>
            <a:endParaRPr lang="en-US"/>
          </a:p>
        </p:txBody>
      </p:sp>
    </p:spTree>
    <p:extLst>
      <p:ext uri="{BB962C8B-B14F-4D97-AF65-F5344CB8AC3E}">
        <p14:creationId xmlns:p14="http://schemas.microsoft.com/office/powerpoint/2010/main" val="1229415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C, </a:t>
            </a:r>
            <a:r>
              <a:rPr lang="en-US" sz="1200" b="0" i="0" u="none" strike="noStrike" kern="1200" baseline="0" dirty="0" err="1" smtClean="0">
                <a:solidFill>
                  <a:schemeClr val="tx1"/>
                </a:solidFill>
                <a:latin typeface="+mn-lt"/>
                <a:ea typeface="+mn-ea"/>
                <a:cs typeface="+mn-cs"/>
              </a:rPr>
              <a:t>Astımlı</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çocukların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havayolu</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epitel</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hücrelerinde</a:t>
            </a:r>
            <a:r>
              <a:rPr lang="en-US" sz="1200" b="0" i="0" u="none" strike="noStrike" kern="1200" baseline="0" dirty="0" smtClean="0">
                <a:solidFill>
                  <a:schemeClr val="tx1"/>
                </a:solidFill>
                <a:latin typeface="+mn-lt"/>
                <a:ea typeface="+mn-ea"/>
                <a:cs typeface="+mn-cs"/>
              </a:rPr>
              <a:t>: RV16-induced IFN-b/l1/</a:t>
            </a:r>
          </a:p>
          <a:p>
            <a:r>
              <a:rPr lang="en-US" sz="1200" b="0" i="0" u="none" strike="noStrike" kern="1200" baseline="0" dirty="0" smtClean="0">
                <a:solidFill>
                  <a:schemeClr val="tx1"/>
                </a:solidFill>
                <a:latin typeface="+mn-lt"/>
                <a:ea typeface="+mn-ea"/>
                <a:cs typeface="+mn-cs"/>
              </a:rPr>
              <a:t>l2/3 mRNA levels 24 hours after infection negatively correlated with baseline SOCS1 mRNA levels.</a:t>
            </a:r>
            <a:endParaRPr lang="en-US" dirty="0"/>
          </a:p>
        </p:txBody>
      </p:sp>
      <p:sp>
        <p:nvSpPr>
          <p:cNvPr id="4" name="Slide Number Placeholder 3"/>
          <p:cNvSpPr>
            <a:spLocks noGrp="1"/>
          </p:cNvSpPr>
          <p:nvPr>
            <p:ph type="sldNum" sz="quarter" idx="10"/>
          </p:nvPr>
        </p:nvSpPr>
        <p:spPr/>
        <p:txBody>
          <a:bodyPr/>
          <a:lstStyle/>
          <a:p>
            <a:fld id="{C64DE8E7-80DB-1B41-B065-E808D2AAA264}" type="slidenum">
              <a:rPr lang="en-US" smtClean="0"/>
              <a:t>34</a:t>
            </a:fld>
            <a:endParaRPr lang="en-US"/>
          </a:p>
        </p:txBody>
      </p:sp>
    </p:spTree>
    <p:extLst>
      <p:ext uri="{BB962C8B-B14F-4D97-AF65-F5344CB8AC3E}">
        <p14:creationId xmlns:p14="http://schemas.microsoft.com/office/powerpoint/2010/main" val="597209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852488" y="754063"/>
            <a:ext cx="4962525" cy="3722687"/>
          </a:xfrm>
          <a:solidFill>
            <a:srgbClr val="4F81BD"/>
          </a:solidFill>
          <a:ln w="25402">
            <a:solidFill>
              <a:srgbClr val="385D8A"/>
            </a:solidFill>
            <a:prstDash val="solid"/>
          </a:ln>
        </p:spPr>
      </p:sp>
      <p:sp>
        <p:nvSpPr>
          <p:cNvPr id="3" name="Not Yer Tutucusu 2"/>
          <p:cNvSpPr txBox="1">
            <a:spLocks noGrp="1"/>
          </p:cNvSpPr>
          <p:nvPr>
            <p:ph type="body" sz="quarter" idx="1"/>
          </p:nvPr>
        </p:nvSpPr>
        <p:spPr>
          <a:xfrm>
            <a:off x="666936" y="4715071"/>
            <a:ext cx="5335182" cy="307777"/>
          </a:xfrm>
        </p:spPr>
        <p:txBody>
          <a:bodyPr>
            <a:spAutoFit/>
          </a:bodyPr>
          <a:lstStyle/>
          <a:p>
            <a:endParaRPr lang="tr-TR"/>
          </a:p>
        </p:txBody>
      </p:sp>
    </p:spTree>
    <p:extLst>
      <p:ext uri="{BB962C8B-B14F-4D97-AF65-F5344CB8AC3E}">
        <p14:creationId xmlns:p14="http://schemas.microsoft.com/office/powerpoint/2010/main" val="924378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Viral infections such as RV and influenza A account for up to 80% of asthma exacerbations in children and 50% of exacerbations in adults [9–12]. It has been shown that decreased clearance of virus in patients whose asthma is not well controlled is due to deficient induction of </a:t>
            </a:r>
            <a:r>
              <a:rPr lang="en-US" sz="1200" b="0" i="0" u="none" strike="noStrike" kern="1200" baseline="0" dirty="0" err="1" smtClean="0">
                <a:solidFill>
                  <a:schemeClr val="tx1"/>
                </a:solidFill>
                <a:latin typeface="+mn-lt"/>
                <a:ea typeface="+mn-ea"/>
                <a:cs typeface="+mn-cs"/>
              </a:rPr>
              <a:t>IFNb</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IFNl</a:t>
            </a:r>
            <a:r>
              <a:rPr lang="en-US" sz="1200" b="0" i="0" u="none" strike="noStrike" kern="1200" baseline="0" dirty="0" smtClean="0">
                <a:solidFill>
                  <a:schemeClr val="tx1"/>
                </a:solidFill>
                <a:latin typeface="+mn-lt"/>
                <a:ea typeface="+mn-ea"/>
                <a:cs typeface="+mn-cs"/>
              </a:rPr>
              <a:t> [13], which are crucial in the cascade for the recruitment of macrophages and dendritic cells to clear the virus [14,15]. </a:t>
            </a:r>
            <a:r>
              <a:rPr lang="en-US" sz="1200" b="0" i="0" u="none" strike="noStrike" kern="1200" baseline="0" dirty="0" err="1" smtClean="0">
                <a:solidFill>
                  <a:schemeClr val="tx1"/>
                </a:solidFill>
                <a:latin typeface="+mn-lt"/>
                <a:ea typeface="+mn-ea"/>
                <a:cs typeface="+mn-cs"/>
              </a:rPr>
              <a:t>VirusEpitheli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alcell</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sIFNsTNF</a:t>
            </a:r>
            <a:r>
              <a:rPr lang="en-US" sz="1200" b="0" i="0" u="none" strike="noStrike" kern="1200" baseline="0" dirty="0" smtClean="0">
                <a:solidFill>
                  <a:schemeClr val="tx1"/>
                </a:solidFill>
                <a:latin typeface="+mn-lt"/>
                <a:ea typeface="+mn-ea"/>
                <a:cs typeface="+mn-cs"/>
              </a:rPr>
              <a:t>α</a:t>
            </a:r>
            <a:r>
              <a:rPr lang="en-US" sz="1200" b="0" i="0" u="none" strike="noStrike" kern="1200" baseline="0" dirty="0" err="1" smtClean="0">
                <a:solidFill>
                  <a:schemeClr val="tx1"/>
                </a:solidFill>
                <a:latin typeface="+mn-lt"/>
                <a:ea typeface="+mn-ea"/>
                <a:cs typeface="+mn-cs"/>
              </a:rPr>
              <a:t>DCMacropha</a:t>
            </a:r>
            <a:r>
              <a:rPr lang="en-US" sz="1200" b="0" i="0" u="none" strike="noStrike" kern="1200" baseline="0" dirty="0" smtClean="0">
                <a:solidFill>
                  <a:schemeClr val="tx1"/>
                </a:solidFill>
                <a:latin typeface="+mn-lt"/>
                <a:ea typeface="+mn-ea"/>
                <a:cs typeface="+mn-cs"/>
              </a:rPr>
              <a:t> gesIL-13IL-33Eosinophil sST2Mast cell sST2Gobl et cell </a:t>
            </a:r>
            <a:r>
              <a:rPr lang="en-US" sz="1200" b="0" i="0" u="none" strike="noStrike" kern="1200" baseline="0" dirty="0" err="1" smtClean="0">
                <a:solidFill>
                  <a:schemeClr val="tx1"/>
                </a:solidFill>
                <a:latin typeface="+mn-lt"/>
                <a:ea typeface="+mn-ea"/>
                <a:cs typeface="+mn-cs"/>
              </a:rPr>
              <a:t>metapl</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asiaMucusEosinophili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aMacroph</a:t>
            </a:r>
            <a:r>
              <a:rPr lang="en-US" sz="1200" b="0" i="0" u="none" strike="noStrike" kern="1200" baseline="0" dirty="0" smtClean="0">
                <a:solidFill>
                  <a:schemeClr val="tx1"/>
                </a:solidFill>
                <a:latin typeface="+mn-lt"/>
                <a:ea typeface="+mn-ea"/>
                <a:cs typeface="+mn-cs"/>
              </a:rPr>
              <a:t> age pol </a:t>
            </a:r>
            <a:r>
              <a:rPr lang="en-US" sz="1200" b="0" i="0" u="none" strike="noStrike" kern="1200" baseline="0" dirty="0" err="1" smtClean="0">
                <a:solidFill>
                  <a:schemeClr val="tx1"/>
                </a:solidFill>
                <a:latin typeface="+mn-lt"/>
                <a:ea typeface="+mn-ea"/>
                <a:cs typeface="+mn-cs"/>
              </a:rPr>
              <a:t>aris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ao</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nASM</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changesAHRT</a:t>
            </a:r>
            <a:r>
              <a:rPr lang="en-US" sz="1200" b="0" i="0" u="none" strike="noStrike" kern="1200" baseline="0" dirty="0" smtClean="0">
                <a:solidFill>
                  <a:schemeClr val="tx1"/>
                </a:solidFill>
                <a:latin typeface="+mn-lt"/>
                <a:ea typeface="+mn-ea"/>
                <a:cs typeface="+mn-cs"/>
              </a:rPr>
              <a:t> cell </a:t>
            </a:r>
            <a:r>
              <a:rPr lang="en-US" sz="1200" b="0" i="0" u="none" strike="noStrike" kern="1200" baseline="0" dirty="0" err="1" smtClean="0">
                <a:solidFill>
                  <a:schemeClr val="tx1"/>
                </a:solidFill>
                <a:latin typeface="+mn-lt"/>
                <a:ea typeface="+mn-ea"/>
                <a:cs typeface="+mn-cs"/>
              </a:rPr>
              <a:t>sNK</a:t>
            </a:r>
            <a:r>
              <a:rPr lang="en-US" sz="1200" b="0" i="0" u="none" strike="noStrike" kern="1200" baseline="0" dirty="0" smtClean="0">
                <a:solidFill>
                  <a:schemeClr val="tx1"/>
                </a:solidFill>
                <a:latin typeface="+mn-lt"/>
                <a:ea typeface="+mn-ea"/>
                <a:cs typeface="+mn-cs"/>
              </a:rPr>
              <a:t> T cell </a:t>
            </a:r>
            <a:r>
              <a:rPr lang="en-US" sz="1200" b="0" i="0" u="none" strike="noStrike" kern="1200" baseline="0" dirty="0" err="1" smtClean="0">
                <a:solidFill>
                  <a:schemeClr val="tx1"/>
                </a:solidFill>
                <a:latin typeface="+mn-lt"/>
                <a:ea typeface="+mn-ea"/>
                <a:cs typeface="+mn-cs"/>
              </a:rPr>
              <a:t>sNatu</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ral</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helpercells</a:t>
            </a:r>
            <a:r>
              <a:rPr lang="en-US" sz="1200" b="0" i="0" u="none" strike="noStrike" kern="1200" baseline="0" dirty="0" smtClean="0">
                <a:solidFill>
                  <a:schemeClr val="tx1"/>
                </a:solidFill>
                <a:latin typeface="+mn-lt"/>
                <a:ea typeface="+mn-ea"/>
                <a:cs typeface="+mn-cs"/>
              </a:rPr>
              <a:t> (ILC2 ) </a:t>
            </a:r>
          </a:p>
          <a:p>
            <a:r>
              <a:rPr lang="en-US" sz="1200" b="0" i="0" u="none" strike="noStrike" kern="1200" baseline="0" dirty="0" smtClean="0">
                <a:solidFill>
                  <a:schemeClr val="tx1"/>
                </a:solidFill>
                <a:latin typeface="+mn-lt"/>
                <a:ea typeface="+mn-ea"/>
                <a:cs typeface="+mn-cs"/>
              </a:rPr>
              <a:t>Figure 1. Virus Infection of Epithelial Cells and Induction of the Interleukin (IL)-33/IL-13 Axis. Viruses infect the epithelial cells lining the airways (inset) and, once attached to the cell surface, the virus can be </a:t>
            </a:r>
            <a:r>
              <a:rPr lang="en-US" sz="1200" b="0" i="0" u="none" strike="noStrike" kern="1200" baseline="0" dirty="0" err="1" smtClean="0">
                <a:solidFill>
                  <a:schemeClr val="tx1"/>
                </a:solidFill>
                <a:latin typeface="+mn-lt"/>
                <a:ea typeface="+mn-ea"/>
                <a:cs typeface="+mn-cs"/>
              </a:rPr>
              <a:t>endocytosed</a:t>
            </a:r>
            <a:r>
              <a:rPr lang="en-US" sz="1200" b="0" i="0" u="none" strike="noStrike" kern="1200" baseline="0" dirty="0" smtClean="0">
                <a:solidFill>
                  <a:schemeClr val="tx1"/>
                </a:solidFill>
                <a:latin typeface="+mn-lt"/>
                <a:ea typeface="+mn-ea"/>
                <a:cs typeface="+mn-cs"/>
              </a:rPr>
              <a:t> into the cell and viral RNA can be released. Detection of this virus within the cell induces the release of factors to initiate clearance of the virus such as interferons (IFNs), tumor necrosis factor alpha (TNF/), and IL-33, which can recruit dendritic cells (DCs) and macrophages to the airways. IL-33 also plays an important role in the activation and recruitment of a suite of cell types, such as natural helper cells, T cells, natural killer T (NKT) cells, eosinophils, mast cells, and macrophages. All of these cell types, except macrophages, can also release IL-13, which is then responsible for increasing eosinophil infiltration and inducing changes to the contractile apparatus of airway smooth muscle (ASM), macrophage polarization, goblet cell metaplasia, and subsequent mucus production and increasing airway </a:t>
            </a:r>
            <a:r>
              <a:rPr lang="en-US" sz="1200" b="0" i="0" u="none" strike="noStrike" kern="1200" baseline="0" dirty="0" err="1" smtClean="0">
                <a:solidFill>
                  <a:schemeClr val="tx1"/>
                </a:solidFill>
                <a:latin typeface="+mn-lt"/>
                <a:ea typeface="+mn-ea"/>
                <a:cs typeface="+mn-cs"/>
              </a:rPr>
              <a:t>hyperresponsiveness</a:t>
            </a:r>
            <a:r>
              <a:rPr lang="en-US" sz="1200" b="0" i="0" u="none" strike="noStrike" kern="1200" baseline="0" dirty="0" smtClean="0">
                <a:solidFill>
                  <a:schemeClr val="tx1"/>
                </a:solidFill>
                <a:latin typeface="+mn-lt"/>
                <a:ea typeface="+mn-ea"/>
                <a:cs typeface="+mn-cs"/>
              </a:rPr>
              <a:t> (AHR). Trends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Does treatment with anti-IL-33 and/or anti-IL-13 improve viral clearance and improve symptoms of viral infections and virus-induced exacerbations in asthma and COPD patients? </a:t>
            </a:r>
            <a:endParaRPr lang="en-US" dirty="0"/>
          </a:p>
        </p:txBody>
      </p:sp>
      <p:sp>
        <p:nvSpPr>
          <p:cNvPr id="4" name="Slide Number Placeholder 3"/>
          <p:cNvSpPr>
            <a:spLocks noGrp="1"/>
          </p:cNvSpPr>
          <p:nvPr>
            <p:ph type="sldNum" sz="quarter" idx="10"/>
          </p:nvPr>
        </p:nvSpPr>
        <p:spPr/>
        <p:txBody>
          <a:bodyPr/>
          <a:lstStyle/>
          <a:p>
            <a:fld id="{C64DE8E7-80DB-1B41-B065-E808D2AAA264}" type="slidenum">
              <a:rPr lang="en-US" smtClean="0"/>
              <a:t>17</a:t>
            </a:fld>
            <a:endParaRPr lang="en-US"/>
          </a:p>
        </p:txBody>
      </p:sp>
    </p:spTree>
    <p:extLst>
      <p:ext uri="{BB962C8B-B14F-4D97-AF65-F5344CB8AC3E}">
        <p14:creationId xmlns:p14="http://schemas.microsoft.com/office/powerpoint/2010/main" val="829420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Purified </a:t>
            </a:r>
            <a:r>
              <a:rPr lang="en-US" sz="1200" b="0" i="0" u="none" strike="noStrike" kern="1200" baseline="0" dirty="0" err="1" smtClean="0">
                <a:solidFill>
                  <a:schemeClr val="tx1"/>
                </a:solidFill>
                <a:latin typeface="+mn-lt"/>
                <a:ea typeface="+mn-ea"/>
                <a:cs typeface="+mn-cs"/>
              </a:rPr>
              <a:t>pDCs</a:t>
            </a:r>
            <a:r>
              <a:rPr lang="en-US" sz="1200" b="0" i="0" u="none" strike="noStrike" kern="1200" baseline="0" dirty="0" smtClean="0">
                <a:solidFill>
                  <a:schemeClr val="tx1"/>
                </a:solidFill>
                <a:latin typeface="+mn-lt"/>
                <a:ea typeface="+mn-ea"/>
                <a:cs typeface="+mn-cs"/>
              </a:rPr>
              <a:t> from patients with allergic asthma secrete less IFN-α upon exposure to influenza viruses. Blood </a:t>
            </a:r>
            <a:r>
              <a:rPr lang="en-US" sz="1200" b="0" i="0" u="none" strike="noStrike" kern="1200" baseline="0" dirty="0" err="1" smtClean="0">
                <a:solidFill>
                  <a:schemeClr val="tx1"/>
                </a:solidFill>
                <a:latin typeface="+mn-lt"/>
                <a:ea typeface="+mn-ea"/>
                <a:cs typeface="+mn-cs"/>
              </a:rPr>
              <a:t>pDCs</a:t>
            </a:r>
            <a:r>
              <a:rPr lang="en-US" sz="1200" b="0" i="0" u="none" strike="noStrike" kern="1200" baseline="0" dirty="0" smtClean="0">
                <a:solidFill>
                  <a:schemeClr val="tx1"/>
                </a:solidFill>
                <a:latin typeface="+mn-lt"/>
                <a:ea typeface="+mn-ea"/>
                <a:cs typeface="+mn-cs"/>
              </a:rPr>
              <a:t> were isolated from patients with allergic asthma (n = 8) and controls (n = 9) and exposed to influenza A or B for 36 h. Mean (± SEM) IFN-α concentrations measured in culture supernatants are displayed in A (influenza A) and B (influenza B). Results of unpaired t tests are displayed. </a:t>
            </a:r>
          </a:p>
          <a:p>
            <a:r>
              <a:rPr lang="en-US" sz="1200" b="0" i="0" u="none" strike="noStrike" kern="1200" baseline="0" dirty="0" smtClean="0">
                <a:solidFill>
                  <a:schemeClr val="tx1"/>
                </a:solidFill>
                <a:latin typeface="+mn-lt"/>
                <a:ea typeface="+mn-ea"/>
                <a:cs typeface="+mn-cs"/>
              </a:rPr>
              <a:t>Gill et al. Page 14 J </a:t>
            </a:r>
            <a:r>
              <a:rPr lang="en-US" sz="1200" b="0" i="0" u="none" strike="noStrike" kern="1200" baseline="0" dirty="0" err="1" smtClean="0">
                <a:solidFill>
                  <a:schemeClr val="tx1"/>
                </a:solidFill>
                <a:latin typeface="+mn-lt"/>
                <a:ea typeface="+mn-ea"/>
                <a:cs typeface="+mn-cs"/>
              </a:rPr>
              <a:t>Immunol</a:t>
            </a:r>
            <a:r>
              <a:rPr lang="en-US" sz="1200" b="0" i="0" u="none" strike="noStrike" kern="1200" baseline="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C64DE8E7-80DB-1B41-B065-E808D2AAA264}" type="slidenum">
              <a:rPr lang="en-US" smtClean="0"/>
              <a:t>18</a:t>
            </a:fld>
            <a:endParaRPr lang="en-US"/>
          </a:p>
        </p:txBody>
      </p:sp>
    </p:spTree>
    <p:extLst>
      <p:ext uri="{BB962C8B-B14F-4D97-AF65-F5344CB8AC3E}">
        <p14:creationId xmlns:p14="http://schemas.microsoft.com/office/powerpoint/2010/main" val="1831829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IgE</a:t>
            </a:r>
            <a:r>
              <a:rPr lang="en-US" sz="1200" b="0" i="0" u="none" strike="noStrike" kern="1200" baseline="0" dirty="0" smtClean="0">
                <a:solidFill>
                  <a:schemeClr val="tx1"/>
                </a:solidFill>
                <a:latin typeface="+mn-lt"/>
                <a:ea typeface="+mn-ea"/>
                <a:cs typeface="+mn-cs"/>
              </a:rPr>
              <a:t> cross-linking inhibits influenza-induced secretion of IFN-α in </a:t>
            </a:r>
            <a:r>
              <a:rPr lang="en-US" sz="1200" b="0" i="0" u="none" strike="noStrike" kern="1200" baseline="0" dirty="0" err="1" smtClean="0">
                <a:solidFill>
                  <a:schemeClr val="tx1"/>
                </a:solidFill>
                <a:latin typeface="+mn-lt"/>
                <a:ea typeface="+mn-ea"/>
                <a:cs typeface="+mn-cs"/>
              </a:rPr>
              <a:t>pDCs</a:t>
            </a:r>
            <a:r>
              <a:rPr lang="en-US" sz="1200" b="0" i="0" u="none" strike="noStrike" kern="1200" baseline="0" dirty="0" smtClean="0">
                <a:solidFill>
                  <a:schemeClr val="tx1"/>
                </a:solidFill>
                <a:latin typeface="+mn-lt"/>
                <a:ea typeface="+mn-ea"/>
                <a:cs typeface="+mn-cs"/>
              </a:rPr>
              <a:t>. Purified </a:t>
            </a:r>
            <a:r>
              <a:rPr lang="en-US" sz="1200" b="0" i="0" u="none" strike="noStrike" kern="1200" baseline="0" dirty="0" err="1" smtClean="0">
                <a:solidFill>
                  <a:schemeClr val="tx1"/>
                </a:solidFill>
                <a:latin typeface="+mn-lt"/>
                <a:ea typeface="+mn-ea"/>
                <a:cs typeface="+mn-cs"/>
              </a:rPr>
              <a:t>pDCs</a:t>
            </a:r>
            <a:r>
              <a:rPr lang="en-US" sz="1200" b="0" i="0" u="none" strike="noStrike" kern="1200" baseline="0" dirty="0" smtClean="0">
                <a:solidFill>
                  <a:schemeClr val="tx1"/>
                </a:solidFill>
                <a:latin typeface="+mn-lt"/>
                <a:ea typeface="+mn-ea"/>
                <a:cs typeface="+mn-cs"/>
              </a:rPr>
              <a:t> were cultured for 18 h with influenza A or influenza B, either alone or after </a:t>
            </a:r>
            <a:r>
              <a:rPr lang="en-US" sz="1200" b="0" i="0" u="none" strike="noStrike" kern="1200" baseline="0" dirty="0" err="1" smtClean="0">
                <a:solidFill>
                  <a:schemeClr val="tx1"/>
                </a:solidFill>
                <a:latin typeface="+mn-lt"/>
                <a:ea typeface="+mn-ea"/>
                <a:cs typeface="+mn-cs"/>
              </a:rPr>
              <a:t>preincubation</a:t>
            </a:r>
            <a:r>
              <a:rPr lang="en-US" sz="1200" b="0" i="0" u="none" strike="noStrike" kern="1200" baseline="0" dirty="0" smtClean="0">
                <a:solidFill>
                  <a:schemeClr val="tx1"/>
                </a:solidFill>
                <a:latin typeface="+mn-lt"/>
                <a:ea typeface="+mn-ea"/>
                <a:cs typeface="+mn-cs"/>
              </a:rPr>
              <a:t> with anti-</a:t>
            </a:r>
            <a:r>
              <a:rPr lang="en-US" sz="1200" b="0" i="0" u="none" strike="noStrike" kern="1200" baseline="0" dirty="0" err="1" smtClean="0">
                <a:solidFill>
                  <a:schemeClr val="tx1"/>
                </a:solidFill>
                <a:latin typeface="+mn-lt"/>
                <a:ea typeface="+mn-ea"/>
                <a:cs typeface="+mn-cs"/>
              </a:rPr>
              <a:t>IgE</a:t>
            </a:r>
            <a:r>
              <a:rPr lang="en-US" sz="1200" b="0" i="0" u="none" strike="noStrike" kern="1200" baseline="0" dirty="0" smtClean="0">
                <a:solidFill>
                  <a:schemeClr val="tx1"/>
                </a:solidFill>
                <a:latin typeface="+mn-lt"/>
                <a:ea typeface="+mn-ea"/>
                <a:cs typeface="+mn-cs"/>
              </a:rPr>
              <a:t> or rabbit IgG (as a control Ab), and IFN-α was measured in the supernatants </a:t>
            </a:r>
          </a:p>
          <a:p>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Exposure to influenza viruses and </a:t>
            </a:r>
            <a:r>
              <a:rPr lang="en-US" sz="1200" b="0" i="0" u="none" strike="noStrike" kern="1200" baseline="0" dirty="0" err="1" smtClean="0">
                <a:solidFill>
                  <a:schemeClr val="tx1"/>
                </a:solidFill>
                <a:latin typeface="+mn-lt"/>
                <a:ea typeface="+mn-ea"/>
                <a:cs typeface="+mn-cs"/>
              </a:rPr>
              <a:t>gardiquimod</a:t>
            </a:r>
            <a:r>
              <a:rPr lang="en-US" sz="1200" b="0" i="0" u="none" strike="noStrike" kern="1200" baseline="0" dirty="0" smtClean="0">
                <a:solidFill>
                  <a:schemeClr val="tx1"/>
                </a:solidFill>
                <a:latin typeface="+mn-lt"/>
                <a:ea typeface="+mn-ea"/>
                <a:cs typeface="+mn-cs"/>
              </a:rPr>
              <a:t> (a TLR-7 agonist) </a:t>
            </a:r>
            <a:r>
              <a:rPr lang="en-US" sz="1200" b="0" i="0" u="none" strike="noStrike" kern="1200" baseline="0" dirty="0" err="1" smtClean="0">
                <a:solidFill>
                  <a:schemeClr val="tx1"/>
                </a:solidFill>
                <a:latin typeface="+mn-lt"/>
                <a:ea typeface="+mn-ea"/>
                <a:cs typeface="+mn-cs"/>
              </a:rPr>
              <a:t>upregulates</a:t>
            </a:r>
            <a:r>
              <a:rPr lang="en-US" sz="1200" b="0" i="0" u="none" strike="noStrike" kern="1200" baseline="0" dirty="0" smtClean="0">
                <a:solidFill>
                  <a:schemeClr val="tx1"/>
                </a:solidFill>
                <a:latin typeface="+mn-lt"/>
                <a:ea typeface="+mn-ea"/>
                <a:cs typeface="+mn-cs"/>
              </a:rPr>
              <a:t> TLR-7 expression and </a:t>
            </a:r>
            <a:r>
              <a:rPr lang="en-US" sz="1200" b="0" i="0" u="none" strike="noStrike" kern="1200" baseline="0" dirty="0" err="1" smtClean="0">
                <a:solidFill>
                  <a:schemeClr val="tx1"/>
                </a:solidFill>
                <a:latin typeface="+mn-lt"/>
                <a:ea typeface="+mn-ea"/>
                <a:cs typeface="+mn-cs"/>
              </a:rPr>
              <a:t>downregulates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FcεRI</a:t>
            </a:r>
            <a:r>
              <a:rPr lang="en-US" sz="1200" b="0" i="0" u="none" strike="noStrike" kern="1200" baseline="0" dirty="0" smtClean="0">
                <a:solidFill>
                  <a:schemeClr val="tx1"/>
                </a:solidFill>
                <a:latin typeface="+mn-lt"/>
                <a:ea typeface="+mn-ea"/>
                <a:cs typeface="+mn-cs"/>
              </a:rPr>
              <a:t>α ?expression in </a:t>
            </a:r>
            <a:r>
              <a:rPr lang="en-US" sz="1200" b="0" i="0" u="none" strike="noStrike" kern="1200" baseline="0" dirty="0" err="1" smtClean="0">
                <a:solidFill>
                  <a:schemeClr val="tx1"/>
                </a:solidFill>
                <a:latin typeface="+mn-lt"/>
                <a:ea typeface="+mn-ea"/>
                <a:cs typeface="+mn-cs"/>
              </a:rPr>
              <a:t>pDCs</a:t>
            </a:r>
            <a:r>
              <a:rPr lang="en-US" sz="1200" b="0" i="0" u="none" strike="noStrike" kern="1200" baseline="0" dirty="0" smtClean="0">
                <a:solidFill>
                  <a:schemeClr val="tx1"/>
                </a:solidFill>
                <a:latin typeface="+mn-lt"/>
                <a:ea typeface="+mn-ea"/>
                <a:cs typeface="+mn-cs"/>
              </a:rPr>
              <a:t>. A and B, Purified </a:t>
            </a:r>
            <a:r>
              <a:rPr lang="en-US" sz="1200" b="0" i="0" u="none" strike="noStrike" kern="1200" baseline="0" dirty="0" err="1" smtClean="0">
                <a:solidFill>
                  <a:schemeClr val="tx1"/>
                </a:solidFill>
                <a:latin typeface="+mn-lt"/>
                <a:ea typeface="+mn-ea"/>
                <a:cs typeface="+mn-cs"/>
              </a:rPr>
              <a:t>pDCs</a:t>
            </a:r>
            <a:r>
              <a:rPr lang="en-US" sz="1200" b="0" i="0" u="none" strike="noStrike" kern="1200" baseline="0" dirty="0" smtClean="0">
                <a:solidFill>
                  <a:schemeClr val="tx1"/>
                </a:solidFill>
                <a:latin typeface="+mn-lt"/>
                <a:ea typeface="+mn-ea"/>
                <a:cs typeface="+mn-cs"/>
              </a:rPr>
              <a:t> were cultured for 8 h with control media, influenza A, influenza B, or </a:t>
            </a:r>
            <a:r>
              <a:rPr lang="en-US" sz="1200" b="0" i="0" u="none" strike="noStrike" kern="1200" baseline="0" dirty="0" err="1" smtClean="0">
                <a:solidFill>
                  <a:schemeClr val="tx1"/>
                </a:solidFill>
                <a:latin typeface="+mn-lt"/>
                <a:ea typeface="+mn-ea"/>
                <a:cs typeface="+mn-cs"/>
              </a:rPr>
              <a:t>gardiquimod</a:t>
            </a:r>
            <a:r>
              <a:rPr lang="en-US" sz="1200" b="0" i="0" u="none" strike="noStrike" kern="1200" baseline="0" dirty="0" smtClean="0">
                <a:solidFill>
                  <a:schemeClr val="tx1"/>
                </a:solidFill>
                <a:latin typeface="+mn-lt"/>
                <a:ea typeface="+mn-ea"/>
                <a:cs typeface="+mn-cs"/>
              </a:rPr>
              <a:t>. Cells were harvested for RNA extraction and subsequent quantification of TLR-7 (A) or FcεR1α ?(B) mRNA by real-time RT-PCR, using hypoxanthine-guanine </a:t>
            </a:r>
            <a:r>
              <a:rPr lang="en-US" sz="1200" b="0" i="0" u="none" strike="noStrike" kern="1200" baseline="0" dirty="0" err="1" smtClean="0">
                <a:solidFill>
                  <a:schemeClr val="tx1"/>
                </a:solidFill>
                <a:latin typeface="+mn-lt"/>
                <a:ea typeface="+mn-ea"/>
                <a:cs typeface="+mn-cs"/>
              </a:rPr>
              <a:t>phosphoribosyltransferase</a:t>
            </a:r>
            <a:r>
              <a:rPr lang="en-US" sz="1200" b="0" i="0" u="none" strike="noStrike" kern="1200" baseline="0" dirty="0" smtClean="0">
                <a:solidFill>
                  <a:schemeClr val="tx1"/>
                </a:solidFill>
                <a:latin typeface="+mn-lt"/>
                <a:ea typeface="+mn-ea"/>
                <a:cs typeface="+mn-cs"/>
              </a:rPr>
              <a:t> as an endogenous control. </a:t>
            </a:r>
            <a:endParaRPr lang="en-US" dirty="0" smtClean="0"/>
          </a:p>
          <a:p>
            <a:endParaRPr lang="en-US" dirty="0"/>
          </a:p>
        </p:txBody>
      </p:sp>
      <p:sp>
        <p:nvSpPr>
          <p:cNvPr id="4" name="Slide Number Placeholder 3"/>
          <p:cNvSpPr>
            <a:spLocks noGrp="1"/>
          </p:cNvSpPr>
          <p:nvPr>
            <p:ph type="sldNum" sz="quarter" idx="10"/>
          </p:nvPr>
        </p:nvSpPr>
        <p:spPr/>
        <p:txBody>
          <a:bodyPr/>
          <a:lstStyle/>
          <a:p>
            <a:fld id="{C64DE8E7-80DB-1B41-B065-E808D2AAA264}" type="slidenum">
              <a:rPr lang="en-US" smtClean="0"/>
              <a:t>20</a:t>
            </a:fld>
            <a:endParaRPr lang="en-US"/>
          </a:p>
        </p:txBody>
      </p:sp>
    </p:spTree>
    <p:extLst>
      <p:ext uri="{BB962C8B-B14F-4D97-AF65-F5344CB8AC3E}">
        <p14:creationId xmlns:p14="http://schemas.microsoft.com/office/powerpoint/2010/main" val="232792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Rhinovirus and IFN-b caused goblet cell metaplasia. (A) Foxa3 staining and goblet cell differentiation were assessed in vivo. Adult FVB/N mice were treated with 107 </a:t>
            </a:r>
            <a:r>
              <a:rPr lang="en-US" sz="1200" b="0" i="0" u="none" strike="noStrike" kern="1200" baseline="0" dirty="0" err="1" smtClean="0">
                <a:solidFill>
                  <a:schemeClr val="tx1"/>
                </a:solidFill>
                <a:latin typeface="+mn-lt"/>
                <a:ea typeface="+mn-ea"/>
                <a:cs typeface="+mn-cs"/>
              </a:rPr>
              <a:t>pfu</a:t>
            </a:r>
            <a:r>
              <a:rPr lang="en-US" sz="1200" b="0" i="0" u="none" strike="noStrike" kern="1200" baseline="0" dirty="0" smtClean="0">
                <a:solidFill>
                  <a:schemeClr val="tx1"/>
                </a:solidFill>
                <a:latin typeface="+mn-lt"/>
                <a:ea typeface="+mn-ea"/>
                <a:cs typeface="+mn-cs"/>
              </a:rPr>
              <a:t> (100 ml of volume) of rhinovirus (RV1B), ultraviolet (UV)-irradiated RV1B, or HeLa cell conditioned medium by </a:t>
            </a:r>
            <a:r>
              <a:rPr lang="en-US" sz="1200" b="0" i="0" u="none" strike="noStrike" kern="1200" baseline="0" dirty="0" err="1" smtClean="0">
                <a:solidFill>
                  <a:schemeClr val="tx1"/>
                </a:solidFill>
                <a:latin typeface="+mn-lt"/>
                <a:ea typeface="+mn-ea"/>
                <a:cs typeface="+mn-cs"/>
              </a:rPr>
              <a:t>intratracheal</a:t>
            </a:r>
            <a:r>
              <a:rPr lang="en-US" sz="1200" b="0" i="0" u="none" strike="noStrike" kern="1200" baseline="0" dirty="0" smtClean="0">
                <a:solidFill>
                  <a:schemeClr val="tx1"/>
                </a:solidFill>
                <a:latin typeface="+mn-lt"/>
                <a:ea typeface="+mn-ea"/>
                <a:cs typeface="+mn-cs"/>
              </a:rPr>
              <a:t>  injection. Foxa3, </a:t>
            </a:r>
            <a:r>
              <a:rPr lang="en-US" sz="1200" b="0" i="0" u="none" strike="noStrike" kern="1200" baseline="0" dirty="0" err="1" smtClean="0">
                <a:solidFill>
                  <a:schemeClr val="tx1"/>
                </a:solidFill>
                <a:latin typeface="+mn-lt"/>
                <a:ea typeface="+mn-ea"/>
                <a:cs typeface="+mn-cs"/>
              </a:rPr>
              <a:t>Spdef</a:t>
            </a:r>
            <a:r>
              <a:rPr lang="en-US" sz="1200" b="0" i="0" u="none" strike="noStrike" kern="1200" baseline="0" dirty="0" smtClean="0">
                <a:solidFill>
                  <a:schemeClr val="tx1"/>
                </a:solidFill>
                <a:latin typeface="+mn-lt"/>
                <a:ea typeface="+mn-ea"/>
                <a:cs typeface="+mn-cs"/>
              </a:rPr>
              <a:t>, and Muc5ac were increased in airways 3 days after RV1B infection. Sections are representative of n = 3–5 mice in each treatment group. Scale bar: 100 mm. (B, C) Exposure of primary human bronchial epithelial cells (HBECs) to RV16, RV1B, and IFN-b–induced FOXA3, SPDEF, and MUC5AC mRNAs</a:t>
            </a:r>
            <a:endParaRPr lang="en-US" dirty="0"/>
          </a:p>
        </p:txBody>
      </p:sp>
      <p:sp>
        <p:nvSpPr>
          <p:cNvPr id="4" name="Slide Number Placeholder 3"/>
          <p:cNvSpPr>
            <a:spLocks noGrp="1"/>
          </p:cNvSpPr>
          <p:nvPr>
            <p:ph type="sldNum" sz="quarter" idx="10"/>
          </p:nvPr>
        </p:nvSpPr>
        <p:spPr/>
        <p:txBody>
          <a:bodyPr/>
          <a:lstStyle/>
          <a:p>
            <a:fld id="{C64DE8E7-80DB-1B41-B065-E808D2AAA264}" type="slidenum">
              <a:rPr lang="en-US" smtClean="0"/>
              <a:t>27</a:t>
            </a:fld>
            <a:endParaRPr lang="en-US"/>
          </a:p>
        </p:txBody>
      </p:sp>
    </p:spTree>
    <p:extLst>
      <p:ext uri="{BB962C8B-B14F-4D97-AF65-F5344CB8AC3E}">
        <p14:creationId xmlns:p14="http://schemas.microsoft.com/office/powerpoint/2010/main" val="129585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Foxa3 inhibited rhinovirus clearance in vivo. Wild-type (WT) and Foxa32/2 mice were</a:t>
            </a:r>
          </a:p>
          <a:p>
            <a:r>
              <a:rPr lang="en-US" sz="1200" b="0" i="0" u="none" strike="noStrike" kern="1200" baseline="0" dirty="0" smtClean="0">
                <a:solidFill>
                  <a:schemeClr val="tx1"/>
                </a:solidFill>
                <a:latin typeface="+mn-lt"/>
                <a:ea typeface="+mn-ea"/>
                <a:cs typeface="+mn-cs"/>
              </a:rPr>
              <a:t>sensitized with house dust mite (HDM) extract to induce endogenous Foxa3 in the airway epithelium</a:t>
            </a:r>
          </a:p>
          <a:p>
            <a:r>
              <a:rPr lang="en-US" sz="1200" b="0" i="0" u="none" strike="noStrike" kern="1200" baseline="0" dirty="0" smtClean="0">
                <a:solidFill>
                  <a:schemeClr val="tx1"/>
                </a:solidFill>
                <a:latin typeface="+mn-lt"/>
                <a:ea typeface="+mn-ea"/>
                <a:cs typeface="+mn-cs"/>
              </a:rPr>
              <a:t>before rhinovirus (RV1B) infection. (A) Nuclear staining of Foxa3 was detected in the airway epithelium</a:t>
            </a:r>
          </a:p>
          <a:p>
            <a:r>
              <a:rPr lang="en-US" sz="1200" b="0" i="0" u="none" strike="noStrike" kern="1200" baseline="0" dirty="0" smtClean="0">
                <a:solidFill>
                  <a:schemeClr val="tx1"/>
                </a:solidFill>
                <a:latin typeface="+mn-lt"/>
                <a:ea typeface="+mn-ea"/>
                <a:cs typeface="+mn-cs"/>
              </a:rPr>
              <a:t>of HDM- and RV1B-sensitized WT mice (n = 3) and was absent in Foxa32/2 mice (n = 3). Scale bar:</a:t>
            </a:r>
          </a:p>
          <a:p>
            <a:r>
              <a:rPr lang="en-US" sz="1200" b="0" i="0" u="none" strike="noStrike" kern="1200" baseline="0" dirty="0" smtClean="0">
                <a:solidFill>
                  <a:schemeClr val="tx1"/>
                </a:solidFill>
                <a:latin typeface="+mn-lt"/>
                <a:ea typeface="+mn-ea"/>
                <a:cs typeface="+mn-cs"/>
              </a:rPr>
              <a:t>100 mm. (B, C) RV1B viral RNA (</a:t>
            </a:r>
            <a:r>
              <a:rPr lang="en-US" sz="1200" b="0" i="0" u="none" strike="noStrike" kern="1200" baseline="0" dirty="0" err="1" smtClean="0">
                <a:solidFill>
                  <a:schemeClr val="tx1"/>
                </a:solidFill>
                <a:latin typeface="+mn-lt"/>
                <a:ea typeface="+mn-ea"/>
                <a:cs typeface="+mn-cs"/>
              </a:rPr>
              <a:t>vRNA</a:t>
            </a:r>
            <a:r>
              <a:rPr lang="en-US" sz="1200" b="0" i="0" u="none" strike="noStrike" kern="1200" baseline="0" dirty="0" smtClean="0">
                <a:solidFill>
                  <a:schemeClr val="tx1"/>
                </a:solidFill>
                <a:latin typeface="+mn-lt"/>
                <a:ea typeface="+mn-ea"/>
                <a:cs typeface="+mn-cs"/>
              </a:rPr>
              <a:t>) was assessed in lung homogenates from Foxa32/2 and</a:t>
            </a:r>
          </a:p>
          <a:p>
            <a:r>
              <a:rPr lang="en-US" sz="1200" b="0" i="0" u="none" strike="noStrike" kern="1200" baseline="0" dirty="0" smtClean="0">
                <a:solidFill>
                  <a:schemeClr val="tx1"/>
                </a:solidFill>
                <a:latin typeface="+mn-lt"/>
                <a:ea typeface="+mn-ea"/>
                <a:cs typeface="+mn-cs"/>
              </a:rPr>
              <a:t>Scgb1a1/Foxa3-expressing mice after viral infection. Increased viral clearance, indicated by</a:t>
            </a:r>
          </a:p>
          <a:p>
            <a:r>
              <a:rPr lang="en-US" sz="1200" b="0" i="0" u="none" strike="noStrike" kern="1200" baseline="0" dirty="0" smtClean="0">
                <a:solidFill>
                  <a:schemeClr val="tx1"/>
                </a:solidFill>
                <a:latin typeface="+mn-lt"/>
                <a:ea typeface="+mn-ea"/>
                <a:cs typeface="+mn-cs"/>
              </a:rPr>
              <a:t>decreased RV1B </a:t>
            </a:r>
            <a:r>
              <a:rPr lang="en-US" sz="1200" b="0" i="0" u="none" strike="noStrike" kern="1200" baseline="0" dirty="0" err="1" smtClean="0">
                <a:solidFill>
                  <a:schemeClr val="tx1"/>
                </a:solidFill>
                <a:latin typeface="+mn-lt"/>
                <a:ea typeface="+mn-ea"/>
                <a:cs typeface="+mn-cs"/>
              </a:rPr>
              <a:t>vRNA</a:t>
            </a:r>
            <a:r>
              <a:rPr lang="en-US" sz="1200" b="0" i="0" u="none" strike="noStrike" kern="1200" baseline="0" dirty="0" smtClean="0">
                <a:solidFill>
                  <a:schemeClr val="tx1"/>
                </a:solidFill>
                <a:latin typeface="+mn-lt"/>
                <a:ea typeface="+mn-ea"/>
                <a:cs typeface="+mn-cs"/>
              </a:rPr>
              <a:t> remaining, and increased </a:t>
            </a:r>
            <a:r>
              <a:rPr lang="en-US" sz="1200" b="0" i="0" u="none" strike="noStrike" kern="1200" baseline="0" dirty="0" err="1" smtClean="0">
                <a:solidFill>
                  <a:schemeClr val="tx1"/>
                </a:solidFill>
                <a:latin typeface="+mn-lt"/>
                <a:ea typeface="+mn-ea"/>
                <a:cs typeface="+mn-cs"/>
              </a:rPr>
              <a:t>Ifnb</a:t>
            </a:r>
            <a:r>
              <a:rPr lang="en-US" sz="1200" b="0" i="0" u="none" strike="noStrike" kern="1200" baseline="0" dirty="0" smtClean="0">
                <a:solidFill>
                  <a:schemeClr val="tx1"/>
                </a:solidFill>
                <a:latin typeface="+mn-lt"/>
                <a:ea typeface="+mn-ea"/>
                <a:cs typeface="+mn-cs"/>
              </a:rPr>
              <a:t> mRNA in the lung were observed in the</a:t>
            </a:r>
          </a:p>
          <a:p>
            <a:r>
              <a:rPr lang="en-US" sz="1200" b="0" i="0" u="none" strike="noStrike" kern="1200" baseline="0" dirty="0" smtClean="0">
                <a:solidFill>
                  <a:schemeClr val="tx1"/>
                </a:solidFill>
                <a:latin typeface="+mn-lt"/>
                <a:ea typeface="+mn-ea"/>
                <a:cs typeface="+mn-cs"/>
              </a:rPr>
              <a:t>Foxa32/2 mice (n = 8) compared with WT mice (n = 8) (B). (C) Conditional expression of Foxa3 in the</a:t>
            </a:r>
          </a:p>
          <a:p>
            <a:r>
              <a:rPr lang="en-US" sz="1200" b="0" i="0" u="none" strike="noStrike" kern="1200" baseline="0" dirty="0" smtClean="0">
                <a:solidFill>
                  <a:schemeClr val="tx1"/>
                </a:solidFill>
                <a:latin typeface="+mn-lt"/>
                <a:ea typeface="+mn-ea"/>
                <a:cs typeface="+mn-cs"/>
              </a:rPr>
              <a:t>airway epithelium impaired viral clearance from the lung. Foxa3 was induced in the airway epithelium</a:t>
            </a:r>
          </a:p>
          <a:p>
            <a:r>
              <a:rPr lang="en-US" sz="1200" b="0" i="0" u="none" strike="noStrike" kern="1200" baseline="0" dirty="0" smtClean="0">
                <a:solidFill>
                  <a:schemeClr val="tx1"/>
                </a:solidFill>
                <a:latin typeface="+mn-lt"/>
                <a:ea typeface="+mn-ea"/>
                <a:cs typeface="+mn-cs"/>
              </a:rPr>
              <a:t>of Scgb1a1-rtTA/Otet7-Foxa3-IRES-EGFP (Scgb1a1/Foxa3) transgenic mice by treatment with</a:t>
            </a:r>
          </a:p>
          <a:p>
            <a:r>
              <a:rPr lang="en-US" sz="1200" b="0" i="0" u="none" strike="noStrike" kern="1200" baseline="0" dirty="0" smtClean="0">
                <a:solidFill>
                  <a:schemeClr val="tx1"/>
                </a:solidFill>
                <a:latin typeface="+mn-lt"/>
                <a:ea typeface="+mn-ea"/>
                <a:cs typeface="+mn-cs"/>
              </a:rPr>
              <a:t>doxycycline for 2 weeks before RV1B exposure. Viral clearance was decreased in mice expressing</a:t>
            </a:r>
          </a:p>
          <a:p>
            <a:r>
              <a:rPr lang="en-US" sz="1200" b="0" i="0" u="none" strike="noStrike" kern="1200" baseline="0" dirty="0" smtClean="0">
                <a:solidFill>
                  <a:schemeClr val="tx1"/>
                </a:solidFill>
                <a:latin typeface="+mn-lt"/>
                <a:ea typeface="+mn-ea"/>
                <a:cs typeface="+mn-cs"/>
              </a:rPr>
              <a:t>Foxa3 (Scgb1a1/Foxa3, n = 14) compared with control mice (Scgb1a1, n = 12).</a:t>
            </a:r>
            <a:endParaRPr lang="en-US" dirty="0"/>
          </a:p>
        </p:txBody>
      </p:sp>
      <p:sp>
        <p:nvSpPr>
          <p:cNvPr id="4" name="Slide Number Placeholder 3"/>
          <p:cNvSpPr>
            <a:spLocks noGrp="1"/>
          </p:cNvSpPr>
          <p:nvPr>
            <p:ph type="sldNum" sz="quarter" idx="10"/>
          </p:nvPr>
        </p:nvSpPr>
        <p:spPr/>
        <p:txBody>
          <a:bodyPr/>
          <a:lstStyle/>
          <a:p>
            <a:fld id="{C64DE8E7-80DB-1B41-B065-E808D2AAA264}" type="slidenum">
              <a:rPr lang="en-US" smtClean="0"/>
              <a:t>28</a:t>
            </a:fld>
            <a:endParaRPr lang="en-US"/>
          </a:p>
        </p:txBody>
      </p:sp>
    </p:spTree>
    <p:extLst>
      <p:ext uri="{BB962C8B-B14F-4D97-AF65-F5344CB8AC3E}">
        <p14:creationId xmlns:p14="http://schemas.microsoft.com/office/powerpoint/2010/main" val="24259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64DE8E7-80DB-1B41-B065-E808D2AAA264}" type="slidenum">
              <a:rPr lang="en-US" smtClean="0"/>
              <a:t>30</a:t>
            </a:fld>
            <a:endParaRPr lang="en-US"/>
          </a:p>
        </p:txBody>
      </p:sp>
    </p:spTree>
    <p:extLst>
      <p:ext uri="{BB962C8B-B14F-4D97-AF65-F5344CB8AC3E}">
        <p14:creationId xmlns:p14="http://schemas.microsoft.com/office/powerpoint/2010/main" val="1070638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 SOCS1-transfected cells showed completely suppressed RV1B-induced IFN-b and IFN-L1 promoter activation versus </a:t>
            </a:r>
            <a:r>
              <a:rPr lang="en-US" sz="1200" b="0" i="0" u="none" strike="noStrike" kern="1200" baseline="0" dirty="0" err="1" smtClean="0">
                <a:solidFill>
                  <a:schemeClr val="tx1"/>
                </a:solidFill>
                <a:latin typeface="+mn-lt"/>
                <a:ea typeface="+mn-ea"/>
                <a:cs typeface="+mn-cs"/>
              </a:rPr>
              <a:t>pORF</a:t>
            </a:r>
            <a:r>
              <a:rPr lang="en-US" sz="1200" b="0" i="0" u="none" strike="noStrike" kern="1200" baseline="0" dirty="0" smtClean="0">
                <a:solidFill>
                  <a:schemeClr val="tx1"/>
                </a:solidFill>
                <a:latin typeface="+mn-lt"/>
                <a:ea typeface="+mn-ea"/>
                <a:cs typeface="+mn-cs"/>
              </a:rPr>
              <a:t> empty vector control at 24 hours.</a:t>
            </a:r>
          </a:p>
        </p:txBody>
      </p:sp>
      <p:sp>
        <p:nvSpPr>
          <p:cNvPr id="4" name="Slide Number Placeholder 3"/>
          <p:cNvSpPr>
            <a:spLocks noGrp="1"/>
          </p:cNvSpPr>
          <p:nvPr>
            <p:ph type="sldNum" sz="quarter" idx="10"/>
          </p:nvPr>
        </p:nvSpPr>
        <p:spPr/>
        <p:txBody>
          <a:bodyPr/>
          <a:lstStyle/>
          <a:p>
            <a:fld id="{C64DE8E7-80DB-1B41-B065-E808D2AAA264}" type="slidenum">
              <a:rPr lang="en-US" smtClean="0"/>
              <a:t>32</a:t>
            </a:fld>
            <a:endParaRPr lang="en-US"/>
          </a:p>
        </p:txBody>
      </p:sp>
    </p:spTree>
    <p:extLst>
      <p:ext uri="{BB962C8B-B14F-4D97-AF65-F5344CB8AC3E}">
        <p14:creationId xmlns:p14="http://schemas.microsoft.com/office/powerpoint/2010/main" val="16637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B. RV1B-induced IFN-b mRNA expression was increased in ex vivo–cultured BAL macrophages</a:t>
            </a:r>
          </a:p>
          <a:p>
            <a:r>
              <a:rPr lang="en-US" sz="1200" b="0" i="0" u="none" strike="noStrike" kern="1200" baseline="0" dirty="0" smtClean="0">
                <a:solidFill>
                  <a:schemeClr val="tx1"/>
                </a:solidFill>
                <a:latin typeface="+mn-lt"/>
                <a:ea typeface="+mn-ea"/>
                <a:cs typeface="+mn-cs"/>
              </a:rPr>
              <a:t>from SOCS1-/- IFN-g-/- mice compared with IFN-g-/- mice. No differences were observed between these 2</a:t>
            </a:r>
          </a:p>
          <a:p>
            <a:r>
              <a:rPr lang="en-US" sz="1200" b="0" i="0" u="none" strike="noStrike" kern="1200" baseline="0" dirty="0" smtClean="0">
                <a:solidFill>
                  <a:schemeClr val="tx1"/>
                </a:solidFill>
                <a:latin typeface="+mn-lt"/>
                <a:ea typeface="+mn-ea"/>
                <a:cs typeface="+mn-cs"/>
              </a:rPr>
              <a:t>groups for RV1B-induced TNF-a mRNA. *P &lt; .05.</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 RV1B-induced IFN-a expression (8 hours after infection)</a:t>
            </a:r>
          </a:p>
          <a:p>
            <a:r>
              <a:rPr lang="en-US" sz="1200" b="0" i="0" u="none" strike="noStrike" kern="1200" baseline="0" dirty="0" smtClean="0">
                <a:solidFill>
                  <a:schemeClr val="tx1"/>
                </a:solidFill>
                <a:latin typeface="+mn-lt"/>
                <a:ea typeface="+mn-ea"/>
                <a:cs typeface="+mn-cs"/>
              </a:rPr>
              <a:t>was significantly increased in RV1B-infected SOCS12/2IFN-g2/2 mice compared with IFN-g2/2 mice. BAL </a:t>
            </a:r>
            <a:r>
              <a:rPr lang="en-US" sz="1200" b="0" i="0" u="none" strike="noStrike" kern="1200" baseline="0" dirty="0" err="1" smtClean="0">
                <a:solidFill>
                  <a:schemeClr val="tx1"/>
                </a:solidFill>
                <a:latin typeface="+mn-lt"/>
                <a:ea typeface="+mn-ea"/>
                <a:cs typeface="+mn-cs"/>
              </a:rPr>
              <a:t>IFNl</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(24 hours) levels showed a </a:t>
            </a:r>
            <a:r>
              <a:rPr lang="en-US" sz="1200" b="0" i="0" u="none" strike="noStrike" kern="1200" baseline="0" dirty="0" err="1" smtClean="0">
                <a:solidFill>
                  <a:schemeClr val="tx1"/>
                </a:solidFill>
                <a:latin typeface="+mn-lt"/>
                <a:ea typeface="+mn-ea"/>
                <a:cs typeface="+mn-cs"/>
              </a:rPr>
              <a:t>nonsignificant</a:t>
            </a:r>
            <a:r>
              <a:rPr lang="en-US" sz="1200" b="0" i="0" u="none" strike="noStrike" kern="1200" baseline="0" dirty="0" smtClean="0">
                <a:solidFill>
                  <a:schemeClr val="tx1"/>
                </a:solidFill>
                <a:latin typeface="+mn-lt"/>
                <a:ea typeface="+mn-ea"/>
                <a:cs typeface="+mn-cs"/>
              </a:rPr>
              <a:t> trend for increase in RV1B-infected SOCS12/2IFN-g2/2 mice,</a:t>
            </a:r>
          </a:p>
          <a:p>
            <a:r>
              <a:rPr lang="en-US" sz="1200" b="0" i="0" u="none" strike="noStrike" kern="1200" baseline="0" dirty="0" smtClean="0">
                <a:solidFill>
                  <a:schemeClr val="tx1"/>
                </a:solidFill>
                <a:latin typeface="+mn-lt"/>
                <a:ea typeface="+mn-ea"/>
                <a:cs typeface="+mn-cs"/>
              </a:rPr>
              <a:t>whereas CCL5 levels (24 hours) were also significantly increased in RV1B-infected SOCS12/2IFN-g2/2 mice</a:t>
            </a:r>
          </a:p>
          <a:p>
            <a:r>
              <a:rPr lang="en-US" sz="1200" b="0" i="0" u="none" strike="noStrike" kern="1200" baseline="0" dirty="0" smtClean="0">
                <a:solidFill>
                  <a:schemeClr val="tx1"/>
                </a:solidFill>
                <a:latin typeface="+mn-lt"/>
                <a:ea typeface="+mn-ea"/>
                <a:cs typeface="+mn-cs"/>
              </a:rPr>
              <a:t>compared with IFN-g2/2 mice. CXCL1/KC and LIX/CXCL5 (both 48 hours) were both decreased in</a:t>
            </a:r>
          </a:p>
          <a:p>
            <a:r>
              <a:rPr lang="en-US" sz="1200" b="0" i="0" u="none" strike="noStrike" kern="1200" baseline="0" dirty="0" smtClean="0">
                <a:solidFill>
                  <a:schemeClr val="tx1"/>
                </a:solidFill>
                <a:latin typeface="+mn-lt"/>
                <a:ea typeface="+mn-ea"/>
                <a:cs typeface="+mn-cs"/>
              </a:rPr>
              <a:t>BAL fluid from RV1B-infected SOCS12/2IFN-g2/2 mice compared with IFN-g2/2 mice. A</a:t>
            </a:r>
            <a:endParaRPr lang="en-US" dirty="0" smtClean="0"/>
          </a:p>
          <a:p>
            <a:endParaRPr lang="en-US" dirty="0" smtClean="0"/>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64DE8E7-80DB-1B41-B065-E808D2AAA264}" type="slidenum">
              <a:rPr lang="en-US" smtClean="0"/>
              <a:t>33</a:t>
            </a:fld>
            <a:endParaRPr lang="en-US"/>
          </a:p>
        </p:txBody>
      </p:sp>
    </p:spTree>
    <p:extLst>
      <p:ext uri="{BB962C8B-B14F-4D97-AF65-F5344CB8AC3E}">
        <p14:creationId xmlns:p14="http://schemas.microsoft.com/office/powerpoint/2010/main" val="1268000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tr-TR"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Click to edit Master subtitle style</a:t>
            </a:r>
            <a:endParaRPr lang="en-US"/>
          </a:p>
        </p:txBody>
      </p:sp>
      <p:sp>
        <p:nvSpPr>
          <p:cNvPr id="4" name="Date Placeholder 3"/>
          <p:cNvSpPr>
            <a:spLocks noGrp="1"/>
          </p:cNvSpPr>
          <p:nvPr>
            <p:ph type="dt" sz="half" idx="10"/>
          </p:nvPr>
        </p:nvSpPr>
        <p:spPr/>
        <p:txBody>
          <a:bodyPr/>
          <a:lstStyle/>
          <a:p>
            <a:fld id="{C004F1BD-7D69-8446-8BB1-4BE9EDD82B9A}" type="datetimeFigureOut">
              <a:rPr lang="en-US" smtClean="0"/>
              <a:t>4/26/2016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2065B-5BA9-8948-AA0A-A76235BCB890}" type="slidenum">
              <a:rPr lang="en-US" smtClean="0"/>
              <a:t>‹#›</a:t>
            </a:fld>
            <a:endParaRPr lang="en-US"/>
          </a:p>
        </p:txBody>
      </p:sp>
    </p:spTree>
    <p:extLst>
      <p:ext uri="{BB962C8B-B14F-4D97-AF65-F5344CB8AC3E}">
        <p14:creationId xmlns:p14="http://schemas.microsoft.com/office/powerpoint/2010/main" val="3611969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10"/>
          </p:nvPr>
        </p:nvSpPr>
        <p:spPr/>
        <p:txBody>
          <a:bodyPr/>
          <a:lstStyle/>
          <a:p>
            <a:fld id="{C004F1BD-7D69-8446-8BB1-4BE9EDD82B9A}" type="datetimeFigureOut">
              <a:rPr lang="en-US" smtClean="0"/>
              <a:t>4/26/2016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2065B-5BA9-8948-AA0A-A76235BCB890}" type="slidenum">
              <a:rPr lang="en-US" smtClean="0"/>
              <a:t>‹#›</a:t>
            </a:fld>
            <a:endParaRPr lang="en-US"/>
          </a:p>
        </p:txBody>
      </p:sp>
    </p:spTree>
    <p:extLst>
      <p:ext uri="{BB962C8B-B14F-4D97-AF65-F5344CB8AC3E}">
        <p14:creationId xmlns:p14="http://schemas.microsoft.com/office/powerpoint/2010/main" val="2299350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tr-TR"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10"/>
          </p:nvPr>
        </p:nvSpPr>
        <p:spPr/>
        <p:txBody>
          <a:bodyPr/>
          <a:lstStyle/>
          <a:p>
            <a:fld id="{C004F1BD-7D69-8446-8BB1-4BE9EDD82B9A}" type="datetimeFigureOut">
              <a:rPr lang="en-US" smtClean="0"/>
              <a:t>4/26/2016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2065B-5BA9-8948-AA0A-A76235BCB890}" type="slidenum">
              <a:rPr lang="en-US" smtClean="0"/>
              <a:t>‹#›</a:t>
            </a:fld>
            <a:endParaRPr lang="en-US"/>
          </a:p>
        </p:txBody>
      </p:sp>
    </p:spTree>
    <p:extLst>
      <p:ext uri="{BB962C8B-B14F-4D97-AF65-F5344CB8AC3E}">
        <p14:creationId xmlns:p14="http://schemas.microsoft.com/office/powerpoint/2010/main" val="4056985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Content Placeholder 2"/>
          <p:cNvSpPr>
            <a:spLocks noGrp="1"/>
          </p:cNvSpPr>
          <p:nvPr>
            <p:ph idx="1"/>
          </p:nvPr>
        </p:nvSpPr>
        <p:spPr/>
        <p:txBody>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10"/>
          </p:nvPr>
        </p:nvSpPr>
        <p:spPr/>
        <p:txBody>
          <a:bodyPr/>
          <a:lstStyle/>
          <a:p>
            <a:fld id="{C004F1BD-7D69-8446-8BB1-4BE9EDD82B9A}" type="datetimeFigureOut">
              <a:rPr lang="en-US" smtClean="0"/>
              <a:t>4/26/2016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2065B-5BA9-8948-AA0A-A76235BCB890}" type="slidenum">
              <a:rPr lang="en-US" smtClean="0"/>
              <a:t>‹#›</a:t>
            </a:fld>
            <a:endParaRPr lang="en-US"/>
          </a:p>
        </p:txBody>
      </p:sp>
    </p:spTree>
    <p:extLst>
      <p:ext uri="{BB962C8B-B14F-4D97-AF65-F5344CB8AC3E}">
        <p14:creationId xmlns:p14="http://schemas.microsoft.com/office/powerpoint/2010/main" val="1267636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tr-TR"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Click to edit Master text styles</a:t>
            </a:r>
          </a:p>
        </p:txBody>
      </p:sp>
      <p:sp>
        <p:nvSpPr>
          <p:cNvPr id="4" name="Date Placeholder 3"/>
          <p:cNvSpPr>
            <a:spLocks noGrp="1"/>
          </p:cNvSpPr>
          <p:nvPr>
            <p:ph type="dt" sz="half" idx="10"/>
          </p:nvPr>
        </p:nvSpPr>
        <p:spPr/>
        <p:txBody>
          <a:bodyPr/>
          <a:lstStyle/>
          <a:p>
            <a:fld id="{C004F1BD-7D69-8446-8BB1-4BE9EDD82B9A}" type="datetimeFigureOut">
              <a:rPr lang="en-US" smtClean="0"/>
              <a:t>4/26/2016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2065B-5BA9-8948-AA0A-A76235BCB890}" type="slidenum">
              <a:rPr lang="en-US" smtClean="0"/>
              <a:t>‹#›</a:t>
            </a:fld>
            <a:endParaRPr lang="en-US"/>
          </a:p>
        </p:txBody>
      </p:sp>
    </p:spTree>
    <p:extLst>
      <p:ext uri="{BB962C8B-B14F-4D97-AF65-F5344CB8AC3E}">
        <p14:creationId xmlns:p14="http://schemas.microsoft.com/office/powerpoint/2010/main" val="1613978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5" name="Date Placeholder 4"/>
          <p:cNvSpPr>
            <a:spLocks noGrp="1"/>
          </p:cNvSpPr>
          <p:nvPr>
            <p:ph type="dt" sz="half" idx="10"/>
          </p:nvPr>
        </p:nvSpPr>
        <p:spPr/>
        <p:txBody>
          <a:bodyPr/>
          <a:lstStyle/>
          <a:p>
            <a:fld id="{C004F1BD-7D69-8446-8BB1-4BE9EDD82B9A}" type="datetimeFigureOut">
              <a:rPr lang="en-US" smtClean="0"/>
              <a:t>4/26/2016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F2065B-5BA9-8948-AA0A-A76235BCB890}" type="slidenum">
              <a:rPr lang="en-US" smtClean="0"/>
              <a:t>‹#›</a:t>
            </a:fld>
            <a:endParaRPr lang="en-US"/>
          </a:p>
        </p:txBody>
      </p:sp>
    </p:spTree>
    <p:extLst>
      <p:ext uri="{BB962C8B-B14F-4D97-AF65-F5344CB8AC3E}">
        <p14:creationId xmlns:p14="http://schemas.microsoft.com/office/powerpoint/2010/main" val="3630111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7" name="Date Placeholder 6"/>
          <p:cNvSpPr>
            <a:spLocks noGrp="1"/>
          </p:cNvSpPr>
          <p:nvPr>
            <p:ph type="dt" sz="half" idx="10"/>
          </p:nvPr>
        </p:nvSpPr>
        <p:spPr/>
        <p:txBody>
          <a:bodyPr/>
          <a:lstStyle/>
          <a:p>
            <a:fld id="{C004F1BD-7D69-8446-8BB1-4BE9EDD82B9A}" type="datetimeFigureOut">
              <a:rPr lang="en-US" smtClean="0"/>
              <a:t>4/26/2016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F2065B-5BA9-8948-AA0A-A76235BCB890}" type="slidenum">
              <a:rPr lang="en-US" smtClean="0"/>
              <a:t>‹#›</a:t>
            </a:fld>
            <a:endParaRPr lang="en-US"/>
          </a:p>
        </p:txBody>
      </p:sp>
    </p:spTree>
    <p:extLst>
      <p:ext uri="{BB962C8B-B14F-4D97-AF65-F5344CB8AC3E}">
        <p14:creationId xmlns:p14="http://schemas.microsoft.com/office/powerpoint/2010/main" val="3449455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Date Placeholder 2"/>
          <p:cNvSpPr>
            <a:spLocks noGrp="1"/>
          </p:cNvSpPr>
          <p:nvPr>
            <p:ph type="dt" sz="half" idx="10"/>
          </p:nvPr>
        </p:nvSpPr>
        <p:spPr/>
        <p:txBody>
          <a:bodyPr/>
          <a:lstStyle/>
          <a:p>
            <a:fld id="{C004F1BD-7D69-8446-8BB1-4BE9EDD82B9A}" type="datetimeFigureOut">
              <a:rPr lang="en-US" smtClean="0"/>
              <a:t>4/26/2016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F2065B-5BA9-8948-AA0A-A76235BCB890}" type="slidenum">
              <a:rPr lang="en-US" smtClean="0"/>
              <a:t>‹#›</a:t>
            </a:fld>
            <a:endParaRPr lang="en-US"/>
          </a:p>
        </p:txBody>
      </p:sp>
    </p:spTree>
    <p:extLst>
      <p:ext uri="{BB962C8B-B14F-4D97-AF65-F5344CB8AC3E}">
        <p14:creationId xmlns:p14="http://schemas.microsoft.com/office/powerpoint/2010/main" val="530577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04F1BD-7D69-8446-8BB1-4BE9EDD82B9A}" type="datetimeFigureOut">
              <a:rPr lang="en-US" smtClean="0"/>
              <a:t>4/26/2016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F2065B-5BA9-8948-AA0A-A76235BCB890}" type="slidenum">
              <a:rPr lang="en-US" smtClean="0"/>
              <a:t>‹#›</a:t>
            </a:fld>
            <a:endParaRPr lang="en-US"/>
          </a:p>
        </p:txBody>
      </p:sp>
    </p:spTree>
    <p:extLst>
      <p:ext uri="{BB962C8B-B14F-4D97-AF65-F5344CB8AC3E}">
        <p14:creationId xmlns:p14="http://schemas.microsoft.com/office/powerpoint/2010/main" val="298886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tr-TR"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Click to edit Master text styles</a:t>
            </a:r>
          </a:p>
        </p:txBody>
      </p:sp>
      <p:sp>
        <p:nvSpPr>
          <p:cNvPr id="5" name="Date Placeholder 4"/>
          <p:cNvSpPr>
            <a:spLocks noGrp="1"/>
          </p:cNvSpPr>
          <p:nvPr>
            <p:ph type="dt" sz="half" idx="10"/>
          </p:nvPr>
        </p:nvSpPr>
        <p:spPr/>
        <p:txBody>
          <a:bodyPr/>
          <a:lstStyle/>
          <a:p>
            <a:fld id="{C004F1BD-7D69-8446-8BB1-4BE9EDD82B9A}" type="datetimeFigureOut">
              <a:rPr lang="en-US" smtClean="0"/>
              <a:t>4/26/2016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F2065B-5BA9-8948-AA0A-A76235BCB890}" type="slidenum">
              <a:rPr lang="en-US" smtClean="0"/>
              <a:t>‹#›</a:t>
            </a:fld>
            <a:endParaRPr lang="en-US"/>
          </a:p>
        </p:txBody>
      </p:sp>
    </p:spTree>
    <p:extLst>
      <p:ext uri="{BB962C8B-B14F-4D97-AF65-F5344CB8AC3E}">
        <p14:creationId xmlns:p14="http://schemas.microsoft.com/office/powerpoint/2010/main" val="3155811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tr-TR"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Click to edit Master text styles</a:t>
            </a:r>
          </a:p>
        </p:txBody>
      </p:sp>
      <p:sp>
        <p:nvSpPr>
          <p:cNvPr id="5" name="Date Placeholder 4"/>
          <p:cNvSpPr>
            <a:spLocks noGrp="1"/>
          </p:cNvSpPr>
          <p:nvPr>
            <p:ph type="dt" sz="half" idx="10"/>
          </p:nvPr>
        </p:nvSpPr>
        <p:spPr/>
        <p:txBody>
          <a:bodyPr/>
          <a:lstStyle/>
          <a:p>
            <a:fld id="{C004F1BD-7D69-8446-8BB1-4BE9EDD82B9A}" type="datetimeFigureOut">
              <a:rPr lang="en-US" smtClean="0"/>
              <a:t>4/26/2016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F2065B-5BA9-8948-AA0A-A76235BCB890}" type="slidenum">
              <a:rPr lang="en-US" smtClean="0"/>
              <a:t>‹#›</a:t>
            </a:fld>
            <a:endParaRPr lang="en-US"/>
          </a:p>
        </p:txBody>
      </p:sp>
    </p:spTree>
    <p:extLst>
      <p:ext uri="{BB962C8B-B14F-4D97-AF65-F5344CB8AC3E}">
        <p14:creationId xmlns:p14="http://schemas.microsoft.com/office/powerpoint/2010/main" val="2212384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04F1BD-7D69-8446-8BB1-4BE9EDD82B9A}" type="datetimeFigureOut">
              <a:rPr lang="en-US" smtClean="0"/>
              <a:t>4/26/2016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F2065B-5BA9-8948-AA0A-A76235BCB890}" type="slidenum">
              <a:rPr lang="en-US" smtClean="0"/>
              <a:t>‹#›</a:t>
            </a:fld>
            <a:endParaRPr lang="en-US"/>
          </a:p>
        </p:txBody>
      </p:sp>
    </p:spTree>
    <p:extLst>
      <p:ext uri="{BB962C8B-B14F-4D97-AF65-F5344CB8AC3E}">
        <p14:creationId xmlns:p14="http://schemas.microsoft.com/office/powerpoint/2010/main" val="3000218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tiff"/><Relationship Id="rId4" Type="http://schemas.openxmlformats.org/officeDocument/2006/relationships/image" Target="../media/image15.tiff"/></Relationships>
</file>

<file path=ppt/slides/_rels/slide19.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2.xml"/><Relationship Id="rId5" Type="http://schemas.openxmlformats.org/officeDocument/2006/relationships/image" Target="../media/image20.tiff"/><Relationship Id="rId4" Type="http://schemas.openxmlformats.org/officeDocument/2006/relationships/image" Target="../media/image19.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21.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6.tiff"/></Relationships>
</file>

<file path=ppt/slides/_rels/slide34.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25908"/>
            <a:ext cx="7772400" cy="1470025"/>
          </a:xfrm>
        </p:spPr>
        <p:txBody>
          <a:bodyPr>
            <a:noAutofit/>
          </a:bodyPr>
          <a:lstStyle/>
          <a:p>
            <a:r>
              <a:rPr lang="en-US" dirty="0"/>
              <a:t>Viral </a:t>
            </a:r>
            <a:r>
              <a:rPr lang="en-US" dirty="0" err="1"/>
              <a:t>bronşiolitten</a:t>
            </a:r>
            <a:r>
              <a:rPr lang="en-US" dirty="0"/>
              <a:t> </a:t>
            </a:r>
            <a:r>
              <a:rPr lang="en-US" dirty="0" err="1" smtClean="0"/>
              <a:t>astıma</a:t>
            </a:r>
            <a:r>
              <a:rPr lang="en-US" dirty="0"/>
              <a:t>:</a:t>
            </a:r>
            <a:br>
              <a:rPr lang="en-US" dirty="0"/>
            </a:br>
            <a:r>
              <a:rPr lang="en-US" dirty="0" err="1"/>
              <a:t>havayolu</a:t>
            </a:r>
            <a:r>
              <a:rPr lang="en-US" dirty="0"/>
              <a:t> </a:t>
            </a:r>
            <a:r>
              <a:rPr lang="en-US" dirty="0" err="1"/>
              <a:t>inflamasyonunda</a:t>
            </a:r>
            <a:r>
              <a:rPr lang="en-US" dirty="0"/>
              <a:t> viral – </a:t>
            </a:r>
            <a:r>
              <a:rPr lang="en-US" dirty="0" err="1"/>
              <a:t>epitelyal</a:t>
            </a:r>
            <a:r>
              <a:rPr lang="en-US" dirty="0"/>
              <a:t> </a:t>
            </a:r>
            <a:r>
              <a:rPr lang="en-US" dirty="0" err="1"/>
              <a:t>etkileşim</a:t>
            </a:r>
            <a:endParaRPr lang="en-US" dirty="0"/>
          </a:p>
        </p:txBody>
      </p:sp>
      <p:sp>
        <p:nvSpPr>
          <p:cNvPr id="3" name="Subtitle 2"/>
          <p:cNvSpPr>
            <a:spLocks noGrp="1"/>
          </p:cNvSpPr>
          <p:nvPr>
            <p:ph type="subTitle" idx="1"/>
          </p:nvPr>
        </p:nvSpPr>
        <p:spPr>
          <a:xfrm>
            <a:off x="1371600" y="4196718"/>
            <a:ext cx="6400800" cy="1752600"/>
          </a:xfrm>
        </p:spPr>
        <p:txBody>
          <a:bodyPr>
            <a:noAutofit/>
          </a:bodyPr>
          <a:lstStyle/>
          <a:p>
            <a:r>
              <a:rPr lang="en-US" sz="2800" dirty="0" smtClean="0">
                <a:solidFill>
                  <a:srgbClr val="000090"/>
                </a:solidFill>
              </a:rPr>
              <a:t>Prof. Dr. Mustafa </a:t>
            </a:r>
            <a:r>
              <a:rPr lang="en-US" sz="2800" dirty="0" err="1" smtClean="0">
                <a:solidFill>
                  <a:srgbClr val="000090"/>
                </a:solidFill>
              </a:rPr>
              <a:t>Bakır</a:t>
            </a:r>
            <a:endParaRPr lang="en-US" sz="2800" dirty="0" smtClean="0">
              <a:solidFill>
                <a:srgbClr val="000090"/>
              </a:solidFill>
            </a:endParaRPr>
          </a:p>
          <a:p>
            <a:endParaRPr lang="en-US" sz="2800" dirty="0">
              <a:solidFill>
                <a:srgbClr val="000090"/>
              </a:solidFill>
            </a:endParaRPr>
          </a:p>
          <a:p>
            <a:r>
              <a:rPr lang="en-US" sz="2000" dirty="0" smtClean="0">
                <a:solidFill>
                  <a:srgbClr val="000090"/>
                </a:solidFill>
              </a:rPr>
              <a:t>Marmara </a:t>
            </a:r>
            <a:r>
              <a:rPr lang="en-US" sz="2000" dirty="0" err="1" smtClean="0">
                <a:solidFill>
                  <a:srgbClr val="000090"/>
                </a:solidFill>
              </a:rPr>
              <a:t>Üniversitesi</a:t>
            </a:r>
            <a:r>
              <a:rPr lang="en-US" sz="2000" dirty="0" smtClean="0">
                <a:solidFill>
                  <a:srgbClr val="000090"/>
                </a:solidFill>
              </a:rPr>
              <a:t> Tıp </a:t>
            </a:r>
            <a:r>
              <a:rPr lang="en-US" sz="2000" dirty="0" err="1" smtClean="0">
                <a:solidFill>
                  <a:srgbClr val="000090"/>
                </a:solidFill>
              </a:rPr>
              <a:t>Fakültesi</a:t>
            </a:r>
            <a:endParaRPr lang="en-US" sz="2000" dirty="0" smtClean="0">
              <a:solidFill>
                <a:srgbClr val="000090"/>
              </a:solidFill>
            </a:endParaRPr>
          </a:p>
          <a:p>
            <a:r>
              <a:rPr lang="en-US" sz="2000" dirty="0" err="1" smtClean="0">
                <a:solidFill>
                  <a:srgbClr val="000090"/>
                </a:solidFill>
              </a:rPr>
              <a:t>Çocuk</a:t>
            </a:r>
            <a:r>
              <a:rPr lang="en-US" sz="2000" dirty="0" smtClean="0">
                <a:solidFill>
                  <a:srgbClr val="000090"/>
                </a:solidFill>
              </a:rPr>
              <a:t> </a:t>
            </a:r>
            <a:r>
              <a:rPr lang="en-US" sz="2000" dirty="0" err="1" smtClean="0">
                <a:solidFill>
                  <a:srgbClr val="000090"/>
                </a:solidFill>
              </a:rPr>
              <a:t>Allerji-İmmünoloji</a:t>
            </a:r>
            <a:r>
              <a:rPr lang="en-US" sz="2000" dirty="0" smtClean="0">
                <a:solidFill>
                  <a:srgbClr val="000090"/>
                </a:solidFill>
              </a:rPr>
              <a:t> </a:t>
            </a:r>
            <a:r>
              <a:rPr lang="en-US" sz="2000" dirty="0" err="1" smtClean="0">
                <a:solidFill>
                  <a:srgbClr val="000090"/>
                </a:solidFill>
              </a:rPr>
              <a:t>Bilim</a:t>
            </a:r>
            <a:r>
              <a:rPr lang="en-US" sz="2000" dirty="0" smtClean="0">
                <a:solidFill>
                  <a:srgbClr val="000090"/>
                </a:solidFill>
              </a:rPr>
              <a:t> Dalı</a:t>
            </a:r>
            <a:endParaRPr lang="en-US" sz="2000" dirty="0">
              <a:solidFill>
                <a:srgbClr val="000090"/>
              </a:solidFill>
            </a:endParaRPr>
          </a:p>
        </p:txBody>
      </p:sp>
      <p:pic>
        <p:nvPicPr>
          <p:cNvPr id="6" name="Picture 5"/>
          <p:cNvPicPr>
            <a:picLocks noChangeAspect="1"/>
          </p:cNvPicPr>
          <p:nvPr/>
        </p:nvPicPr>
        <p:blipFill>
          <a:blip r:embed="rId2"/>
          <a:stretch>
            <a:fillRect/>
          </a:stretch>
        </p:blipFill>
        <p:spPr>
          <a:xfrm>
            <a:off x="0" y="0"/>
            <a:ext cx="9144000" cy="1725123"/>
          </a:xfrm>
          <a:prstGeom prst="rect">
            <a:avLst/>
          </a:prstGeom>
        </p:spPr>
      </p:pic>
      <p:pic>
        <p:nvPicPr>
          <p:cNvPr id="7"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0658" y="4330700"/>
            <a:ext cx="1764394" cy="224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8"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618" y="4345036"/>
            <a:ext cx="1455964" cy="1455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42006260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p:cNvPicPr>
            <a:picLocks noChangeAspect="1"/>
          </p:cNvPicPr>
          <p:nvPr/>
        </p:nvPicPr>
        <p:blipFill>
          <a:blip r:embed="rId2"/>
          <a:stretch>
            <a:fillRect/>
          </a:stretch>
        </p:blipFill>
        <p:spPr>
          <a:xfrm>
            <a:off x="1260734" y="0"/>
            <a:ext cx="6622532" cy="6858000"/>
          </a:xfrm>
          <a:prstGeom prst="rect">
            <a:avLst/>
          </a:prstGeom>
        </p:spPr>
      </p:pic>
      <p:pic>
        <p:nvPicPr>
          <p:cNvPr id="5" name="Picture 4"/>
          <p:cNvPicPr>
            <a:picLocks noChangeAspect="1"/>
          </p:cNvPicPr>
          <p:nvPr/>
        </p:nvPicPr>
        <p:blipFill>
          <a:blip r:embed="rId3"/>
          <a:stretch>
            <a:fillRect/>
          </a:stretch>
        </p:blipFill>
        <p:spPr>
          <a:xfrm>
            <a:off x="1041400" y="685800"/>
            <a:ext cx="7061200" cy="5486400"/>
          </a:xfrm>
          <a:prstGeom prst="rect">
            <a:avLst/>
          </a:prstGeom>
        </p:spPr>
      </p:pic>
      <p:sp>
        <p:nvSpPr>
          <p:cNvPr id="6" name="TextBox 5"/>
          <p:cNvSpPr txBox="1"/>
          <p:nvPr/>
        </p:nvSpPr>
        <p:spPr>
          <a:xfrm>
            <a:off x="186701" y="6583362"/>
            <a:ext cx="1928733" cy="261610"/>
          </a:xfrm>
          <a:prstGeom prst="rect">
            <a:avLst/>
          </a:prstGeom>
          <a:noFill/>
        </p:spPr>
        <p:txBody>
          <a:bodyPr wrap="none" rtlCol="0">
            <a:spAutoFit/>
          </a:bodyPr>
          <a:lstStyle/>
          <a:p>
            <a:r>
              <a:rPr lang="en-US" sz="1100" dirty="0" smtClean="0"/>
              <a:t>Jackson DJ et al. AJRCCM 2008</a:t>
            </a:r>
            <a:endParaRPr lang="en-US" sz="1100" dirty="0"/>
          </a:p>
        </p:txBody>
      </p:sp>
    </p:spTree>
    <p:extLst>
      <p:ext uri="{BB962C8B-B14F-4D97-AF65-F5344CB8AC3E}">
        <p14:creationId xmlns:p14="http://schemas.microsoft.com/office/powerpoint/2010/main" val="375311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323850" y="514350"/>
            <a:ext cx="8496300" cy="5829300"/>
          </a:xfrm>
          <a:prstGeom prst="rect">
            <a:avLst/>
          </a:prstGeom>
        </p:spPr>
      </p:pic>
      <p:sp>
        <p:nvSpPr>
          <p:cNvPr id="5" name="TextBox 4"/>
          <p:cNvSpPr txBox="1"/>
          <p:nvPr/>
        </p:nvSpPr>
        <p:spPr>
          <a:xfrm>
            <a:off x="457200" y="6429473"/>
            <a:ext cx="1832105" cy="307777"/>
          </a:xfrm>
          <a:prstGeom prst="rect">
            <a:avLst/>
          </a:prstGeom>
          <a:noFill/>
        </p:spPr>
        <p:txBody>
          <a:bodyPr wrap="none" rtlCol="0">
            <a:spAutoFit/>
          </a:bodyPr>
          <a:lstStyle/>
          <a:p>
            <a:r>
              <a:rPr lang="en-US" sz="1400" dirty="0" err="1" smtClean="0"/>
              <a:t>Lemanske</a:t>
            </a:r>
            <a:r>
              <a:rPr lang="en-US" sz="1400" dirty="0" smtClean="0"/>
              <a:t> RF. PAI 2002</a:t>
            </a:r>
            <a:endParaRPr lang="en-US" sz="1400" dirty="0"/>
          </a:p>
        </p:txBody>
      </p:sp>
      <p:pic>
        <p:nvPicPr>
          <p:cNvPr id="6" name="Picture 5"/>
          <p:cNvPicPr>
            <a:picLocks noChangeAspect="1"/>
          </p:cNvPicPr>
          <p:nvPr/>
        </p:nvPicPr>
        <p:blipFill>
          <a:blip r:embed="rId3"/>
          <a:stretch>
            <a:fillRect/>
          </a:stretch>
        </p:blipFill>
        <p:spPr>
          <a:xfrm>
            <a:off x="979713" y="213682"/>
            <a:ext cx="7217229" cy="6459866"/>
          </a:xfrm>
          <a:prstGeom prst="rect">
            <a:avLst/>
          </a:prstGeom>
        </p:spPr>
      </p:pic>
    </p:spTree>
    <p:extLst>
      <p:ext uri="{BB962C8B-B14F-4D97-AF65-F5344CB8AC3E}">
        <p14:creationId xmlns:p14="http://schemas.microsoft.com/office/powerpoint/2010/main" val="195061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320156" y="163343"/>
            <a:ext cx="3300379" cy="6566379"/>
          </a:xfrm>
          <a:prstGeom prst="rect">
            <a:avLst/>
          </a:prstGeom>
        </p:spPr>
      </p:pic>
      <p:pic>
        <p:nvPicPr>
          <p:cNvPr id="5" name="Picture 4"/>
          <p:cNvPicPr>
            <a:picLocks noChangeAspect="1"/>
          </p:cNvPicPr>
          <p:nvPr/>
        </p:nvPicPr>
        <p:blipFill>
          <a:blip r:embed="rId3"/>
          <a:stretch>
            <a:fillRect/>
          </a:stretch>
        </p:blipFill>
        <p:spPr>
          <a:xfrm>
            <a:off x="958652" y="831884"/>
            <a:ext cx="2463769" cy="4696847"/>
          </a:xfrm>
          <a:prstGeom prst="rect">
            <a:avLst/>
          </a:prstGeom>
        </p:spPr>
      </p:pic>
    </p:spTree>
    <p:extLst>
      <p:ext uri="{BB962C8B-B14F-4D97-AF65-F5344CB8AC3E}">
        <p14:creationId xmlns:p14="http://schemas.microsoft.com/office/powerpoint/2010/main" val="27524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Viral ASYE vs </a:t>
            </a:r>
            <a:r>
              <a:rPr lang="en-US" dirty="0" err="1" smtClean="0"/>
              <a:t>Astım</a:t>
            </a:r>
            <a:r>
              <a:rPr lang="en-US" dirty="0" smtClean="0"/>
              <a:t>: </a:t>
            </a:r>
            <a:r>
              <a:rPr lang="en-US" dirty="0" err="1" smtClean="0"/>
              <a:t>Biyoloji</a:t>
            </a:r>
            <a:r>
              <a:rPr lang="en-US" dirty="0" smtClean="0"/>
              <a:t>?</a:t>
            </a:r>
            <a:endParaRPr lang="en-US" dirty="0"/>
          </a:p>
        </p:txBody>
      </p:sp>
      <p:sp>
        <p:nvSpPr>
          <p:cNvPr id="3" name="Content Placeholder 2"/>
          <p:cNvSpPr>
            <a:spLocks noGrp="1"/>
          </p:cNvSpPr>
          <p:nvPr>
            <p:ph idx="1"/>
          </p:nvPr>
        </p:nvSpPr>
        <p:spPr>
          <a:xfrm>
            <a:off x="457200" y="1534885"/>
            <a:ext cx="8229600" cy="4525963"/>
          </a:xfrm>
        </p:spPr>
        <p:txBody>
          <a:bodyPr>
            <a:noAutofit/>
          </a:bodyPr>
          <a:lstStyle/>
          <a:p>
            <a:pPr>
              <a:lnSpc>
                <a:spcPct val="150000"/>
              </a:lnSpc>
            </a:pPr>
            <a:r>
              <a:rPr lang="en-US" sz="2400" dirty="0" err="1" smtClean="0"/>
              <a:t>Ağır</a:t>
            </a:r>
            <a:r>
              <a:rPr lang="en-US" sz="2400" dirty="0" smtClean="0"/>
              <a:t> </a:t>
            </a:r>
            <a:r>
              <a:rPr lang="en-US" sz="2400" dirty="0"/>
              <a:t>RSV </a:t>
            </a:r>
            <a:r>
              <a:rPr lang="en-US" sz="2400" dirty="0" err="1" smtClean="0"/>
              <a:t>enfeksiyonu</a:t>
            </a:r>
            <a:r>
              <a:rPr lang="en-US" sz="2400" dirty="0" smtClean="0"/>
              <a:t> AC </a:t>
            </a:r>
            <a:r>
              <a:rPr lang="en-US" sz="2400" dirty="0" err="1" smtClean="0"/>
              <a:t>fonksiyonunu</a:t>
            </a:r>
            <a:r>
              <a:rPr lang="en-US" sz="2400" dirty="0" smtClean="0"/>
              <a:t> </a:t>
            </a:r>
            <a:r>
              <a:rPr lang="en-US" sz="2400" dirty="0" err="1" smtClean="0"/>
              <a:t>uzun</a:t>
            </a:r>
            <a:r>
              <a:rPr lang="en-US" sz="2400" dirty="0" smtClean="0"/>
              <a:t> </a:t>
            </a:r>
            <a:r>
              <a:rPr lang="en-US" sz="2400" dirty="0" err="1" smtClean="0"/>
              <a:t>süre</a:t>
            </a:r>
            <a:r>
              <a:rPr lang="en-US" sz="2400" dirty="0" smtClean="0"/>
              <a:t> </a:t>
            </a:r>
            <a:r>
              <a:rPr lang="en-US" sz="2400" dirty="0" err="1" smtClean="0"/>
              <a:t>bozar</a:t>
            </a:r>
            <a:endParaRPr lang="en-US" sz="2400" dirty="0" smtClean="0"/>
          </a:p>
          <a:p>
            <a:pPr>
              <a:lnSpc>
                <a:spcPct val="150000"/>
              </a:lnSpc>
            </a:pPr>
            <a:r>
              <a:rPr lang="en-US" sz="2400" dirty="0" err="1" smtClean="0"/>
              <a:t>Akut</a:t>
            </a:r>
            <a:r>
              <a:rPr lang="en-US" sz="2400" dirty="0" smtClean="0"/>
              <a:t> RSV </a:t>
            </a:r>
            <a:r>
              <a:rPr lang="en-US" sz="2400" dirty="0" err="1" smtClean="0"/>
              <a:t>infeksiyonunda</a:t>
            </a:r>
            <a:r>
              <a:rPr lang="en-US" sz="2400" dirty="0" smtClean="0"/>
              <a:t> </a:t>
            </a:r>
            <a:r>
              <a:rPr lang="en-US" sz="2400" dirty="0" err="1" smtClean="0"/>
              <a:t>salınan</a:t>
            </a:r>
            <a:r>
              <a:rPr lang="en-US" sz="2400" dirty="0" smtClean="0"/>
              <a:t> </a:t>
            </a:r>
            <a:r>
              <a:rPr lang="en-US" sz="2400" dirty="0" err="1" smtClean="0"/>
              <a:t>sitokin</a:t>
            </a:r>
            <a:r>
              <a:rPr lang="en-US" sz="2400" dirty="0" smtClean="0"/>
              <a:t> </a:t>
            </a:r>
            <a:r>
              <a:rPr lang="en-US" sz="2400" dirty="0" err="1" smtClean="0"/>
              <a:t>ve</a:t>
            </a:r>
            <a:r>
              <a:rPr lang="en-US" sz="2400" dirty="0" smtClean="0"/>
              <a:t> </a:t>
            </a:r>
            <a:r>
              <a:rPr lang="en-US" sz="2400" dirty="0" err="1" smtClean="0"/>
              <a:t>kemokinler</a:t>
            </a:r>
            <a:r>
              <a:rPr lang="en-US" sz="2400" dirty="0" smtClean="0"/>
              <a:t> </a:t>
            </a:r>
          </a:p>
          <a:p>
            <a:pPr lvl="1">
              <a:lnSpc>
                <a:spcPct val="150000"/>
              </a:lnSpc>
            </a:pPr>
            <a:r>
              <a:rPr lang="en-US" sz="2400" dirty="0" smtClean="0"/>
              <a:t>IL-1a</a:t>
            </a:r>
            <a:r>
              <a:rPr lang="en-US" sz="2400" dirty="0"/>
              <a:t>, IL-1b, </a:t>
            </a:r>
            <a:r>
              <a:rPr lang="en-US" sz="2400" dirty="0" smtClean="0"/>
              <a:t>IL-6, IL-8</a:t>
            </a:r>
            <a:r>
              <a:rPr lang="en-US" sz="2400" dirty="0"/>
              <a:t>, IFN-g, </a:t>
            </a:r>
            <a:r>
              <a:rPr lang="en-US" sz="2400" dirty="0" smtClean="0"/>
              <a:t>TNF- a, MCP1, MIP-1a</a:t>
            </a:r>
            <a:r>
              <a:rPr lang="en-US" sz="2400" dirty="0"/>
              <a:t>, </a:t>
            </a:r>
            <a:r>
              <a:rPr lang="en-US" sz="2400" dirty="0" smtClean="0"/>
              <a:t>MIP-1b,</a:t>
            </a:r>
          </a:p>
          <a:p>
            <a:pPr lvl="1">
              <a:lnSpc>
                <a:spcPct val="150000"/>
              </a:lnSpc>
            </a:pPr>
            <a:r>
              <a:rPr lang="en-US" sz="2400" b="1" dirty="0" err="1" smtClean="0"/>
              <a:t>Uzamış</a:t>
            </a:r>
            <a:r>
              <a:rPr lang="en-US" sz="2400" b="1" dirty="0" smtClean="0"/>
              <a:t> </a:t>
            </a:r>
            <a:r>
              <a:rPr lang="en-US" sz="2400" b="1" dirty="0" err="1" smtClean="0"/>
              <a:t>inflamasyon</a:t>
            </a:r>
            <a:r>
              <a:rPr lang="en-US" sz="2400" b="1" dirty="0" smtClean="0"/>
              <a:t> </a:t>
            </a:r>
            <a:r>
              <a:rPr lang="en-US" sz="2400" dirty="0" err="1" smtClean="0"/>
              <a:t>ortamı</a:t>
            </a:r>
            <a:r>
              <a:rPr lang="en-US" sz="2400" dirty="0" smtClean="0"/>
              <a:t>: </a:t>
            </a:r>
            <a:r>
              <a:rPr lang="en-US" sz="2400" dirty="0" err="1" smtClean="0"/>
              <a:t>astıma</a:t>
            </a:r>
            <a:r>
              <a:rPr lang="en-US" sz="2400" dirty="0" smtClean="0"/>
              <a:t> </a:t>
            </a:r>
            <a:r>
              <a:rPr lang="en-US" sz="2400" dirty="0" err="1" smtClean="0"/>
              <a:t>yardımcı</a:t>
            </a:r>
            <a:r>
              <a:rPr lang="en-US" sz="2400" dirty="0" smtClean="0"/>
              <a:t> </a:t>
            </a:r>
          </a:p>
          <a:p>
            <a:pPr>
              <a:lnSpc>
                <a:spcPct val="150000"/>
              </a:lnSpc>
            </a:pPr>
            <a:r>
              <a:rPr lang="en-US" sz="2400" dirty="0" smtClean="0"/>
              <a:t>RV </a:t>
            </a:r>
            <a:r>
              <a:rPr lang="en-US" sz="2400" dirty="0" err="1" smtClean="0"/>
              <a:t>infeksiyonları</a:t>
            </a:r>
            <a:r>
              <a:rPr lang="en-US" sz="2400" dirty="0" smtClean="0"/>
              <a:t> </a:t>
            </a:r>
            <a:r>
              <a:rPr lang="en-US" sz="2400" dirty="0" err="1" smtClean="0"/>
              <a:t>sırasında</a:t>
            </a:r>
            <a:r>
              <a:rPr lang="en-US" sz="2400" dirty="0" smtClean="0"/>
              <a:t> da </a:t>
            </a:r>
            <a:r>
              <a:rPr lang="en-US" sz="2400" dirty="0" err="1" smtClean="0"/>
              <a:t>iltihap</a:t>
            </a:r>
            <a:r>
              <a:rPr lang="en-US" sz="2400" dirty="0" smtClean="0"/>
              <a:t> </a:t>
            </a:r>
            <a:r>
              <a:rPr lang="en-US" sz="2400" dirty="0" err="1" smtClean="0"/>
              <a:t>sitokinleri</a:t>
            </a:r>
            <a:r>
              <a:rPr lang="en-US" sz="2400" dirty="0" smtClean="0"/>
              <a:t> </a:t>
            </a:r>
            <a:r>
              <a:rPr lang="en-US" sz="2400" dirty="0" err="1" smtClean="0"/>
              <a:t>salınır</a:t>
            </a:r>
            <a:r>
              <a:rPr lang="en-US" sz="2400" dirty="0" smtClean="0"/>
              <a:t> </a:t>
            </a:r>
            <a:endParaRPr lang="en-US" sz="2400" dirty="0"/>
          </a:p>
          <a:p>
            <a:pPr>
              <a:lnSpc>
                <a:spcPct val="150000"/>
              </a:lnSpc>
            </a:pPr>
            <a:r>
              <a:rPr lang="en-US" sz="2400" dirty="0" smtClean="0"/>
              <a:t>RSV </a:t>
            </a:r>
            <a:r>
              <a:rPr lang="en-US" sz="2400" dirty="0" err="1" smtClean="0"/>
              <a:t>infeksiyonu</a:t>
            </a:r>
            <a:r>
              <a:rPr lang="en-US" sz="2400" dirty="0" smtClean="0"/>
              <a:t> </a:t>
            </a:r>
            <a:r>
              <a:rPr lang="en-US" sz="2400" dirty="0" err="1" smtClean="0"/>
              <a:t>olanların</a:t>
            </a:r>
            <a:r>
              <a:rPr lang="en-US" sz="2400" dirty="0" smtClean="0"/>
              <a:t> </a:t>
            </a:r>
            <a:r>
              <a:rPr lang="en-US" sz="2400" dirty="0" err="1" smtClean="0"/>
              <a:t>ve</a:t>
            </a:r>
            <a:r>
              <a:rPr lang="en-US" sz="2400" dirty="0" smtClean="0"/>
              <a:t> </a:t>
            </a:r>
            <a:r>
              <a:rPr lang="en-US" sz="2400" dirty="0" err="1" smtClean="0"/>
              <a:t>astımlıların</a:t>
            </a:r>
            <a:r>
              <a:rPr lang="en-US" sz="2400" dirty="0" smtClean="0"/>
              <a:t> </a:t>
            </a:r>
            <a:r>
              <a:rPr lang="en-US" sz="2400" dirty="0" err="1" smtClean="0"/>
              <a:t>balgam</a:t>
            </a:r>
            <a:r>
              <a:rPr lang="en-US" sz="2400" dirty="0" smtClean="0"/>
              <a:t> </a:t>
            </a:r>
            <a:r>
              <a:rPr lang="en-US" sz="2400" dirty="0" err="1" smtClean="0"/>
              <a:t>ve</a:t>
            </a:r>
            <a:r>
              <a:rPr lang="en-US" sz="2400" dirty="0" smtClean="0"/>
              <a:t> BAL </a:t>
            </a:r>
            <a:r>
              <a:rPr lang="en-US" sz="2400" dirty="0" err="1" smtClean="0"/>
              <a:t>sıvısında</a:t>
            </a:r>
            <a:r>
              <a:rPr lang="en-US" sz="2400" dirty="0" smtClean="0"/>
              <a:t> IL-17</a:t>
            </a:r>
            <a:r>
              <a:rPr lang="en-US" sz="2400" dirty="0"/>
              <a:t> </a:t>
            </a:r>
            <a:r>
              <a:rPr lang="en-US" sz="2400" dirty="0" err="1" smtClean="0"/>
              <a:t>düzeyi</a:t>
            </a:r>
            <a:r>
              <a:rPr lang="en-US" sz="2400" dirty="0" smtClean="0"/>
              <a:t> </a:t>
            </a:r>
            <a:r>
              <a:rPr lang="en-US" sz="2400" dirty="0" err="1" smtClean="0"/>
              <a:t>sürekli</a:t>
            </a:r>
            <a:r>
              <a:rPr lang="en-US" sz="2400" dirty="0" smtClean="0"/>
              <a:t> </a:t>
            </a:r>
            <a:r>
              <a:rPr lang="en-US" sz="2400" dirty="0" err="1" smtClean="0"/>
              <a:t>yüksek</a:t>
            </a:r>
            <a:r>
              <a:rPr lang="en-US" sz="2400" dirty="0" smtClean="0"/>
              <a:t> (</a:t>
            </a:r>
            <a:r>
              <a:rPr lang="en-US" sz="2400" dirty="0" err="1" smtClean="0"/>
              <a:t>artmış</a:t>
            </a:r>
            <a:r>
              <a:rPr lang="en-US" sz="2400" dirty="0" smtClean="0"/>
              <a:t> </a:t>
            </a:r>
            <a:r>
              <a:rPr lang="en-US" sz="2400" dirty="0" err="1" smtClean="0"/>
              <a:t>inflamasyon</a:t>
            </a:r>
            <a:r>
              <a:rPr lang="en-US" sz="2400" dirty="0" smtClean="0"/>
              <a:t>)</a:t>
            </a:r>
            <a:endParaRPr lang="en-US" sz="2400" dirty="0"/>
          </a:p>
          <a:p>
            <a:pPr lvl="1">
              <a:lnSpc>
                <a:spcPct val="150000"/>
              </a:lnSpc>
            </a:pPr>
            <a:r>
              <a:rPr lang="en-US" sz="2000" dirty="0" smtClean="0"/>
              <a:t>RSV </a:t>
            </a:r>
            <a:r>
              <a:rPr lang="en-US" sz="2000" dirty="0" err="1" smtClean="0"/>
              <a:t>sonrası</a:t>
            </a:r>
            <a:r>
              <a:rPr lang="en-US" sz="2000" dirty="0" smtClean="0"/>
              <a:t> Th17 </a:t>
            </a:r>
            <a:r>
              <a:rPr lang="en-US" sz="2000" dirty="0" err="1" smtClean="0"/>
              <a:t>hücre</a:t>
            </a:r>
            <a:r>
              <a:rPr lang="en-US" sz="2000" dirty="0" smtClean="0"/>
              <a:t> </a:t>
            </a:r>
            <a:r>
              <a:rPr lang="en-US" sz="2000" dirty="0" err="1" smtClean="0"/>
              <a:t>cevabı</a:t>
            </a:r>
            <a:r>
              <a:rPr lang="en-US" sz="2000" dirty="0" smtClean="0"/>
              <a:t> </a:t>
            </a:r>
            <a:r>
              <a:rPr lang="en-US" sz="2000" dirty="0" err="1" smtClean="0"/>
              <a:t>astım</a:t>
            </a:r>
            <a:r>
              <a:rPr lang="en-US" sz="2000" dirty="0" smtClean="0"/>
              <a:t> </a:t>
            </a:r>
            <a:r>
              <a:rPr lang="en-US" sz="2000" dirty="0" err="1" smtClean="0"/>
              <a:t>gelişimine</a:t>
            </a:r>
            <a:r>
              <a:rPr lang="en-US" sz="2000" dirty="0" smtClean="0"/>
              <a:t> </a:t>
            </a:r>
            <a:r>
              <a:rPr lang="en-US" sz="2000" dirty="0" err="1" smtClean="0"/>
              <a:t>katkıda</a:t>
            </a:r>
            <a:r>
              <a:rPr lang="en-US" sz="2000" dirty="0" smtClean="0"/>
              <a:t> </a:t>
            </a:r>
            <a:r>
              <a:rPr lang="en-US" sz="2000" dirty="0" err="1" smtClean="0"/>
              <a:t>bulunabilir</a:t>
            </a:r>
            <a:r>
              <a:rPr lang="en-US" sz="2000" dirty="0" smtClean="0"/>
              <a:t> </a:t>
            </a:r>
          </a:p>
        </p:txBody>
      </p:sp>
      <p:cxnSp>
        <p:nvCxnSpPr>
          <p:cNvPr id="5" name="Straight Connector 4"/>
          <p:cNvCxnSpPr/>
          <p:nvPr/>
        </p:nvCxnSpPr>
        <p:spPr>
          <a:xfrm>
            <a:off x="457200" y="1508919"/>
            <a:ext cx="8407765" cy="25655"/>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457199" y="6489758"/>
            <a:ext cx="8407765" cy="25655"/>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81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dissolve">
                                      <p:cBhvr>
                                        <p:cTn id="28" dur="500"/>
                                        <p:tgtEl>
                                          <p:spTgt spid="3">
                                            <p:txEl>
                                              <p:pRg st="5" end="5"/>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dissolv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Virüsler</a:t>
            </a:r>
            <a:r>
              <a:rPr lang="en-US" dirty="0"/>
              <a:t> </a:t>
            </a:r>
            <a:r>
              <a:rPr lang="en-US" dirty="0" err="1"/>
              <a:t>İmmün</a:t>
            </a:r>
            <a:r>
              <a:rPr lang="en-US" dirty="0"/>
              <a:t> </a:t>
            </a:r>
            <a:r>
              <a:rPr lang="en-US" dirty="0" err="1"/>
              <a:t>yanıtı</a:t>
            </a:r>
            <a:r>
              <a:rPr lang="en-US" dirty="0"/>
              <a:t> Th2 </a:t>
            </a:r>
            <a:r>
              <a:rPr lang="en-US" dirty="0" err="1"/>
              <a:t>yönüne</a:t>
            </a:r>
            <a:r>
              <a:rPr lang="en-US" dirty="0"/>
              <a:t> </a:t>
            </a:r>
            <a:r>
              <a:rPr lang="en-US" dirty="0" err="1" smtClean="0"/>
              <a:t>çevirebilir</a:t>
            </a:r>
            <a:endParaRPr lang="en-US" dirty="0"/>
          </a:p>
        </p:txBody>
      </p:sp>
      <p:sp>
        <p:nvSpPr>
          <p:cNvPr id="3" name="Content Placeholder 2"/>
          <p:cNvSpPr>
            <a:spLocks noGrp="1"/>
          </p:cNvSpPr>
          <p:nvPr>
            <p:ph idx="1"/>
          </p:nvPr>
        </p:nvSpPr>
        <p:spPr>
          <a:xfrm>
            <a:off x="457200" y="1600200"/>
            <a:ext cx="8392886" cy="4525963"/>
          </a:xfrm>
        </p:spPr>
        <p:txBody>
          <a:bodyPr>
            <a:noAutofit/>
          </a:bodyPr>
          <a:lstStyle/>
          <a:p>
            <a:pPr>
              <a:lnSpc>
                <a:spcPts val="3080"/>
              </a:lnSpc>
            </a:pPr>
            <a:r>
              <a:rPr lang="en-US" sz="2400" dirty="0" err="1" smtClean="0"/>
              <a:t>RSV’nin</a:t>
            </a:r>
            <a:r>
              <a:rPr lang="en-US" sz="2400" dirty="0" smtClean="0"/>
              <a:t> IL-4</a:t>
            </a:r>
            <a:r>
              <a:rPr lang="en-US" sz="2400" dirty="0"/>
              <a:t>, IL-5, </a:t>
            </a:r>
            <a:r>
              <a:rPr lang="en-US" sz="2400" dirty="0" err="1" smtClean="0"/>
              <a:t>ve</a:t>
            </a:r>
            <a:r>
              <a:rPr lang="en-US" sz="2400" dirty="0" smtClean="0"/>
              <a:t> </a:t>
            </a:r>
            <a:r>
              <a:rPr lang="en-US" sz="2400" dirty="0"/>
              <a:t>IL-13 </a:t>
            </a:r>
            <a:r>
              <a:rPr lang="en-US" sz="2400" dirty="0" err="1" smtClean="0"/>
              <a:t>üretimini</a:t>
            </a:r>
            <a:r>
              <a:rPr lang="en-US" sz="2400" dirty="0" smtClean="0"/>
              <a:t> </a:t>
            </a:r>
            <a:r>
              <a:rPr lang="en-US" sz="2400" dirty="0" err="1" smtClean="0"/>
              <a:t>artırdığı</a:t>
            </a:r>
            <a:r>
              <a:rPr lang="en-US" sz="2400" dirty="0" smtClean="0"/>
              <a:t> </a:t>
            </a:r>
            <a:r>
              <a:rPr lang="en-US" sz="2400" dirty="0" err="1" smtClean="0"/>
              <a:t>gösterildi</a:t>
            </a:r>
            <a:endParaRPr lang="en-US" sz="2400" dirty="0" smtClean="0"/>
          </a:p>
          <a:p>
            <a:pPr>
              <a:lnSpc>
                <a:spcPts val="3080"/>
              </a:lnSpc>
            </a:pPr>
            <a:r>
              <a:rPr lang="en-US" sz="2400" dirty="0" err="1" smtClean="0"/>
              <a:t>HYEH’nin</a:t>
            </a:r>
            <a:r>
              <a:rPr lang="en-US" sz="2400" dirty="0" smtClean="0"/>
              <a:t> “</a:t>
            </a:r>
            <a:r>
              <a:rPr lang="en-US" sz="2400" dirty="0"/>
              <a:t>innate cytokines</a:t>
            </a:r>
            <a:r>
              <a:rPr lang="en-US" sz="2400" dirty="0" smtClean="0"/>
              <a:t>,” : TSLP</a:t>
            </a:r>
            <a:r>
              <a:rPr lang="en-US" sz="2400" dirty="0"/>
              <a:t>, IL-25, </a:t>
            </a:r>
            <a:r>
              <a:rPr lang="en-US" sz="2400" dirty="0" err="1" smtClean="0"/>
              <a:t>ve</a:t>
            </a:r>
            <a:r>
              <a:rPr lang="en-US" sz="2400" dirty="0" smtClean="0"/>
              <a:t> IL-33,ürettiği </a:t>
            </a:r>
          </a:p>
          <a:p>
            <a:pPr lvl="1">
              <a:lnSpc>
                <a:spcPts val="3080"/>
              </a:lnSpc>
            </a:pPr>
            <a:r>
              <a:rPr lang="en-US" sz="1800" dirty="0" err="1" smtClean="0"/>
              <a:t>Dendritik</a:t>
            </a:r>
            <a:r>
              <a:rPr lang="en-US" sz="1800" dirty="0" smtClean="0"/>
              <a:t>, T, </a:t>
            </a:r>
            <a:r>
              <a:rPr lang="en-US" sz="1800" dirty="0" err="1" smtClean="0"/>
              <a:t>ve</a:t>
            </a:r>
            <a:r>
              <a:rPr lang="en-US" sz="1800" dirty="0" smtClean="0"/>
              <a:t> innate </a:t>
            </a:r>
            <a:r>
              <a:rPr lang="en-US" sz="1800" dirty="0" err="1" smtClean="0"/>
              <a:t>lenfoid</a:t>
            </a:r>
            <a:r>
              <a:rPr lang="en-US" sz="1800" dirty="0" smtClean="0"/>
              <a:t>  </a:t>
            </a:r>
            <a:r>
              <a:rPr lang="en-US" sz="1800" dirty="0" err="1" smtClean="0"/>
              <a:t>hücrelerin</a:t>
            </a:r>
            <a:r>
              <a:rPr lang="en-US" sz="1800" dirty="0"/>
              <a:t> </a:t>
            </a:r>
            <a:r>
              <a:rPr lang="en-US" sz="1800" dirty="0" smtClean="0"/>
              <a:t>Th2 </a:t>
            </a:r>
            <a:r>
              <a:rPr lang="en-US" sz="1800" dirty="0" err="1" smtClean="0"/>
              <a:t>farklılaşması</a:t>
            </a:r>
            <a:r>
              <a:rPr lang="en-US" sz="1800" dirty="0" smtClean="0"/>
              <a:t> </a:t>
            </a:r>
            <a:r>
              <a:rPr lang="en-US" sz="1800" dirty="0" err="1" smtClean="0"/>
              <a:t>için</a:t>
            </a:r>
            <a:r>
              <a:rPr lang="en-US" sz="1800" dirty="0" smtClean="0"/>
              <a:t> </a:t>
            </a:r>
            <a:r>
              <a:rPr lang="en-US" sz="1800" dirty="0" err="1" smtClean="0"/>
              <a:t>uygun</a:t>
            </a:r>
            <a:r>
              <a:rPr lang="en-US" sz="1800" dirty="0" smtClean="0"/>
              <a:t> </a:t>
            </a:r>
            <a:r>
              <a:rPr lang="en-US" sz="1800" dirty="0" err="1" smtClean="0"/>
              <a:t>ortam</a:t>
            </a:r>
            <a:r>
              <a:rPr lang="en-US" sz="1800" dirty="0" smtClean="0"/>
              <a:t> </a:t>
            </a:r>
          </a:p>
          <a:p>
            <a:pPr lvl="1">
              <a:lnSpc>
                <a:spcPts val="3080"/>
              </a:lnSpc>
            </a:pPr>
            <a:r>
              <a:rPr lang="en-US" sz="2000" dirty="0" err="1" smtClean="0"/>
              <a:t>İnsanda</a:t>
            </a:r>
            <a:r>
              <a:rPr lang="en-US" sz="2000" dirty="0" smtClean="0"/>
              <a:t> RV </a:t>
            </a:r>
            <a:r>
              <a:rPr lang="en-US" sz="2000" dirty="0" err="1" smtClean="0"/>
              <a:t>ve</a:t>
            </a:r>
            <a:r>
              <a:rPr lang="en-US" sz="2000" dirty="0" smtClean="0"/>
              <a:t> influenza </a:t>
            </a:r>
            <a:r>
              <a:rPr lang="en-US" sz="2000" dirty="0" err="1" smtClean="0"/>
              <a:t>bu</a:t>
            </a:r>
            <a:r>
              <a:rPr lang="en-US" sz="2000" dirty="0" smtClean="0"/>
              <a:t> </a:t>
            </a:r>
            <a:r>
              <a:rPr lang="en-US" sz="2000" dirty="0" err="1" smtClean="0"/>
              <a:t>epitel</a:t>
            </a:r>
            <a:r>
              <a:rPr lang="en-US" sz="2000" dirty="0" smtClean="0"/>
              <a:t> </a:t>
            </a:r>
            <a:r>
              <a:rPr lang="en-US" sz="2000" dirty="0" err="1" smtClean="0"/>
              <a:t>hücre</a:t>
            </a:r>
            <a:r>
              <a:rPr lang="en-US" sz="2000" dirty="0" smtClean="0"/>
              <a:t> </a:t>
            </a:r>
            <a:r>
              <a:rPr lang="en-US" sz="2000" dirty="0" err="1" smtClean="0"/>
              <a:t>yanıtını</a:t>
            </a:r>
            <a:r>
              <a:rPr lang="en-US" sz="2000" dirty="0" smtClean="0"/>
              <a:t> </a:t>
            </a:r>
            <a:r>
              <a:rPr lang="en-US" sz="2000" dirty="0" err="1" smtClean="0"/>
              <a:t>uyarır</a:t>
            </a:r>
            <a:r>
              <a:rPr lang="en-US" sz="2000" dirty="0" smtClean="0"/>
              <a:t> </a:t>
            </a:r>
          </a:p>
          <a:p>
            <a:pPr>
              <a:lnSpc>
                <a:spcPts val="3080"/>
              </a:lnSpc>
            </a:pPr>
            <a:r>
              <a:rPr lang="en-US" sz="2400" dirty="0" smtClean="0"/>
              <a:t>RSV  </a:t>
            </a:r>
            <a:r>
              <a:rPr lang="en-US" sz="2400" dirty="0" err="1" smtClean="0"/>
              <a:t>infeksiyonu</a:t>
            </a:r>
            <a:r>
              <a:rPr lang="en-US" sz="2400" dirty="0" smtClean="0"/>
              <a:t> </a:t>
            </a:r>
            <a:r>
              <a:rPr lang="en-US" sz="2400" dirty="0" err="1" smtClean="0"/>
              <a:t>immün</a:t>
            </a:r>
            <a:r>
              <a:rPr lang="en-US" sz="2400" dirty="0" smtClean="0"/>
              <a:t> </a:t>
            </a:r>
            <a:r>
              <a:rPr lang="en-US" sz="2400" dirty="0" err="1" smtClean="0"/>
              <a:t>toleransı</a:t>
            </a:r>
            <a:r>
              <a:rPr lang="en-US" sz="2400" dirty="0" smtClean="0"/>
              <a:t> </a:t>
            </a:r>
            <a:r>
              <a:rPr lang="en-US" sz="2400" dirty="0" err="1" smtClean="0"/>
              <a:t>bebekken</a:t>
            </a:r>
            <a:r>
              <a:rPr lang="en-US" sz="2400" dirty="0" smtClean="0"/>
              <a:t> </a:t>
            </a:r>
            <a:r>
              <a:rPr lang="en-US" sz="2400" dirty="0" err="1" smtClean="0"/>
              <a:t>kırabilir</a:t>
            </a:r>
            <a:r>
              <a:rPr lang="en-US" sz="2400" dirty="0" smtClean="0"/>
              <a:t> </a:t>
            </a:r>
            <a:r>
              <a:rPr lang="en-US" sz="2400" dirty="0" err="1" smtClean="0"/>
              <a:t>ve</a:t>
            </a:r>
            <a:r>
              <a:rPr lang="en-US" sz="2400" dirty="0" smtClean="0"/>
              <a:t> </a:t>
            </a:r>
            <a:r>
              <a:rPr lang="en-US" sz="2400" dirty="0" err="1" smtClean="0"/>
              <a:t>allerjiye</a:t>
            </a:r>
            <a:r>
              <a:rPr lang="en-US" sz="2400" dirty="0" smtClean="0"/>
              <a:t> </a:t>
            </a:r>
            <a:r>
              <a:rPr lang="en-US" sz="2400" dirty="0" err="1" smtClean="0"/>
              <a:t>neden</a:t>
            </a:r>
            <a:r>
              <a:rPr lang="en-US" sz="2400" dirty="0" smtClean="0"/>
              <a:t> </a:t>
            </a:r>
            <a:r>
              <a:rPr lang="en-US" sz="2400" dirty="0" err="1" smtClean="0"/>
              <a:t>olabiir</a:t>
            </a:r>
            <a:r>
              <a:rPr lang="en-US" sz="2400" dirty="0" smtClean="0"/>
              <a:t> </a:t>
            </a:r>
          </a:p>
          <a:p>
            <a:pPr lvl="1">
              <a:lnSpc>
                <a:spcPts val="3080"/>
              </a:lnSpc>
            </a:pPr>
            <a:r>
              <a:rPr lang="en-US" sz="1800" dirty="0" smtClean="0"/>
              <a:t>RSV, </a:t>
            </a:r>
            <a:r>
              <a:rPr lang="en-US" sz="1800" dirty="0" err="1" smtClean="0"/>
              <a:t>Treg</a:t>
            </a:r>
            <a:r>
              <a:rPr lang="en-US" sz="1800" dirty="0" smtClean="0"/>
              <a:t>  </a:t>
            </a:r>
            <a:r>
              <a:rPr lang="en-US" sz="1800" dirty="0" err="1" smtClean="0"/>
              <a:t>hücrelerinde</a:t>
            </a:r>
            <a:r>
              <a:rPr lang="en-US" sz="1800" dirty="0" smtClean="0"/>
              <a:t> GATA-3 </a:t>
            </a:r>
            <a:r>
              <a:rPr lang="en-US" sz="1800" dirty="0" err="1" smtClean="0"/>
              <a:t>ifadesini</a:t>
            </a:r>
            <a:r>
              <a:rPr lang="en-US" sz="1800" dirty="0" smtClean="0"/>
              <a:t> </a:t>
            </a:r>
            <a:r>
              <a:rPr lang="en-US" sz="1800" dirty="0" err="1" smtClean="0"/>
              <a:t>artırarak</a:t>
            </a:r>
            <a:r>
              <a:rPr lang="en-US" sz="1800" dirty="0" smtClean="0"/>
              <a:t> AC </a:t>
            </a:r>
            <a:r>
              <a:rPr lang="en-US" sz="1800" dirty="0" err="1" smtClean="0"/>
              <a:t>Treg</a:t>
            </a:r>
            <a:r>
              <a:rPr lang="en-US" sz="1800" dirty="0" smtClean="0"/>
              <a:t> </a:t>
            </a:r>
            <a:r>
              <a:rPr lang="en-US" sz="1800" dirty="0" err="1" smtClean="0"/>
              <a:t>hücre</a:t>
            </a:r>
            <a:r>
              <a:rPr lang="en-US" sz="1800" dirty="0" smtClean="0"/>
              <a:t> </a:t>
            </a:r>
            <a:r>
              <a:rPr lang="en-US" sz="1800" dirty="0" err="1" smtClean="0"/>
              <a:t>baskılama</a:t>
            </a:r>
            <a:r>
              <a:rPr lang="en-US" sz="1800" dirty="0" smtClean="0"/>
              <a:t> </a:t>
            </a:r>
            <a:r>
              <a:rPr lang="en-US" sz="1800" dirty="0" err="1" smtClean="0"/>
              <a:t>işlevini</a:t>
            </a:r>
            <a:r>
              <a:rPr lang="en-US" sz="1800" dirty="0" smtClean="0"/>
              <a:t> </a:t>
            </a:r>
            <a:r>
              <a:rPr lang="en-US" sz="1800" dirty="0" err="1" smtClean="0"/>
              <a:t>zayıflatır</a:t>
            </a:r>
            <a:r>
              <a:rPr lang="en-US" sz="1800" dirty="0" smtClean="0"/>
              <a:t> </a:t>
            </a:r>
            <a:endParaRPr lang="en-US" sz="1800" dirty="0"/>
          </a:p>
          <a:p>
            <a:pPr>
              <a:lnSpc>
                <a:spcPts val="3080"/>
              </a:lnSpc>
            </a:pPr>
            <a:r>
              <a:rPr lang="en-US" sz="2400" dirty="0" smtClean="0"/>
              <a:t>RSV </a:t>
            </a:r>
            <a:r>
              <a:rPr lang="en-US" sz="2400" dirty="0" err="1" smtClean="0"/>
              <a:t>ve</a:t>
            </a:r>
            <a:r>
              <a:rPr lang="en-US" sz="2400" dirty="0" smtClean="0"/>
              <a:t> RV </a:t>
            </a:r>
            <a:r>
              <a:rPr lang="en-US" sz="2400" dirty="0" err="1" smtClean="0"/>
              <a:t>epitel</a:t>
            </a:r>
            <a:r>
              <a:rPr lang="en-US" sz="2400" dirty="0" smtClean="0"/>
              <a:t> </a:t>
            </a:r>
            <a:r>
              <a:rPr lang="en-US" sz="2400" dirty="0" err="1" smtClean="0"/>
              <a:t>bariyerini</a:t>
            </a:r>
            <a:r>
              <a:rPr lang="en-US" sz="2400" dirty="0" smtClean="0"/>
              <a:t> </a:t>
            </a:r>
            <a:r>
              <a:rPr lang="en-US" sz="2400" dirty="0" err="1" smtClean="0"/>
              <a:t>bozarak</a:t>
            </a:r>
            <a:r>
              <a:rPr lang="en-US" sz="2400" dirty="0" smtClean="0"/>
              <a:t> </a:t>
            </a:r>
            <a:r>
              <a:rPr lang="en-US" sz="2400" dirty="0" err="1" smtClean="0"/>
              <a:t>havayolu</a:t>
            </a:r>
            <a:r>
              <a:rPr lang="en-US" sz="2400" dirty="0" smtClean="0"/>
              <a:t> </a:t>
            </a:r>
            <a:r>
              <a:rPr lang="en-US" sz="2400" dirty="0" err="1" smtClean="0"/>
              <a:t>hiperreaktivitesine</a:t>
            </a:r>
            <a:r>
              <a:rPr lang="en-US" sz="2400" dirty="0" smtClean="0"/>
              <a:t> </a:t>
            </a:r>
            <a:r>
              <a:rPr lang="en-US" sz="2400" dirty="0" err="1" smtClean="0"/>
              <a:t>neden</a:t>
            </a:r>
            <a:r>
              <a:rPr lang="en-US" sz="2400" dirty="0" smtClean="0"/>
              <a:t> </a:t>
            </a:r>
            <a:r>
              <a:rPr lang="en-US" sz="2400" dirty="0" err="1" smtClean="0"/>
              <a:t>olur</a:t>
            </a:r>
            <a:endParaRPr lang="en-US" sz="2400" dirty="0" smtClean="0"/>
          </a:p>
        </p:txBody>
      </p:sp>
      <p:cxnSp>
        <p:nvCxnSpPr>
          <p:cNvPr id="4" name="Straight Connector 3"/>
          <p:cNvCxnSpPr/>
          <p:nvPr/>
        </p:nvCxnSpPr>
        <p:spPr>
          <a:xfrm>
            <a:off x="457200" y="1508919"/>
            <a:ext cx="8407765" cy="25655"/>
          </a:xfrm>
          <a:prstGeom prst="line">
            <a:avLst/>
          </a:prstGeom>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457200" y="6166134"/>
            <a:ext cx="8407765" cy="25655"/>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7356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dissolv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dissolv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50000"/>
              </a:lnSpc>
            </a:pPr>
            <a:r>
              <a:rPr lang="en-US" dirty="0" smtClean="0"/>
              <a:t>RV- </a:t>
            </a:r>
            <a:r>
              <a:rPr lang="en-US" dirty="0" err="1" smtClean="0"/>
              <a:t>Astım</a:t>
            </a:r>
            <a:r>
              <a:rPr lang="en-US" dirty="0" smtClean="0"/>
              <a:t> </a:t>
            </a:r>
            <a:r>
              <a:rPr lang="en-US" dirty="0" err="1" smtClean="0"/>
              <a:t>Gelişimi</a:t>
            </a:r>
            <a:endParaRPr lang="en-US" dirty="0"/>
          </a:p>
        </p:txBody>
      </p:sp>
      <p:sp>
        <p:nvSpPr>
          <p:cNvPr id="3" name="Content Placeholder 2"/>
          <p:cNvSpPr>
            <a:spLocks noGrp="1"/>
          </p:cNvSpPr>
          <p:nvPr>
            <p:ph idx="1"/>
          </p:nvPr>
        </p:nvSpPr>
        <p:spPr>
          <a:xfrm>
            <a:off x="457200" y="1531938"/>
            <a:ext cx="8229600" cy="4525963"/>
          </a:xfrm>
        </p:spPr>
        <p:txBody>
          <a:bodyPr>
            <a:noAutofit/>
          </a:bodyPr>
          <a:lstStyle/>
          <a:p>
            <a:pPr>
              <a:lnSpc>
                <a:spcPts val="3380"/>
              </a:lnSpc>
            </a:pPr>
            <a:r>
              <a:rPr lang="en-US" sz="2400" dirty="0" err="1" smtClean="0"/>
              <a:t>Bazı</a:t>
            </a:r>
            <a:r>
              <a:rPr lang="en-US" sz="2400" dirty="0" smtClean="0"/>
              <a:t> RV </a:t>
            </a:r>
            <a:r>
              <a:rPr lang="en-US" sz="2400" dirty="0" err="1" smtClean="0"/>
              <a:t>kökenleri</a:t>
            </a:r>
            <a:r>
              <a:rPr lang="en-US" sz="2400" dirty="0" smtClean="0"/>
              <a:t> CD4 </a:t>
            </a:r>
            <a:r>
              <a:rPr lang="en-US" sz="2400" dirty="0" err="1" smtClean="0"/>
              <a:t>ve</a:t>
            </a:r>
            <a:r>
              <a:rPr lang="en-US" sz="2400" dirty="0" smtClean="0"/>
              <a:t> CD8 </a:t>
            </a:r>
            <a:r>
              <a:rPr lang="en-US" sz="2400" dirty="0"/>
              <a:t>T </a:t>
            </a:r>
            <a:r>
              <a:rPr lang="en-US" sz="2400" dirty="0" err="1" smtClean="0"/>
              <a:t>hücrelerini</a:t>
            </a:r>
            <a:r>
              <a:rPr lang="en-US" sz="2400" dirty="0" smtClean="0"/>
              <a:t> </a:t>
            </a:r>
            <a:r>
              <a:rPr lang="en-US" sz="2400" dirty="0" err="1" smtClean="0"/>
              <a:t>doğrudan</a:t>
            </a:r>
            <a:r>
              <a:rPr lang="en-US" sz="2400" dirty="0" smtClean="0"/>
              <a:t> </a:t>
            </a:r>
            <a:r>
              <a:rPr lang="en-US" sz="2400" dirty="0" err="1" smtClean="0"/>
              <a:t>enfekte</a:t>
            </a:r>
            <a:r>
              <a:rPr lang="en-US" sz="2400" dirty="0" smtClean="0"/>
              <a:t> </a:t>
            </a:r>
            <a:r>
              <a:rPr lang="en-US" sz="2400" dirty="0" err="1" smtClean="0"/>
              <a:t>edip</a:t>
            </a:r>
            <a:r>
              <a:rPr lang="en-US" sz="2400" dirty="0" smtClean="0"/>
              <a:t> </a:t>
            </a:r>
            <a:r>
              <a:rPr lang="en-US" sz="2400" dirty="0" err="1" smtClean="0"/>
              <a:t>uyarabiliyor</a:t>
            </a:r>
            <a:endParaRPr lang="en-US" sz="2400" dirty="0"/>
          </a:p>
          <a:p>
            <a:pPr lvl="1">
              <a:lnSpc>
                <a:spcPts val="3380"/>
              </a:lnSpc>
            </a:pPr>
            <a:r>
              <a:rPr lang="en-US" sz="2000" dirty="0" err="1" smtClean="0"/>
              <a:t>Alevlenmeler</a:t>
            </a:r>
            <a:r>
              <a:rPr lang="en-US" sz="2000" dirty="0" smtClean="0"/>
              <a:t> </a:t>
            </a:r>
            <a:r>
              <a:rPr lang="en-US" sz="2000" dirty="0" err="1" smtClean="0"/>
              <a:t>ile</a:t>
            </a:r>
            <a:r>
              <a:rPr lang="en-US" sz="2000" dirty="0" smtClean="0"/>
              <a:t> </a:t>
            </a:r>
            <a:r>
              <a:rPr lang="en-US" sz="2000" dirty="0" err="1" smtClean="0"/>
              <a:t>havayolu</a:t>
            </a:r>
            <a:r>
              <a:rPr lang="en-US" sz="2000" dirty="0" smtClean="0"/>
              <a:t> </a:t>
            </a:r>
            <a:r>
              <a:rPr lang="en-US" sz="2000" dirty="0" err="1" smtClean="0"/>
              <a:t>hastalığı</a:t>
            </a:r>
            <a:r>
              <a:rPr lang="en-US" sz="2000" dirty="0" smtClean="0"/>
              <a:t> </a:t>
            </a:r>
            <a:r>
              <a:rPr lang="en-US" sz="2000" dirty="0" err="1" smtClean="0"/>
              <a:t>ilişkisini</a:t>
            </a:r>
            <a:r>
              <a:rPr lang="en-US" sz="2000" dirty="0" smtClean="0"/>
              <a:t> </a:t>
            </a:r>
            <a:r>
              <a:rPr lang="en-US" sz="2000" dirty="0" err="1" smtClean="0"/>
              <a:t>açıklıyor</a:t>
            </a:r>
            <a:endParaRPr lang="en-US" sz="2000" dirty="0" smtClean="0"/>
          </a:p>
          <a:p>
            <a:pPr>
              <a:lnSpc>
                <a:spcPts val="3380"/>
              </a:lnSpc>
            </a:pPr>
            <a:r>
              <a:rPr lang="en-US" sz="2400" dirty="0" smtClean="0"/>
              <a:t>RV </a:t>
            </a:r>
            <a:r>
              <a:rPr lang="en-US" sz="2400" dirty="0" err="1" smtClean="0"/>
              <a:t>infeksiyonu</a:t>
            </a:r>
            <a:r>
              <a:rPr lang="en-US" sz="2400" dirty="0" smtClean="0"/>
              <a:t> </a:t>
            </a:r>
            <a:r>
              <a:rPr lang="en-US" sz="2400" dirty="0" err="1" smtClean="0"/>
              <a:t>HYE’de</a:t>
            </a:r>
            <a:r>
              <a:rPr lang="en-US" sz="2400" dirty="0" smtClean="0"/>
              <a:t> </a:t>
            </a:r>
            <a:r>
              <a:rPr lang="en-US" sz="2400" dirty="0" err="1" smtClean="0"/>
              <a:t>hücredışı</a:t>
            </a:r>
            <a:r>
              <a:rPr lang="en-US" sz="2400" dirty="0" smtClean="0"/>
              <a:t> </a:t>
            </a:r>
            <a:r>
              <a:rPr lang="en-US" sz="2400" dirty="0" err="1" smtClean="0"/>
              <a:t>matriks</a:t>
            </a:r>
            <a:r>
              <a:rPr lang="en-US" sz="2400" dirty="0" smtClean="0"/>
              <a:t> protein </a:t>
            </a:r>
            <a:r>
              <a:rPr lang="en-US" sz="2400" dirty="0" err="1" smtClean="0"/>
              <a:t>kollajen</a:t>
            </a:r>
            <a:r>
              <a:rPr lang="en-US" sz="2400" dirty="0" smtClean="0"/>
              <a:t> </a:t>
            </a:r>
            <a:r>
              <a:rPr lang="en-US" sz="2400" dirty="0" err="1" smtClean="0"/>
              <a:t>depolanmasını</a:t>
            </a:r>
            <a:r>
              <a:rPr lang="en-US" sz="2400" dirty="0" smtClean="0"/>
              <a:t> </a:t>
            </a:r>
            <a:r>
              <a:rPr lang="en-US" sz="2400" dirty="0" err="1" smtClean="0"/>
              <a:t>artırıyor</a:t>
            </a:r>
            <a:endParaRPr lang="en-US" sz="2400" dirty="0" smtClean="0"/>
          </a:p>
          <a:p>
            <a:pPr>
              <a:lnSpc>
                <a:spcPts val="3380"/>
              </a:lnSpc>
            </a:pPr>
            <a:r>
              <a:rPr lang="en-US" sz="2400" dirty="0" smtClean="0"/>
              <a:t>RV YD fare </a:t>
            </a:r>
            <a:r>
              <a:rPr lang="en-US" sz="2400" dirty="0" err="1" smtClean="0"/>
              <a:t>modelinde</a:t>
            </a:r>
            <a:r>
              <a:rPr lang="en-US" sz="2400" dirty="0" smtClean="0"/>
              <a:t> IL-13, IL-25 </a:t>
            </a:r>
            <a:r>
              <a:rPr lang="en-US" sz="2400" dirty="0" err="1" smtClean="0"/>
              <a:t>ve</a:t>
            </a:r>
            <a:r>
              <a:rPr lang="en-US" sz="2400" dirty="0" smtClean="0"/>
              <a:t> Th2 </a:t>
            </a:r>
            <a:r>
              <a:rPr lang="en-US" sz="2400" dirty="0" err="1" smtClean="0"/>
              <a:t>hücrelerine</a:t>
            </a:r>
            <a:r>
              <a:rPr lang="en-US" sz="2400" dirty="0" smtClean="0"/>
              <a:t> </a:t>
            </a:r>
            <a:r>
              <a:rPr lang="en-US" sz="2400" dirty="0" err="1" smtClean="0"/>
              <a:t>bağlı</a:t>
            </a:r>
            <a:r>
              <a:rPr lang="en-US" sz="2400" dirty="0" smtClean="0"/>
              <a:t> </a:t>
            </a:r>
            <a:r>
              <a:rPr lang="en-US" sz="2400" dirty="0" err="1" smtClean="0"/>
              <a:t>uzamış</a:t>
            </a:r>
            <a:r>
              <a:rPr lang="en-US" sz="2400" dirty="0" smtClean="0"/>
              <a:t> </a:t>
            </a:r>
            <a:r>
              <a:rPr lang="en-US" sz="2400" dirty="0" err="1" smtClean="0"/>
              <a:t>havayolu</a:t>
            </a:r>
            <a:r>
              <a:rPr lang="en-US" sz="2400" dirty="0" smtClean="0"/>
              <a:t> </a:t>
            </a:r>
            <a:r>
              <a:rPr lang="en-US" sz="2400" dirty="0" err="1" smtClean="0"/>
              <a:t>aşırıduyarlığı</a:t>
            </a:r>
            <a:r>
              <a:rPr lang="en-US" sz="2400" dirty="0" smtClean="0"/>
              <a:t> </a:t>
            </a:r>
            <a:r>
              <a:rPr lang="en-US" sz="2400" dirty="0" err="1" smtClean="0"/>
              <a:t>ve</a:t>
            </a:r>
            <a:r>
              <a:rPr lang="en-US" sz="2400" dirty="0" smtClean="0"/>
              <a:t> goblet </a:t>
            </a:r>
            <a:r>
              <a:rPr lang="en-US" sz="2400" dirty="0" err="1" smtClean="0"/>
              <a:t>hc</a:t>
            </a:r>
            <a:r>
              <a:rPr lang="en-US" sz="2400" dirty="0" smtClean="0"/>
              <a:t>. </a:t>
            </a:r>
            <a:r>
              <a:rPr lang="en-US" sz="2400" dirty="0" err="1" smtClean="0"/>
              <a:t>metaplazisi</a:t>
            </a:r>
            <a:r>
              <a:rPr lang="en-US" sz="2400" dirty="0" smtClean="0"/>
              <a:t> </a:t>
            </a:r>
            <a:r>
              <a:rPr lang="en-US" sz="2400" dirty="0" err="1" smtClean="0"/>
              <a:t>yapıyor</a:t>
            </a:r>
            <a:r>
              <a:rPr lang="en-US" sz="2400" dirty="0" smtClean="0"/>
              <a:t> </a:t>
            </a:r>
          </a:p>
          <a:p>
            <a:pPr lvl="1">
              <a:lnSpc>
                <a:spcPts val="3380"/>
              </a:lnSpc>
            </a:pPr>
            <a:r>
              <a:rPr lang="en-US" sz="2000" dirty="0" err="1" smtClean="0"/>
              <a:t>Kronik</a:t>
            </a:r>
            <a:r>
              <a:rPr lang="en-US" sz="2000" dirty="0" smtClean="0"/>
              <a:t> AC </a:t>
            </a:r>
            <a:r>
              <a:rPr lang="en-US" sz="2000" dirty="0" err="1" smtClean="0"/>
              <a:t>hastalığı</a:t>
            </a:r>
            <a:endParaRPr lang="en-US" sz="2000" dirty="0" smtClean="0"/>
          </a:p>
        </p:txBody>
      </p:sp>
      <p:cxnSp>
        <p:nvCxnSpPr>
          <p:cNvPr id="4" name="Straight Connector 3"/>
          <p:cNvCxnSpPr/>
          <p:nvPr/>
        </p:nvCxnSpPr>
        <p:spPr>
          <a:xfrm>
            <a:off x="457200" y="1508919"/>
            <a:ext cx="8407765" cy="25655"/>
          </a:xfrm>
          <a:prstGeom prst="line">
            <a:avLst/>
          </a:prstGeom>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457200" y="5983572"/>
            <a:ext cx="8407765" cy="25655"/>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3724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Bebekte</a:t>
            </a:r>
            <a:r>
              <a:rPr lang="en-US" dirty="0" smtClean="0"/>
              <a:t> RV </a:t>
            </a:r>
            <a:r>
              <a:rPr lang="en-US" dirty="0" err="1" smtClean="0"/>
              <a:t>ve</a:t>
            </a:r>
            <a:r>
              <a:rPr lang="en-US" dirty="0" smtClean="0"/>
              <a:t> </a:t>
            </a:r>
            <a:r>
              <a:rPr lang="en-US" dirty="0" err="1" smtClean="0"/>
              <a:t>RSV’ye</a:t>
            </a:r>
            <a:r>
              <a:rPr lang="en-US" dirty="0" smtClean="0"/>
              <a:t> </a:t>
            </a:r>
            <a:r>
              <a:rPr lang="en-US" dirty="0" err="1" smtClean="0"/>
              <a:t>İmmün</a:t>
            </a:r>
            <a:r>
              <a:rPr lang="en-US" dirty="0" smtClean="0"/>
              <a:t> </a:t>
            </a:r>
            <a:r>
              <a:rPr lang="en-US" dirty="0" err="1" smtClean="0"/>
              <a:t>Yanıt</a:t>
            </a:r>
            <a:endParaRPr lang="en-US" dirty="0"/>
          </a:p>
        </p:txBody>
      </p:sp>
      <p:sp>
        <p:nvSpPr>
          <p:cNvPr id="3" name="Content Placeholder 2"/>
          <p:cNvSpPr>
            <a:spLocks noGrp="1"/>
          </p:cNvSpPr>
          <p:nvPr>
            <p:ph idx="1"/>
          </p:nvPr>
        </p:nvSpPr>
        <p:spPr>
          <a:xfrm>
            <a:off x="457200" y="1457979"/>
            <a:ext cx="8392886" cy="4525963"/>
          </a:xfrm>
        </p:spPr>
        <p:txBody>
          <a:bodyPr>
            <a:noAutofit/>
          </a:bodyPr>
          <a:lstStyle/>
          <a:p>
            <a:r>
              <a:rPr lang="en-US" sz="2400" dirty="0" err="1" smtClean="0"/>
              <a:t>Hava</a:t>
            </a:r>
            <a:r>
              <a:rPr lang="en-US" sz="2400" dirty="0" smtClean="0"/>
              <a:t> </a:t>
            </a:r>
            <a:r>
              <a:rPr lang="en-US" sz="2400" dirty="0" err="1" smtClean="0"/>
              <a:t>yolu</a:t>
            </a:r>
            <a:r>
              <a:rPr lang="en-US" sz="2400" dirty="0" smtClean="0"/>
              <a:t> </a:t>
            </a:r>
            <a:r>
              <a:rPr lang="en-US" sz="2400" dirty="0" err="1" smtClean="0"/>
              <a:t>epitel</a:t>
            </a:r>
            <a:r>
              <a:rPr lang="en-US" sz="2400" dirty="0" smtClean="0"/>
              <a:t> </a:t>
            </a:r>
            <a:r>
              <a:rPr lang="en-US" sz="2400" dirty="0" err="1" smtClean="0"/>
              <a:t>hücresi</a:t>
            </a:r>
            <a:r>
              <a:rPr lang="en-US" sz="2400" dirty="0" smtClean="0"/>
              <a:t> (HYEH) </a:t>
            </a:r>
            <a:r>
              <a:rPr lang="en-US" sz="2400" dirty="0" err="1" smtClean="0"/>
              <a:t>yüzeyinde</a:t>
            </a:r>
            <a:r>
              <a:rPr lang="en-US" sz="2400" dirty="0" smtClean="0"/>
              <a:t> TLR </a:t>
            </a:r>
            <a:r>
              <a:rPr lang="en-US" sz="2400" dirty="0" err="1" smtClean="0"/>
              <a:t>ve</a:t>
            </a:r>
            <a:r>
              <a:rPr lang="en-US" sz="2400" dirty="0" smtClean="0"/>
              <a:t> PRR </a:t>
            </a:r>
            <a:r>
              <a:rPr lang="en-US" sz="2400" dirty="0"/>
              <a:t>(pattern recognition </a:t>
            </a:r>
            <a:r>
              <a:rPr lang="en-US" sz="2400" dirty="0" smtClean="0"/>
              <a:t>receptor) </a:t>
            </a:r>
            <a:r>
              <a:rPr lang="en-US" sz="2400" dirty="0" err="1" smtClean="0"/>
              <a:t>taşır</a:t>
            </a:r>
            <a:endParaRPr lang="en-US" sz="2400" dirty="0"/>
          </a:p>
          <a:p>
            <a:pPr lvl="1"/>
            <a:r>
              <a:rPr lang="en-US" sz="2000" dirty="0" err="1" smtClean="0"/>
              <a:t>patojenlerdeki</a:t>
            </a:r>
            <a:r>
              <a:rPr lang="en-US" sz="2000" dirty="0" smtClean="0"/>
              <a:t> </a:t>
            </a:r>
            <a:r>
              <a:rPr lang="en-US" sz="2000" dirty="0" err="1" smtClean="0"/>
              <a:t>PAMP’ları</a:t>
            </a:r>
            <a:r>
              <a:rPr lang="en-US" sz="2000" dirty="0" smtClean="0"/>
              <a:t> (</a:t>
            </a:r>
            <a:r>
              <a:rPr lang="en-US" sz="2000" dirty="0"/>
              <a:t>Pathogen-associated molecular </a:t>
            </a:r>
            <a:r>
              <a:rPr lang="en-US" sz="2000" dirty="0" smtClean="0"/>
              <a:t>pattern</a:t>
            </a:r>
            <a:r>
              <a:rPr lang="en-US" sz="2000" u="sng" dirty="0" smtClean="0"/>
              <a:t>) </a:t>
            </a:r>
            <a:r>
              <a:rPr lang="en-US" sz="2000" dirty="0" err="1" smtClean="0"/>
              <a:t>tanır</a:t>
            </a:r>
            <a:endParaRPr lang="en-US" sz="2000" dirty="0" smtClean="0"/>
          </a:p>
          <a:p>
            <a:r>
              <a:rPr lang="en-US" sz="2400" dirty="0" err="1" smtClean="0"/>
              <a:t>Böyle</a:t>
            </a:r>
            <a:r>
              <a:rPr lang="en-US" sz="2400" dirty="0" smtClean="0"/>
              <a:t> </a:t>
            </a:r>
            <a:r>
              <a:rPr lang="en-US" sz="2400" dirty="0" err="1" smtClean="0"/>
              <a:t>aktive</a:t>
            </a:r>
            <a:r>
              <a:rPr lang="en-US" sz="2400" dirty="0" smtClean="0"/>
              <a:t> </a:t>
            </a:r>
            <a:r>
              <a:rPr lang="en-US" sz="2400" dirty="0" err="1" smtClean="0"/>
              <a:t>olunca</a:t>
            </a:r>
            <a:r>
              <a:rPr lang="en-US" sz="2400" dirty="0" smtClean="0"/>
              <a:t> </a:t>
            </a:r>
            <a:r>
              <a:rPr lang="en-US" sz="2400" dirty="0" err="1" smtClean="0"/>
              <a:t>sitokin</a:t>
            </a:r>
            <a:r>
              <a:rPr lang="en-US" sz="2400" dirty="0" smtClean="0"/>
              <a:t> </a:t>
            </a:r>
            <a:r>
              <a:rPr lang="en-US" sz="2400" dirty="0" err="1" smtClean="0"/>
              <a:t>ve</a:t>
            </a:r>
            <a:r>
              <a:rPr lang="en-US" sz="2400" dirty="0" smtClean="0"/>
              <a:t> </a:t>
            </a:r>
            <a:r>
              <a:rPr lang="en-US" sz="2400" dirty="0" err="1" smtClean="0"/>
              <a:t>antimikrobiyal</a:t>
            </a:r>
            <a:r>
              <a:rPr lang="en-US" sz="2400" dirty="0" smtClean="0"/>
              <a:t> </a:t>
            </a:r>
            <a:r>
              <a:rPr lang="en-US" sz="2400" dirty="0" err="1" smtClean="0"/>
              <a:t>peptidler</a:t>
            </a:r>
            <a:r>
              <a:rPr lang="en-US" sz="2400" dirty="0" smtClean="0"/>
              <a:t> </a:t>
            </a:r>
            <a:r>
              <a:rPr lang="en-US" sz="2400" dirty="0" err="1" smtClean="0"/>
              <a:t>salar</a:t>
            </a:r>
            <a:r>
              <a:rPr lang="en-US" sz="2400" dirty="0" smtClean="0"/>
              <a:t>, </a:t>
            </a:r>
            <a:r>
              <a:rPr lang="en-US" sz="2400" dirty="0" err="1" smtClean="0"/>
              <a:t>kemokin</a:t>
            </a:r>
            <a:r>
              <a:rPr lang="en-US" sz="2400" dirty="0" smtClean="0"/>
              <a:t> </a:t>
            </a:r>
            <a:r>
              <a:rPr lang="en-US" sz="2400" dirty="0" err="1" smtClean="0"/>
              <a:t>ifadesi</a:t>
            </a:r>
            <a:r>
              <a:rPr lang="en-US" sz="2400" dirty="0" smtClean="0"/>
              <a:t> </a:t>
            </a:r>
            <a:r>
              <a:rPr lang="en-US" sz="2400" dirty="0" err="1" smtClean="0"/>
              <a:t>artar</a:t>
            </a:r>
            <a:r>
              <a:rPr lang="en-US" sz="2400" dirty="0" smtClean="0"/>
              <a:t>, </a:t>
            </a:r>
          </a:p>
          <a:p>
            <a:pPr lvl="1"/>
            <a:r>
              <a:rPr lang="en-US" sz="2400" dirty="0" smtClean="0"/>
              <a:t>Tip I, II, III IFN </a:t>
            </a:r>
            <a:r>
              <a:rPr lang="en-US" sz="2400" dirty="0" err="1" smtClean="0"/>
              <a:t>salgılar</a:t>
            </a:r>
            <a:r>
              <a:rPr lang="en-US" sz="2400" dirty="0" smtClean="0"/>
              <a:t>: </a:t>
            </a:r>
          </a:p>
          <a:p>
            <a:pPr lvl="2"/>
            <a:r>
              <a:rPr lang="en-US" sz="2000" dirty="0" err="1" smtClean="0"/>
              <a:t>virüs</a:t>
            </a:r>
            <a:r>
              <a:rPr lang="en-US" sz="2000" dirty="0" smtClean="0"/>
              <a:t> </a:t>
            </a:r>
            <a:r>
              <a:rPr lang="en-US" sz="2000" dirty="0" err="1" smtClean="0"/>
              <a:t>yükü</a:t>
            </a:r>
            <a:r>
              <a:rPr lang="en-US" sz="2000" dirty="0" smtClean="0"/>
              <a:t> </a:t>
            </a:r>
            <a:r>
              <a:rPr lang="en-US" sz="2000" dirty="0" err="1" smtClean="0"/>
              <a:t>fazla</a:t>
            </a:r>
            <a:r>
              <a:rPr lang="en-US" sz="2000" dirty="0" smtClean="0"/>
              <a:t> </a:t>
            </a:r>
            <a:r>
              <a:rPr lang="en-US" sz="2000" dirty="0" err="1" smtClean="0"/>
              <a:t>olduğu</a:t>
            </a:r>
            <a:r>
              <a:rPr lang="en-US" sz="2000" dirty="0" smtClean="0"/>
              <a:t> </a:t>
            </a:r>
            <a:r>
              <a:rPr lang="en-US" sz="2000" dirty="0" err="1" smtClean="0"/>
              <a:t>için</a:t>
            </a:r>
            <a:r>
              <a:rPr lang="en-US" sz="2000" dirty="0" smtClean="0"/>
              <a:t> </a:t>
            </a:r>
            <a:r>
              <a:rPr lang="en-US" sz="2000" dirty="0" err="1" smtClean="0"/>
              <a:t>kontrol</a:t>
            </a:r>
            <a:r>
              <a:rPr lang="en-US" sz="2000" dirty="0" smtClean="0"/>
              <a:t> </a:t>
            </a:r>
            <a:r>
              <a:rPr lang="en-US" sz="2000" dirty="0" err="1" smtClean="0"/>
              <a:t>edemez</a:t>
            </a:r>
            <a:r>
              <a:rPr lang="en-US" sz="2000" dirty="0" smtClean="0"/>
              <a:t>, </a:t>
            </a:r>
            <a:r>
              <a:rPr lang="en-US" sz="2000" dirty="0" err="1" smtClean="0">
                <a:solidFill>
                  <a:srgbClr val="FF0000"/>
                </a:solidFill>
              </a:rPr>
              <a:t>ağır</a:t>
            </a:r>
            <a:r>
              <a:rPr lang="en-US" sz="2000" dirty="0" smtClean="0">
                <a:solidFill>
                  <a:srgbClr val="FF0000"/>
                </a:solidFill>
              </a:rPr>
              <a:t> </a:t>
            </a:r>
            <a:r>
              <a:rPr lang="en-US" sz="2000" dirty="0" err="1" smtClean="0">
                <a:solidFill>
                  <a:srgbClr val="FF0000"/>
                </a:solidFill>
              </a:rPr>
              <a:t>sekel</a:t>
            </a:r>
            <a:r>
              <a:rPr lang="en-US" sz="2000" dirty="0" smtClean="0">
                <a:solidFill>
                  <a:srgbClr val="FF0000"/>
                </a:solidFill>
              </a:rPr>
              <a:t> </a:t>
            </a:r>
            <a:r>
              <a:rPr lang="en-US" sz="2000" dirty="0" err="1" smtClean="0"/>
              <a:t>oluşur</a:t>
            </a:r>
            <a:endParaRPr lang="en-US" sz="2000" dirty="0" smtClean="0"/>
          </a:p>
          <a:p>
            <a:pPr lvl="1"/>
            <a:r>
              <a:rPr lang="en-US" sz="2400" dirty="0" err="1"/>
              <a:t>A</a:t>
            </a:r>
            <a:r>
              <a:rPr lang="en-US" sz="2400" dirty="0" err="1" smtClean="0"/>
              <a:t>daptif</a:t>
            </a:r>
            <a:r>
              <a:rPr lang="en-US" sz="2400" dirty="0" smtClean="0"/>
              <a:t> </a:t>
            </a:r>
            <a:r>
              <a:rPr lang="en-US" sz="2400" dirty="0" err="1" smtClean="0"/>
              <a:t>immün</a:t>
            </a:r>
            <a:r>
              <a:rPr lang="en-US" sz="2400" dirty="0" smtClean="0"/>
              <a:t> </a:t>
            </a:r>
            <a:r>
              <a:rPr lang="en-US" sz="2400" dirty="0" err="1" smtClean="0"/>
              <a:t>sistemi</a:t>
            </a:r>
            <a:r>
              <a:rPr lang="en-US" sz="2400" dirty="0" smtClean="0"/>
              <a:t> </a:t>
            </a:r>
            <a:r>
              <a:rPr lang="en-US" sz="2400" dirty="0" err="1" smtClean="0"/>
              <a:t>aktifler</a:t>
            </a:r>
            <a:endParaRPr lang="en-US" sz="2400" dirty="0" smtClean="0"/>
          </a:p>
          <a:p>
            <a:pPr lvl="2"/>
            <a:r>
              <a:rPr lang="en-US" sz="2000" dirty="0" err="1" smtClean="0"/>
              <a:t>İnflamasyon</a:t>
            </a:r>
            <a:endParaRPr lang="en-US" sz="2000" dirty="0" smtClean="0"/>
          </a:p>
          <a:p>
            <a:pPr lvl="2"/>
            <a:r>
              <a:rPr lang="en-US" sz="2000" dirty="0" smtClean="0"/>
              <a:t>Th2 </a:t>
            </a:r>
            <a:r>
              <a:rPr lang="en-US" sz="2000" dirty="0" err="1" smtClean="0"/>
              <a:t>hücre</a:t>
            </a:r>
            <a:r>
              <a:rPr lang="en-US" sz="2000" dirty="0" smtClean="0"/>
              <a:t> </a:t>
            </a:r>
            <a:r>
              <a:rPr lang="en-US" sz="2000" dirty="0" err="1" smtClean="0"/>
              <a:t>aktvasyonu</a:t>
            </a:r>
            <a:endParaRPr lang="en-US" sz="2000" dirty="0" smtClean="0"/>
          </a:p>
          <a:p>
            <a:pPr lvl="2"/>
            <a:r>
              <a:rPr lang="en-US" sz="2000" dirty="0" err="1" smtClean="0"/>
              <a:t>Alternatif</a:t>
            </a:r>
            <a:r>
              <a:rPr lang="en-US" sz="2000" dirty="0" smtClean="0"/>
              <a:t> </a:t>
            </a:r>
            <a:r>
              <a:rPr lang="en-US" sz="2000" dirty="0" err="1" smtClean="0"/>
              <a:t>makrofaj</a:t>
            </a:r>
            <a:r>
              <a:rPr lang="en-US" sz="2000" dirty="0" smtClean="0"/>
              <a:t> </a:t>
            </a:r>
            <a:r>
              <a:rPr lang="en-US" sz="2000" dirty="0" err="1" smtClean="0"/>
              <a:t>aktivasyonu</a:t>
            </a:r>
            <a:endParaRPr lang="en-US" sz="2000" dirty="0"/>
          </a:p>
          <a:p>
            <a:pPr lvl="3"/>
            <a:r>
              <a:rPr lang="en-US" sz="1800" dirty="0" smtClean="0"/>
              <a:t>Th2 </a:t>
            </a:r>
            <a:r>
              <a:rPr lang="en-US" sz="1800" dirty="0" err="1" smtClean="0"/>
              <a:t>ve</a:t>
            </a:r>
            <a:r>
              <a:rPr lang="en-US" sz="1800" dirty="0" smtClean="0"/>
              <a:t> Mf </a:t>
            </a:r>
            <a:r>
              <a:rPr lang="en-US" sz="1800" dirty="0" err="1" smtClean="0"/>
              <a:t>HYEH’nin</a:t>
            </a:r>
            <a:r>
              <a:rPr lang="en-US" sz="1800" dirty="0" smtClean="0"/>
              <a:t> </a:t>
            </a:r>
            <a:r>
              <a:rPr lang="en-US" sz="1800" dirty="0"/>
              <a:t>TGF-b </a:t>
            </a:r>
            <a:r>
              <a:rPr lang="en-US" sz="1800" dirty="0" err="1" smtClean="0"/>
              <a:t>ve</a:t>
            </a:r>
            <a:r>
              <a:rPr lang="en-US" sz="1800" dirty="0" smtClean="0"/>
              <a:t> </a:t>
            </a:r>
            <a:r>
              <a:rPr lang="en-US" sz="1800" dirty="0"/>
              <a:t>VEGF </a:t>
            </a:r>
            <a:r>
              <a:rPr lang="en-US" sz="1800" dirty="0" err="1" smtClean="0"/>
              <a:t>salgılamasını</a:t>
            </a:r>
            <a:r>
              <a:rPr lang="en-US" sz="1800" dirty="0" smtClean="0"/>
              <a:t> </a:t>
            </a:r>
            <a:r>
              <a:rPr lang="en-US" sz="1800" dirty="0" err="1" smtClean="0"/>
              <a:t>düzenler</a:t>
            </a:r>
            <a:r>
              <a:rPr lang="en-US" sz="1800" dirty="0" smtClean="0"/>
              <a:t>: </a:t>
            </a:r>
          </a:p>
          <a:p>
            <a:pPr lvl="3"/>
            <a:r>
              <a:rPr lang="en-US" sz="1800" dirty="0" err="1">
                <a:solidFill>
                  <a:srgbClr val="FF0000"/>
                </a:solidFill>
              </a:rPr>
              <a:t>H</a:t>
            </a:r>
            <a:r>
              <a:rPr lang="en-US" sz="1800" dirty="0" err="1" smtClean="0">
                <a:solidFill>
                  <a:srgbClr val="FF0000"/>
                </a:solidFill>
              </a:rPr>
              <a:t>avayolu</a:t>
            </a:r>
            <a:r>
              <a:rPr lang="en-US" sz="1800" dirty="0" smtClean="0">
                <a:solidFill>
                  <a:srgbClr val="FF0000"/>
                </a:solidFill>
              </a:rPr>
              <a:t> remodeling</a:t>
            </a:r>
            <a:r>
              <a:rPr lang="en-US" sz="1800" baseline="30000" dirty="0" smtClean="0">
                <a:solidFill>
                  <a:srgbClr val="FF0000"/>
                </a:solidFill>
              </a:rPr>
              <a:t>1</a:t>
            </a:r>
            <a:endParaRPr lang="en-US" sz="1800" baseline="30000" dirty="0">
              <a:solidFill>
                <a:srgbClr val="FF0000"/>
              </a:solidFill>
            </a:endParaRPr>
          </a:p>
        </p:txBody>
      </p:sp>
      <p:sp>
        <p:nvSpPr>
          <p:cNvPr id="4" name="TextBox 3"/>
          <p:cNvSpPr txBox="1"/>
          <p:nvPr/>
        </p:nvSpPr>
        <p:spPr>
          <a:xfrm>
            <a:off x="192100" y="6439353"/>
            <a:ext cx="1968039" cy="276999"/>
          </a:xfrm>
          <a:prstGeom prst="rect">
            <a:avLst/>
          </a:prstGeom>
          <a:noFill/>
        </p:spPr>
        <p:txBody>
          <a:bodyPr wrap="none" rtlCol="0">
            <a:spAutoFit/>
          </a:bodyPr>
          <a:lstStyle/>
          <a:p>
            <a:r>
              <a:rPr lang="en-US" sz="1200" dirty="0" smtClean="0"/>
              <a:t>1. Sidhu </a:t>
            </a:r>
            <a:r>
              <a:rPr lang="en-US" sz="1200" dirty="0"/>
              <a:t>SS</a:t>
            </a:r>
            <a:r>
              <a:rPr lang="en-US" sz="1200" dirty="0" smtClean="0"/>
              <a:t>, et al. PNAS 2010</a:t>
            </a:r>
            <a:endParaRPr lang="en-US" sz="1200" dirty="0"/>
          </a:p>
        </p:txBody>
      </p:sp>
      <p:cxnSp>
        <p:nvCxnSpPr>
          <p:cNvPr id="5" name="Straight Connector 4"/>
          <p:cNvCxnSpPr/>
          <p:nvPr/>
        </p:nvCxnSpPr>
        <p:spPr>
          <a:xfrm>
            <a:off x="442321" y="1362789"/>
            <a:ext cx="8407765" cy="25655"/>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192100" y="6439353"/>
            <a:ext cx="8672865" cy="4202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04261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dissolve">
                                      <p:cBhvr>
                                        <p:cTn id="24" dur="500"/>
                                        <p:tgtEl>
                                          <p:spTgt spid="3">
                                            <p:txEl>
                                              <p:pRg st="5" end="5"/>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dissolve">
                                      <p:cBhvr>
                                        <p:cTn id="27" dur="500"/>
                                        <p:tgtEl>
                                          <p:spTgt spid="3">
                                            <p:txEl>
                                              <p:pRg st="6" end="6"/>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dissolve">
                                      <p:cBhvr>
                                        <p:cTn id="30" dur="500"/>
                                        <p:tgtEl>
                                          <p:spTgt spid="3">
                                            <p:txEl>
                                              <p:pRg st="7" end="7"/>
                                            </p:txEl>
                                          </p:spTgt>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dissolve">
                                      <p:cBhvr>
                                        <p:cTn id="33" dur="500"/>
                                        <p:tgtEl>
                                          <p:spTgt spid="3">
                                            <p:txEl>
                                              <p:pRg st="8" end="8"/>
                                            </p:txEl>
                                          </p:spTgt>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dissolve">
                                      <p:cBhvr>
                                        <p:cTn id="36" dur="500"/>
                                        <p:tgtEl>
                                          <p:spTgt spid="3">
                                            <p:txEl>
                                              <p:pRg st="9" end="9"/>
                                            </p:txEl>
                                          </p:spTgt>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dissolve">
                                      <p:cBhvr>
                                        <p:cTn id="39"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55961" y="0"/>
            <a:ext cx="8632077" cy="6858000"/>
          </a:xfrm>
          <a:prstGeom prst="rect">
            <a:avLst/>
          </a:prstGeom>
        </p:spPr>
      </p:pic>
      <p:sp>
        <p:nvSpPr>
          <p:cNvPr id="5" name="TextBox 4"/>
          <p:cNvSpPr txBox="1"/>
          <p:nvPr/>
        </p:nvSpPr>
        <p:spPr>
          <a:xfrm>
            <a:off x="4954968" y="6581001"/>
            <a:ext cx="4189032" cy="276999"/>
          </a:xfrm>
          <a:prstGeom prst="rect">
            <a:avLst/>
          </a:prstGeom>
          <a:noFill/>
        </p:spPr>
        <p:txBody>
          <a:bodyPr wrap="none" rtlCol="0">
            <a:spAutoFit/>
          </a:bodyPr>
          <a:lstStyle/>
          <a:p>
            <a:r>
              <a:rPr lang="en-US" sz="1200" dirty="0" smtClean="0"/>
              <a:t>Donovan C </a:t>
            </a:r>
            <a:r>
              <a:rPr lang="en-US" sz="1200" smtClean="0"/>
              <a:t>et al. </a:t>
            </a:r>
            <a:r>
              <a:rPr lang="en-US" sz="1200" dirty="0" smtClean="0"/>
              <a:t>Trends </a:t>
            </a:r>
            <a:r>
              <a:rPr lang="en-US" sz="1200" dirty="0"/>
              <a:t>in Pharmacological Sciences, April 2016 </a:t>
            </a:r>
          </a:p>
        </p:txBody>
      </p:sp>
      <p:sp>
        <p:nvSpPr>
          <p:cNvPr id="6" name="TextBox 5"/>
          <p:cNvSpPr txBox="1"/>
          <p:nvPr/>
        </p:nvSpPr>
        <p:spPr>
          <a:xfrm>
            <a:off x="5470071" y="212271"/>
            <a:ext cx="3265715" cy="923330"/>
          </a:xfrm>
          <a:prstGeom prst="rect">
            <a:avLst/>
          </a:prstGeom>
          <a:solidFill>
            <a:schemeClr val="bg1"/>
          </a:solidFill>
          <a:ln w="28575">
            <a:solidFill>
              <a:srgbClr val="FF0000"/>
            </a:solidFill>
          </a:ln>
        </p:spPr>
        <p:txBody>
          <a:bodyPr wrap="square" rtlCol="0">
            <a:spAutoFit/>
          </a:bodyPr>
          <a:lstStyle/>
          <a:p>
            <a:r>
              <a:rPr lang="en-US" dirty="0" smtClean="0"/>
              <a:t>RV </a:t>
            </a:r>
            <a:r>
              <a:rPr lang="en-US" dirty="0" err="1" smtClean="0"/>
              <a:t>ve</a:t>
            </a:r>
            <a:r>
              <a:rPr lang="en-US" dirty="0" smtClean="0"/>
              <a:t> Flu </a:t>
            </a:r>
            <a:r>
              <a:rPr lang="en-US" dirty="0" err="1" smtClean="0"/>
              <a:t>Çocuk</a:t>
            </a:r>
            <a:r>
              <a:rPr lang="en-US" dirty="0" smtClean="0"/>
              <a:t> </a:t>
            </a:r>
            <a:r>
              <a:rPr lang="en-US" dirty="0" err="1" smtClean="0"/>
              <a:t>astım</a:t>
            </a:r>
            <a:r>
              <a:rPr lang="en-US" dirty="0" smtClean="0"/>
              <a:t> </a:t>
            </a:r>
            <a:r>
              <a:rPr lang="en-US" dirty="0" err="1" smtClean="0"/>
              <a:t>alevlenmelerinin</a:t>
            </a:r>
            <a:r>
              <a:rPr lang="en-US" dirty="0" smtClean="0"/>
              <a:t> %80’inde </a:t>
            </a:r>
            <a:r>
              <a:rPr lang="en-US" dirty="0" err="1" smtClean="0"/>
              <a:t>erişkinlerin</a:t>
            </a:r>
            <a:r>
              <a:rPr lang="en-US" dirty="0" smtClean="0"/>
              <a:t> %50’sinde </a:t>
            </a:r>
            <a:r>
              <a:rPr lang="en-US" dirty="0" err="1" smtClean="0"/>
              <a:t>saptanır</a:t>
            </a:r>
            <a:endParaRPr lang="en-US" dirty="0"/>
          </a:p>
        </p:txBody>
      </p:sp>
      <p:sp>
        <p:nvSpPr>
          <p:cNvPr id="7" name="TextBox 6"/>
          <p:cNvSpPr txBox="1"/>
          <p:nvPr/>
        </p:nvSpPr>
        <p:spPr>
          <a:xfrm>
            <a:off x="5750304" y="1589314"/>
            <a:ext cx="3265715" cy="1200329"/>
          </a:xfrm>
          <a:prstGeom prst="rect">
            <a:avLst/>
          </a:prstGeom>
          <a:solidFill>
            <a:schemeClr val="bg1"/>
          </a:solidFill>
          <a:ln w="28575">
            <a:solidFill>
              <a:srgbClr val="FF0000"/>
            </a:solidFill>
          </a:ln>
        </p:spPr>
        <p:txBody>
          <a:bodyPr wrap="square" rtlCol="0">
            <a:spAutoFit/>
          </a:bodyPr>
          <a:lstStyle/>
          <a:p>
            <a:r>
              <a:rPr lang="en-US" dirty="0" err="1" smtClean="0"/>
              <a:t>Kontrolsüz</a:t>
            </a:r>
            <a:r>
              <a:rPr lang="en-US" dirty="0" smtClean="0"/>
              <a:t> </a:t>
            </a:r>
            <a:r>
              <a:rPr lang="en-US" dirty="0" err="1" smtClean="0"/>
              <a:t>astımda</a:t>
            </a:r>
            <a:r>
              <a:rPr lang="en-US" dirty="0" smtClean="0"/>
              <a:t>:</a:t>
            </a:r>
          </a:p>
          <a:p>
            <a:r>
              <a:rPr lang="en-US" dirty="0" smtClean="0"/>
              <a:t>Mf </a:t>
            </a:r>
            <a:r>
              <a:rPr lang="en-US" dirty="0" err="1" smtClean="0"/>
              <a:t>ve</a:t>
            </a:r>
            <a:r>
              <a:rPr lang="en-US" dirty="0" smtClean="0"/>
              <a:t> </a:t>
            </a:r>
            <a:r>
              <a:rPr lang="en-US" dirty="0" err="1" smtClean="0"/>
              <a:t>DC’lerin</a:t>
            </a:r>
            <a:r>
              <a:rPr lang="en-US" dirty="0" smtClean="0"/>
              <a:t> </a:t>
            </a:r>
            <a:r>
              <a:rPr lang="en-US" dirty="0" err="1" smtClean="0"/>
              <a:t>toplanarak</a:t>
            </a:r>
            <a:r>
              <a:rPr lang="en-US" dirty="0" smtClean="0"/>
              <a:t> </a:t>
            </a:r>
            <a:r>
              <a:rPr lang="en-US" dirty="0" err="1" smtClean="0"/>
              <a:t>virüs</a:t>
            </a:r>
            <a:r>
              <a:rPr lang="en-US" dirty="0" smtClean="0"/>
              <a:t> </a:t>
            </a:r>
            <a:r>
              <a:rPr lang="en-US" dirty="0" err="1" smtClean="0"/>
              <a:t>temizlenmesini</a:t>
            </a:r>
            <a:r>
              <a:rPr lang="en-US" dirty="0" smtClean="0"/>
              <a:t> </a:t>
            </a:r>
            <a:r>
              <a:rPr lang="en-US" dirty="0" err="1" smtClean="0"/>
              <a:t>sağlayan</a:t>
            </a:r>
            <a:r>
              <a:rPr lang="en-US" dirty="0" smtClean="0"/>
              <a:t> IFN-b </a:t>
            </a:r>
            <a:r>
              <a:rPr lang="en-US" dirty="0" err="1" smtClean="0"/>
              <a:t>ve</a:t>
            </a:r>
            <a:r>
              <a:rPr lang="en-US" dirty="0" smtClean="0"/>
              <a:t> IFN-L </a:t>
            </a:r>
            <a:r>
              <a:rPr lang="en-US" dirty="0" err="1" smtClean="0"/>
              <a:t>yetersiz</a:t>
            </a:r>
            <a:endParaRPr lang="en-US" dirty="0"/>
          </a:p>
        </p:txBody>
      </p:sp>
      <p:sp>
        <p:nvSpPr>
          <p:cNvPr id="8" name="TextBox 7"/>
          <p:cNvSpPr txBox="1"/>
          <p:nvPr/>
        </p:nvSpPr>
        <p:spPr>
          <a:xfrm>
            <a:off x="127980" y="1589313"/>
            <a:ext cx="3265715" cy="1200329"/>
          </a:xfrm>
          <a:prstGeom prst="rect">
            <a:avLst/>
          </a:prstGeom>
          <a:solidFill>
            <a:schemeClr val="bg1"/>
          </a:solidFill>
          <a:ln w="28575">
            <a:solidFill>
              <a:srgbClr val="FF0000"/>
            </a:solidFill>
          </a:ln>
        </p:spPr>
        <p:txBody>
          <a:bodyPr wrap="square" rtlCol="0">
            <a:spAutoFit/>
          </a:bodyPr>
          <a:lstStyle/>
          <a:p>
            <a:r>
              <a:rPr lang="en-US" dirty="0" smtClean="0"/>
              <a:t>Anti-IL33 </a:t>
            </a:r>
            <a:r>
              <a:rPr lang="en-US" dirty="0" err="1" smtClean="0"/>
              <a:t>ve</a:t>
            </a:r>
            <a:r>
              <a:rPr lang="en-US" dirty="0" smtClean="0"/>
              <a:t>/</a:t>
            </a:r>
            <a:r>
              <a:rPr lang="en-US" dirty="0" err="1" smtClean="0"/>
              <a:t>veya</a:t>
            </a:r>
            <a:r>
              <a:rPr lang="en-US" dirty="0" smtClean="0"/>
              <a:t> anti-IL3 viral </a:t>
            </a:r>
            <a:r>
              <a:rPr lang="en-US" dirty="0" err="1" smtClean="0"/>
              <a:t>temizlenmeyi</a:t>
            </a:r>
            <a:r>
              <a:rPr lang="en-US" dirty="0" smtClean="0"/>
              <a:t> </a:t>
            </a:r>
            <a:r>
              <a:rPr lang="en-US" dirty="0" err="1" smtClean="0"/>
              <a:t>artırarak</a:t>
            </a:r>
            <a:r>
              <a:rPr lang="en-US" dirty="0" smtClean="0"/>
              <a:t> viral </a:t>
            </a:r>
            <a:r>
              <a:rPr lang="en-US" dirty="0" err="1" smtClean="0"/>
              <a:t>infeksiyon</a:t>
            </a:r>
            <a:r>
              <a:rPr lang="en-US" dirty="0" smtClean="0"/>
              <a:t> </a:t>
            </a:r>
            <a:r>
              <a:rPr lang="en-US" dirty="0" err="1" smtClean="0"/>
              <a:t>belirtilerini</a:t>
            </a:r>
            <a:r>
              <a:rPr lang="en-US" dirty="0" smtClean="0"/>
              <a:t> viral </a:t>
            </a:r>
            <a:r>
              <a:rPr lang="en-US" dirty="0" err="1" smtClean="0"/>
              <a:t>alevlenmeleri</a:t>
            </a:r>
            <a:r>
              <a:rPr lang="en-US" dirty="0" smtClean="0"/>
              <a:t> </a:t>
            </a:r>
            <a:r>
              <a:rPr lang="en-US" dirty="0" err="1" smtClean="0"/>
              <a:t>azaltır</a:t>
            </a:r>
            <a:r>
              <a:rPr lang="en-US" dirty="0" smtClean="0"/>
              <a:t> </a:t>
            </a:r>
            <a:r>
              <a:rPr lang="en-US" dirty="0" err="1" smtClean="0"/>
              <a:t>mı</a:t>
            </a:r>
            <a:r>
              <a:rPr lang="en-US" dirty="0" smtClean="0"/>
              <a:t>?</a:t>
            </a:r>
            <a:endParaRPr lang="en-US" dirty="0"/>
          </a:p>
        </p:txBody>
      </p:sp>
    </p:spTree>
    <p:extLst>
      <p:ext uri="{BB962C8B-B14F-4D97-AF65-F5344CB8AC3E}">
        <p14:creationId xmlns:p14="http://schemas.microsoft.com/office/powerpoint/2010/main" val="346137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1" nodeType="clickEffect">
                                  <p:stCondLst>
                                    <p:cond delay="0"/>
                                  </p:stCondLst>
                                  <p:childTnLst>
                                    <p:animEffect transition="out" filter="dissolv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1" nodeType="clickEffect">
                                  <p:stCondLst>
                                    <p:cond delay="0"/>
                                  </p:stCondLst>
                                  <p:childTnLst>
                                    <p:animEffect transition="out" filter="dissolv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335444"/>
            <a:ext cx="9144000" cy="4187112"/>
          </a:xfrm>
          <a:prstGeom prst="rect">
            <a:avLst/>
          </a:prstGeom>
        </p:spPr>
      </p:pic>
      <p:sp>
        <p:nvSpPr>
          <p:cNvPr id="2" name="Title 1"/>
          <p:cNvSpPr>
            <a:spLocks noGrp="1"/>
          </p:cNvSpPr>
          <p:nvPr>
            <p:ph type="title"/>
          </p:nvPr>
        </p:nvSpPr>
        <p:spPr>
          <a:xfrm>
            <a:off x="457200" y="144009"/>
            <a:ext cx="8229600" cy="1143000"/>
          </a:xfrm>
        </p:spPr>
        <p:txBody>
          <a:bodyPr/>
          <a:lstStyle/>
          <a:p>
            <a:endParaRPr lang="en-US"/>
          </a:p>
        </p:txBody>
      </p:sp>
      <p:pic>
        <p:nvPicPr>
          <p:cNvPr id="6" name="Picture 5"/>
          <p:cNvPicPr>
            <a:picLocks noChangeAspect="1"/>
          </p:cNvPicPr>
          <p:nvPr/>
        </p:nvPicPr>
        <p:blipFill>
          <a:blip r:embed="rId4"/>
          <a:stretch>
            <a:fillRect/>
          </a:stretch>
        </p:blipFill>
        <p:spPr>
          <a:xfrm>
            <a:off x="603202" y="0"/>
            <a:ext cx="7937595" cy="6858000"/>
          </a:xfrm>
          <a:prstGeom prst="rect">
            <a:avLst/>
          </a:prstGeom>
        </p:spPr>
      </p:pic>
      <p:pic>
        <p:nvPicPr>
          <p:cNvPr id="4" name="Picture 3"/>
          <p:cNvPicPr>
            <a:picLocks noChangeAspect="1"/>
          </p:cNvPicPr>
          <p:nvPr/>
        </p:nvPicPr>
        <p:blipFill>
          <a:blip r:embed="rId5"/>
          <a:stretch>
            <a:fillRect/>
          </a:stretch>
        </p:blipFill>
        <p:spPr>
          <a:xfrm>
            <a:off x="2183062" y="539750"/>
            <a:ext cx="4483100" cy="5778500"/>
          </a:xfrm>
          <a:prstGeom prst="rect">
            <a:avLst/>
          </a:prstGeom>
        </p:spPr>
      </p:pic>
    </p:spTree>
    <p:extLst>
      <p:ext uri="{BB962C8B-B14F-4D97-AF65-F5344CB8AC3E}">
        <p14:creationId xmlns:p14="http://schemas.microsoft.com/office/powerpoint/2010/main" val="33732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nodeType="clickEffect">
                                  <p:stCondLst>
                                    <p:cond delay="0"/>
                                  </p:stCondLst>
                                  <p:childTnLst>
                                    <p:animEffect transition="out" filter="checkerboard(across)">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825528" y="1556430"/>
            <a:ext cx="3153174" cy="2603045"/>
          </a:xfrm>
          <a:prstGeom prst="rect">
            <a:avLst/>
          </a:prstGeom>
        </p:spPr>
      </p:pic>
      <p:pic>
        <p:nvPicPr>
          <p:cNvPr id="6" name="Picture 5"/>
          <p:cNvPicPr>
            <a:picLocks noChangeAspect="1"/>
          </p:cNvPicPr>
          <p:nvPr/>
        </p:nvPicPr>
        <p:blipFill>
          <a:blip r:embed="rId3"/>
          <a:stretch>
            <a:fillRect/>
          </a:stretch>
        </p:blipFill>
        <p:spPr>
          <a:xfrm>
            <a:off x="4572000" y="1663496"/>
            <a:ext cx="3443651" cy="2495979"/>
          </a:xfrm>
          <a:prstGeom prst="rect">
            <a:avLst/>
          </a:prstGeom>
        </p:spPr>
      </p:pic>
      <p:pic>
        <p:nvPicPr>
          <p:cNvPr id="7" name="Picture 6"/>
          <p:cNvPicPr>
            <a:picLocks noChangeAspect="1"/>
          </p:cNvPicPr>
          <p:nvPr/>
        </p:nvPicPr>
        <p:blipFill>
          <a:blip r:embed="rId4"/>
          <a:stretch>
            <a:fillRect/>
          </a:stretch>
        </p:blipFill>
        <p:spPr>
          <a:xfrm>
            <a:off x="2402115" y="4159475"/>
            <a:ext cx="3378200" cy="2476500"/>
          </a:xfrm>
          <a:prstGeom prst="rect">
            <a:avLst/>
          </a:prstGeom>
        </p:spPr>
      </p:pic>
      <p:pic>
        <p:nvPicPr>
          <p:cNvPr id="8" name="Picture 7"/>
          <p:cNvPicPr>
            <a:picLocks noChangeAspect="1"/>
          </p:cNvPicPr>
          <p:nvPr/>
        </p:nvPicPr>
        <p:blipFill>
          <a:blip r:embed="rId5"/>
          <a:stretch>
            <a:fillRect/>
          </a:stretch>
        </p:blipFill>
        <p:spPr>
          <a:xfrm>
            <a:off x="2244341" y="720326"/>
            <a:ext cx="4049484" cy="5582503"/>
          </a:xfrm>
          <a:prstGeom prst="rect">
            <a:avLst/>
          </a:prstGeom>
        </p:spPr>
      </p:pic>
    </p:spTree>
    <p:extLst>
      <p:ext uri="{BB962C8B-B14F-4D97-AF65-F5344CB8AC3E}">
        <p14:creationId xmlns:p14="http://schemas.microsoft.com/office/powerpoint/2010/main" val="48431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par>
                                <p:cTn id="18" presetID="9" presetClass="exit" presetSubtype="0" fill="hold" nodeType="withEffect">
                                  <p:stCondLst>
                                    <p:cond delay="0"/>
                                  </p:stCondLst>
                                  <p:childTnLst>
                                    <p:animEffect transition="out" filter="dissolv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9" presetClass="exit" presetSubtype="0" fill="hold" nodeType="withEffect">
                                  <p:stCondLst>
                                    <p:cond delay="0"/>
                                  </p:stCondLst>
                                  <p:childTnLst>
                                    <p:animEffect transition="out" filter="dissolv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dissolv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Sunum</a:t>
            </a:r>
            <a:r>
              <a:rPr lang="en-US" dirty="0" smtClean="0"/>
              <a:t> </a:t>
            </a:r>
            <a:r>
              <a:rPr lang="en-US" dirty="0" err="1" smtClean="0"/>
              <a:t>İçeriği</a:t>
            </a:r>
            <a:endParaRPr lang="en-US" dirty="0"/>
          </a:p>
        </p:txBody>
      </p:sp>
      <p:sp>
        <p:nvSpPr>
          <p:cNvPr id="3" name="Content Placeholder 2"/>
          <p:cNvSpPr>
            <a:spLocks noGrp="1"/>
          </p:cNvSpPr>
          <p:nvPr>
            <p:ph idx="1"/>
          </p:nvPr>
        </p:nvSpPr>
        <p:spPr/>
        <p:txBody>
          <a:bodyPr>
            <a:normAutofit fontScale="85000" lnSpcReduction="10000"/>
          </a:bodyPr>
          <a:lstStyle/>
          <a:p>
            <a:pPr>
              <a:lnSpc>
                <a:spcPct val="150000"/>
              </a:lnSpc>
            </a:pPr>
            <a:r>
              <a:rPr lang="en-US" dirty="0" err="1" smtClean="0"/>
              <a:t>Astım-infeksiyon</a:t>
            </a:r>
            <a:r>
              <a:rPr lang="en-US" dirty="0" smtClean="0"/>
              <a:t> </a:t>
            </a:r>
            <a:r>
              <a:rPr lang="en-US" dirty="0" err="1" smtClean="0"/>
              <a:t>ilişkisinin</a:t>
            </a:r>
            <a:r>
              <a:rPr lang="en-US" dirty="0" smtClean="0"/>
              <a:t> </a:t>
            </a:r>
            <a:r>
              <a:rPr lang="en-US" dirty="0" err="1" smtClean="0"/>
              <a:t>epidemiyolojik</a:t>
            </a:r>
            <a:r>
              <a:rPr lang="en-US" dirty="0" smtClean="0"/>
              <a:t> </a:t>
            </a:r>
            <a:r>
              <a:rPr lang="en-US" dirty="0" err="1" smtClean="0"/>
              <a:t>kanıtları</a:t>
            </a:r>
            <a:endParaRPr lang="en-US" dirty="0" smtClean="0"/>
          </a:p>
          <a:p>
            <a:pPr>
              <a:lnSpc>
                <a:spcPct val="150000"/>
              </a:lnSpc>
            </a:pPr>
            <a:r>
              <a:rPr lang="en-US" dirty="0" smtClean="0"/>
              <a:t>RSV </a:t>
            </a:r>
            <a:r>
              <a:rPr lang="en-US" dirty="0" err="1" smtClean="0"/>
              <a:t>ve</a:t>
            </a:r>
            <a:r>
              <a:rPr lang="en-US" dirty="0" smtClean="0"/>
              <a:t> RV </a:t>
            </a:r>
            <a:r>
              <a:rPr lang="en-US" dirty="0" err="1" smtClean="0"/>
              <a:t>enfeksiyonunun</a:t>
            </a:r>
            <a:r>
              <a:rPr lang="en-US" dirty="0" smtClean="0"/>
              <a:t> </a:t>
            </a:r>
            <a:r>
              <a:rPr lang="en-US" dirty="0" err="1" smtClean="0"/>
              <a:t>astımla</a:t>
            </a:r>
            <a:r>
              <a:rPr lang="en-US" dirty="0" smtClean="0"/>
              <a:t> </a:t>
            </a:r>
            <a:r>
              <a:rPr lang="en-US" dirty="0" err="1" smtClean="0"/>
              <a:t>ilişkisi</a:t>
            </a:r>
            <a:endParaRPr lang="en-US" dirty="0" smtClean="0"/>
          </a:p>
          <a:p>
            <a:pPr>
              <a:lnSpc>
                <a:spcPct val="150000"/>
              </a:lnSpc>
            </a:pPr>
            <a:r>
              <a:rPr lang="en-US" dirty="0" smtClean="0"/>
              <a:t>RSV </a:t>
            </a:r>
            <a:r>
              <a:rPr lang="en-US" dirty="0" err="1" smtClean="0"/>
              <a:t>ve</a:t>
            </a:r>
            <a:r>
              <a:rPr lang="en-US" dirty="0" smtClean="0"/>
              <a:t> </a:t>
            </a:r>
            <a:r>
              <a:rPr lang="en-US" dirty="0" err="1" smtClean="0"/>
              <a:t>RV’un</a:t>
            </a:r>
            <a:r>
              <a:rPr lang="en-US" dirty="0" smtClean="0"/>
              <a:t> </a:t>
            </a:r>
            <a:r>
              <a:rPr lang="en-US" dirty="0" err="1" smtClean="0"/>
              <a:t>solunum</a:t>
            </a:r>
            <a:r>
              <a:rPr lang="en-US" dirty="0" smtClean="0"/>
              <a:t> </a:t>
            </a:r>
            <a:r>
              <a:rPr lang="en-US" dirty="0" err="1" smtClean="0"/>
              <a:t>epiteli</a:t>
            </a:r>
            <a:r>
              <a:rPr lang="en-US" dirty="0" smtClean="0"/>
              <a:t> </a:t>
            </a:r>
            <a:r>
              <a:rPr lang="en-US" dirty="0" err="1" smtClean="0"/>
              <a:t>ile</a:t>
            </a:r>
            <a:r>
              <a:rPr lang="en-US" dirty="0" smtClean="0"/>
              <a:t> </a:t>
            </a:r>
            <a:r>
              <a:rPr lang="en-US" dirty="0" err="1" smtClean="0"/>
              <a:t>ilişkisi</a:t>
            </a:r>
            <a:endParaRPr lang="en-US" dirty="0" smtClean="0"/>
          </a:p>
          <a:p>
            <a:pPr>
              <a:lnSpc>
                <a:spcPct val="150000"/>
              </a:lnSpc>
            </a:pPr>
            <a:r>
              <a:rPr lang="en-US" dirty="0" err="1" smtClean="0"/>
              <a:t>Solunum</a:t>
            </a:r>
            <a:r>
              <a:rPr lang="en-US" dirty="0" smtClean="0"/>
              <a:t> </a:t>
            </a:r>
            <a:r>
              <a:rPr lang="en-US" dirty="0" err="1" smtClean="0"/>
              <a:t>yolu</a:t>
            </a:r>
            <a:r>
              <a:rPr lang="en-US" dirty="0" smtClean="0"/>
              <a:t> </a:t>
            </a:r>
            <a:r>
              <a:rPr lang="en-US" dirty="0" err="1" smtClean="0"/>
              <a:t>epiteli-Virüs</a:t>
            </a:r>
            <a:r>
              <a:rPr lang="en-US" dirty="0" smtClean="0"/>
              <a:t> </a:t>
            </a:r>
            <a:r>
              <a:rPr lang="en-US" dirty="0" err="1" smtClean="0"/>
              <a:t>enfeksiyonu-astım</a:t>
            </a:r>
            <a:r>
              <a:rPr lang="en-US" dirty="0" smtClean="0"/>
              <a:t> </a:t>
            </a:r>
            <a:r>
              <a:rPr lang="en-US" dirty="0" err="1" smtClean="0"/>
              <a:t>ilişkisi</a:t>
            </a:r>
            <a:endParaRPr lang="en-US" dirty="0" smtClean="0"/>
          </a:p>
          <a:p>
            <a:pPr>
              <a:lnSpc>
                <a:spcPct val="150000"/>
              </a:lnSpc>
            </a:pPr>
            <a:r>
              <a:rPr lang="en-US" dirty="0" err="1" smtClean="0"/>
              <a:t>Virüse</a:t>
            </a:r>
            <a:r>
              <a:rPr lang="en-US" dirty="0" smtClean="0"/>
              <a:t> </a:t>
            </a:r>
            <a:r>
              <a:rPr lang="en-US" dirty="0" err="1" smtClean="0"/>
              <a:t>bağlı</a:t>
            </a:r>
            <a:r>
              <a:rPr lang="en-US" dirty="0" smtClean="0"/>
              <a:t> </a:t>
            </a:r>
            <a:r>
              <a:rPr lang="en-US" dirty="0" err="1" smtClean="0"/>
              <a:t>faktörler</a:t>
            </a:r>
            <a:endParaRPr lang="en-US" dirty="0" smtClean="0"/>
          </a:p>
          <a:p>
            <a:pPr>
              <a:lnSpc>
                <a:spcPct val="150000"/>
              </a:lnSpc>
            </a:pPr>
            <a:r>
              <a:rPr lang="en-US" dirty="0" err="1" smtClean="0"/>
              <a:t>Çevreye</a:t>
            </a:r>
            <a:r>
              <a:rPr lang="en-US" dirty="0" smtClean="0"/>
              <a:t> </a:t>
            </a:r>
            <a:r>
              <a:rPr lang="en-US" dirty="0" err="1" smtClean="0"/>
              <a:t>bağlı</a:t>
            </a:r>
            <a:r>
              <a:rPr lang="en-US" dirty="0" smtClean="0"/>
              <a:t> </a:t>
            </a:r>
            <a:r>
              <a:rPr lang="en-US" dirty="0" err="1" smtClean="0"/>
              <a:t>faktörler</a:t>
            </a:r>
            <a:endParaRPr lang="en-US" dirty="0" smtClean="0"/>
          </a:p>
        </p:txBody>
      </p:sp>
      <p:cxnSp>
        <p:nvCxnSpPr>
          <p:cNvPr id="4" name="Straight Connector 3"/>
          <p:cNvCxnSpPr/>
          <p:nvPr/>
        </p:nvCxnSpPr>
        <p:spPr>
          <a:xfrm>
            <a:off x="457199" y="1399706"/>
            <a:ext cx="8407765" cy="25655"/>
          </a:xfrm>
          <a:prstGeom prst="line">
            <a:avLst/>
          </a:prstGeom>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457199" y="6042694"/>
            <a:ext cx="8407765" cy="25655"/>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68744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3"/>
          <a:stretch>
            <a:fillRect/>
          </a:stretch>
        </p:blipFill>
        <p:spPr>
          <a:xfrm>
            <a:off x="0" y="0"/>
            <a:ext cx="5296735" cy="6858000"/>
          </a:xfrm>
          <a:prstGeom prst="rect">
            <a:avLst/>
          </a:prstGeom>
        </p:spPr>
      </p:pic>
      <p:pic>
        <p:nvPicPr>
          <p:cNvPr id="6" name="Picture 5"/>
          <p:cNvPicPr>
            <a:picLocks noChangeAspect="1"/>
          </p:cNvPicPr>
          <p:nvPr/>
        </p:nvPicPr>
        <p:blipFill>
          <a:blip r:embed="rId4"/>
          <a:stretch>
            <a:fillRect/>
          </a:stretch>
        </p:blipFill>
        <p:spPr>
          <a:xfrm>
            <a:off x="5140066" y="0"/>
            <a:ext cx="3546734" cy="6858000"/>
          </a:xfrm>
          <a:prstGeom prst="rect">
            <a:avLst/>
          </a:prstGeom>
        </p:spPr>
      </p:pic>
    </p:spTree>
    <p:extLst>
      <p:ext uri="{BB962C8B-B14F-4D97-AF65-F5344CB8AC3E}">
        <p14:creationId xmlns:p14="http://schemas.microsoft.com/office/powerpoint/2010/main" val="498075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751115" y="2139043"/>
            <a:ext cx="8229600" cy="4525963"/>
          </a:xfrm>
        </p:spPr>
        <p:txBody>
          <a:bodyPr>
            <a:normAutofit fontScale="85000" lnSpcReduction="10000"/>
          </a:bodyPr>
          <a:lstStyle/>
          <a:p>
            <a:pPr>
              <a:lnSpc>
                <a:spcPct val="160000"/>
              </a:lnSpc>
            </a:pPr>
            <a:r>
              <a:rPr lang="en-US" dirty="0" err="1" smtClean="0"/>
              <a:t>Yaşamın</a:t>
            </a:r>
            <a:r>
              <a:rPr lang="en-US" dirty="0" smtClean="0"/>
              <a:t> </a:t>
            </a:r>
            <a:r>
              <a:rPr lang="en-US" dirty="0" err="1" smtClean="0"/>
              <a:t>erken</a:t>
            </a:r>
            <a:r>
              <a:rPr lang="en-US" dirty="0" smtClean="0"/>
              <a:t> </a:t>
            </a:r>
            <a:r>
              <a:rPr lang="en-US" dirty="0" err="1" smtClean="0"/>
              <a:t>döneminde</a:t>
            </a:r>
            <a:r>
              <a:rPr lang="en-US" dirty="0" smtClean="0"/>
              <a:t> </a:t>
            </a:r>
            <a:r>
              <a:rPr lang="en-US" dirty="0" err="1" smtClean="0"/>
              <a:t>allerjenle</a:t>
            </a:r>
            <a:r>
              <a:rPr lang="en-US" dirty="0" smtClean="0"/>
              <a:t> </a:t>
            </a:r>
            <a:r>
              <a:rPr lang="en-US" dirty="0" err="1" smtClean="0"/>
              <a:t>karşılaşma</a:t>
            </a:r>
            <a:r>
              <a:rPr lang="en-US" dirty="0" smtClean="0"/>
              <a:t> </a:t>
            </a:r>
          </a:p>
          <a:p>
            <a:pPr lvl="1">
              <a:lnSpc>
                <a:spcPct val="160000"/>
              </a:lnSpc>
            </a:pPr>
            <a:r>
              <a:rPr lang="en-US" dirty="0" err="1" smtClean="0"/>
              <a:t>DH’lerde</a:t>
            </a:r>
            <a:r>
              <a:rPr lang="en-US" dirty="0" smtClean="0"/>
              <a:t> </a:t>
            </a:r>
            <a:r>
              <a:rPr lang="en-US" dirty="0" err="1" smtClean="0"/>
              <a:t>FcεRI</a:t>
            </a:r>
            <a:r>
              <a:rPr lang="en-US" dirty="0" smtClean="0"/>
              <a:t>α </a:t>
            </a:r>
            <a:r>
              <a:rPr lang="en-US" dirty="0" err="1" smtClean="0"/>
              <a:t>yolağı</a:t>
            </a:r>
            <a:r>
              <a:rPr lang="en-US" dirty="0" smtClean="0"/>
              <a:t> </a:t>
            </a:r>
            <a:r>
              <a:rPr lang="en-US" dirty="0" err="1" smtClean="0"/>
              <a:t>aktivasyonu</a:t>
            </a:r>
            <a:r>
              <a:rPr lang="en-US" dirty="0" smtClean="0"/>
              <a:t> </a:t>
            </a:r>
            <a:r>
              <a:rPr lang="en-US" dirty="0" err="1" smtClean="0"/>
              <a:t>ile</a:t>
            </a:r>
            <a:r>
              <a:rPr lang="en-US" dirty="0" smtClean="0"/>
              <a:t> TLR-7 </a:t>
            </a:r>
            <a:r>
              <a:rPr lang="en-US" dirty="0" err="1" smtClean="0"/>
              <a:t>baskılanması</a:t>
            </a:r>
            <a:endParaRPr lang="en-US" dirty="0" smtClean="0"/>
          </a:p>
          <a:p>
            <a:pPr lvl="1">
              <a:lnSpc>
                <a:spcPct val="160000"/>
              </a:lnSpc>
            </a:pPr>
            <a:r>
              <a:rPr lang="en-US" dirty="0" err="1" smtClean="0"/>
              <a:t>Bunun</a:t>
            </a:r>
            <a:r>
              <a:rPr lang="en-US" dirty="0" smtClean="0"/>
              <a:t> </a:t>
            </a:r>
            <a:r>
              <a:rPr lang="en-US" dirty="0" err="1" smtClean="0"/>
              <a:t>sonucu</a:t>
            </a:r>
            <a:r>
              <a:rPr lang="en-US" dirty="0" smtClean="0"/>
              <a:t> </a:t>
            </a:r>
            <a:r>
              <a:rPr lang="en-US" dirty="0" err="1" smtClean="0"/>
              <a:t>bozulmuş</a:t>
            </a:r>
            <a:r>
              <a:rPr lang="en-US" dirty="0" smtClean="0"/>
              <a:t> IFN-α </a:t>
            </a:r>
            <a:r>
              <a:rPr lang="en-US" dirty="0" err="1" smtClean="0"/>
              <a:t>üretimi</a:t>
            </a:r>
            <a:r>
              <a:rPr lang="en-US" dirty="0" smtClean="0"/>
              <a:t>?</a:t>
            </a:r>
          </a:p>
          <a:p>
            <a:pPr lvl="1">
              <a:lnSpc>
                <a:spcPct val="160000"/>
              </a:lnSpc>
            </a:pPr>
            <a:r>
              <a:rPr lang="en-US" dirty="0" smtClean="0"/>
              <a:t>Th2 tipi </a:t>
            </a:r>
            <a:r>
              <a:rPr lang="en-US" dirty="0" err="1" smtClean="0"/>
              <a:t>immün</a:t>
            </a:r>
            <a:r>
              <a:rPr lang="en-US" dirty="0" smtClean="0"/>
              <a:t> </a:t>
            </a:r>
            <a:r>
              <a:rPr lang="en-US" dirty="0" err="1" smtClean="0"/>
              <a:t>cevap</a:t>
            </a:r>
            <a:r>
              <a:rPr lang="en-US" dirty="0" smtClean="0"/>
              <a:t> </a:t>
            </a:r>
            <a:r>
              <a:rPr lang="en-US" dirty="0" err="1" smtClean="0"/>
              <a:t>gelişimi</a:t>
            </a:r>
            <a:r>
              <a:rPr lang="en-US" dirty="0" smtClean="0"/>
              <a:t>?</a:t>
            </a:r>
          </a:p>
          <a:p>
            <a:pPr>
              <a:lnSpc>
                <a:spcPct val="160000"/>
              </a:lnSpc>
            </a:pPr>
            <a:r>
              <a:rPr lang="en-US" dirty="0" err="1" smtClean="0"/>
              <a:t>Atopik</a:t>
            </a:r>
            <a:r>
              <a:rPr lang="en-US" dirty="0" smtClean="0"/>
              <a:t> </a:t>
            </a:r>
            <a:r>
              <a:rPr lang="en-US" dirty="0" err="1" smtClean="0"/>
              <a:t>fenotip</a:t>
            </a:r>
            <a:r>
              <a:rPr lang="en-US" dirty="0" smtClean="0"/>
              <a:t> </a:t>
            </a:r>
            <a:r>
              <a:rPr lang="en-US" dirty="0" err="1" smtClean="0"/>
              <a:t>daha</a:t>
            </a:r>
            <a:r>
              <a:rPr lang="en-US" dirty="0" smtClean="0"/>
              <a:t> </a:t>
            </a:r>
            <a:r>
              <a:rPr lang="en-US" dirty="0" err="1" smtClean="0"/>
              <a:t>önce</a:t>
            </a:r>
            <a:r>
              <a:rPr lang="en-US" dirty="0" smtClean="0"/>
              <a:t> </a:t>
            </a:r>
            <a:r>
              <a:rPr lang="en-US" dirty="0" err="1" smtClean="0"/>
              <a:t>gelişir</a:t>
            </a:r>
            <a:r>
              <a:rPr lang="en-US" dirty="0" smtClean="0"/>
              <a:t>?</a:t>
            </a:r>
          </a:p>
          <a:p>
            <a:pPr lvl="1">
              <a:lnSpc>
                <a:spcPct val="160000"/>
              </a:lnSpc>
            </a:pPr>
            <a:r>
              <a:rPr lang="en-US" dirty="0" smtClean="0"/>
              <a:t>Th2 </a:t>
            </a:r>
            <a:r>
              <a:rPr lang="en-US" dirty="0" err="1" smtClean="0"/>
              <a:t>immün</a:t>
            </a:r>
            <a:r>
              <a:rPr lang="en-US" dirty="0" smtClean="0"/>
              <a:t> </a:t>
            </a:r>
            <a:r>
              <a:rPr lang="en-US" dirty="0" err="1" smtClean="0"/>
              <a:t>mediatörleri</a:t>
            </a:r>
            <a:r>
              <a:rPr lang="en-US" dirty="0" smtClean="0"/>
              <a:t> </a:t>
            </a:r>
            <a:r>
              <a:rPr lang="en-US" dirty="0" err="1" smtClean="0"/>
              <a:t>DH’lerde</a:t>
            </a:r>
            <a:r>
              <a:rPr lang="en-US" dirty="0" smtClean="0"/>
              <a:t> IFN-α </a:t>
            </a:r>
            <a:r>
              <a:rPr lang="en-US" dirty="0" err="1" smtClean="0"/>
              <a:t>yanıtını</a:t>
            </a:r>
            <a:r>
              <a:rPr lang="en-US" dirty="0" smtClean="0"/>
              <a:t> </a:t>
            </a:r>
            <a:r>
              <a:rPr lang="en-US" dirty="0" err="1" smtClean="0"/>
              <a:t>mı</a:t>
            </a:r>
            <a:r>
              <a:rPr lang="en-US" dirty="0" smtClean="0"/>
              <a:t> </a:t>
            </a:r>
            <a:r>
              <a:rPr lang="en-US" dirty="0" err="1" smtClean="0"/>
              <a:t>baskılıyor</a:t>
            </a:r>
            <a:r>
              <a:rPr lang="en-US" dirty="0" smtClean="0"/>
              <a:t>? </a:t>
            </a:r>
            <a:endParaRPr lang="en-US" dirty="0"/>
          </a:p>
        </p:txBody>
      </p:sp>
      <p:pic>
        <p:nvPicPr>
          <p:cNvPr id="5" name="Picture 4"/>
          <p:cNvPicPr>
            <a:picLocks noChangeAspect="1"/>
          </p:cNvPicPr>
          <p:nvPr/>
        </p:nvPicPr>
        <p:blipFill>
          <a:blip r:embed="rId2"/>
          <a:stretch>
            <a:fillRect/>
          </a:stretch>
        </p:blipFill>
        <p:spPr>
          <a:xfrm>
            <a:off x="-1" y="1"/>
            <a:ext cx="8833757" cy="2008414"/>
          </a:xfrm>
          <a:prstGeom prst="rect">
            <a:avLst/>
          </a:prstGeom>
        </p:spPr>
      </p:pic>
    </p:spTree>
    <p:extLst>
      <p:ext uri="{BB962C8B-B14F-4D97-AF65-F5344CB8AC3E}">
        <p14:creationId xmlns:p14="http://schemas.microsoft.com/office/powerpoint/2010/main" val="653489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2813538"/>
          </a:xfrm>
          <a:prstGeom prst="rect">
            <a:avLst/>
          </a:prstGeom>
        </p:spPr>
      </p:pic>
      <p:sp>
        <p:nvSpPr>
          <p:cNvPr id="5" name="TextBox 4"/>
          <p:cNvSpPr txBox="1"/>
          <p:nvPr/>
        </p:nvSpPr>
        <p:spPr>
          <a:xfrm>
            <a:off x="3837214" y="457200"/>
            <a:ext cx="1088055" cy="369332"/>
          </a:xfrm>
          <a:prstGeom prst="rect">
            <a:avLst/>
          </a:prstGeom>
          <a:noFill/>
        </p:spPr>
        <p:txBody>
          <a:bodyPr wrap="none" rtlCol="0">
            <a:spAutoFit/>
          </a:bodyPr>
          <a:lstStyle/>
          <a:p>
            <a:r>
              <a:rPr lang="en-US" smtClean="0"/>
              <a:t>JACI 2016</a:t>
            </a:r>
            <a:endParaRPr lang="en-US"/>
          </a:p>
        </p:txBody>
      </p:sp>
      <p:pic>
        <p:nvPicPr>
          <p:cNvPr id="6" name="Picture 5"/>
          <p:cNvPicPr>
            <a:picLocks noChangeAspect="1"/>
          </p:cNvPicPr>
          <p:nvPr/>
        </p:nvPicPr>
        <p:blipFill>
          <a:blip r:embed="rId3"/>
          <a:stretch>
            <a:fillRect/>
          </a:stretch>
        </p:blipFill>
        <p:spPr>
          <a:xfrm>
            <a:off x="1729014" y="2994479"/>
            <a:ext cx="4216400" cy="3416300"/>
          </a:xfrm>
          <a:prstGeom prst="rect">
            <a:avLst/>
          </a:prstGeom>
        </p:spPr>
      </p:pic>
    </p:spTree>
    <p:extLst>
      <p:ext uri="{BB962C8B-B14F-4D97-AF65-F5344CB8AC3E}">
        <p14:creationId xmlns:p14="http://schemas.microsoft.com/office/powerpoint/2010/main" val="13029163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753757"/>
            <a:ext cx="9144000" cy="4020207"/>
          </a:xfrm>
          <a:prstGeom prst="rect">
            <a:avLst/>
          </a:prstGeom>
        </p:spPr>
      </p:pic>
    </p:spTree>
    <p:extLst>
      <p:ext uri="{BB962C8B-B14F-4D97-AF65-F5344CB8AC3E}">
        <p14:creationId xmlns:p14="http://schemas.microsoft.com/office/powerpoint/2010/main" val="196585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114300" y="1208314"/>
            <a:ext cx="9144000" cy="4753135"/>
          </a:xfrm>
          <a:prstGeom prst="rect">
            <a:avLst/>
          </a:prstGeom>
        </p:spPr>
      </p:pic>
    </p:spTree>
    <p:extLst>
      <p:ext uri="{BB962C8B-B14F-4D97-AF65-F5344CB8AC3E}">
        <p14:creationId xmlns:p14="http://schemas.microsoft.com/office/powerpoint/2010/main" val="182983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1287812" y="0"/>
            <a:ext cx="5980545" cy="6858000"/>
          </a:xfrm>
          <a:prstGeom prst="rect">
            <a:avLst/>
          </a:prstGeom>
        </p:spPr>
      </p:pic>
    </p:spTree>
    <p:extLst>
      <p:ext uri="{BB962C8B-B14F-4D97-AF65-F5344CB8AC3E}">
        <p14:creationId xmlns:p14="http://schemas.microsoft.com/office/powerpoint/2010/main" val="1860478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773977"/>
            <a:ext cx="9144000" cy="3310045"/>
          </a:xfrm>
          <a:prstGeom prst="rect">
            <a:avLst/>
          </a:prstGeom>
        </p:spPr>
      </p:pic>
      <p:pic>
        <p:nvPicPr>
          <p:cNvPr id="5" name="Picture 4"/>
          <p:cNvPicPr>
            <a:picLocks noChangeAspect="1"/>
          </p:cNvPicPr>
          <p:nvPr/>
        </p:nvPicPr>
        <p:blipFill>
          <a:blip r:embed="rId3"/>
          <a:stretch>
            <a:fillRect/>
          </a:stretch>
        </p:blipFill>
        <p:spPr>
          <a:xfrm>
            <a:off x="1593851" y="5440361"/>
            <a:ext cx="5830194" cy="339953"/>
          </a:xfrm>
          <a:prstGeom prst="rect">
            <a:avLst/>
          </a:prstGeom>
        </p:spPr>
      </p:pic>
    </p:spTree>
    <p:extLst>
      <p:ext uri="{BB962C8B-B14F-4D97-AF65-F5344CB8AC3E}">
        <p14:creationId xmlns:p14="http://schemas.microsoft.com/office/powerpoint/2010/main" val="10018603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17330" y="0"/>
            <a:ext cx="7109340" cy="6858000"/>
          </a:xfrm>
          <a:prstGeom prst="rect">
            <a:avLst/>
          </a:prstGeom>
        </p:spPr>
      </p:pic>
    </p:spTree>
    <p:extLst>
      <p:ext uri="{BB962C8B-B14F-4D97-AF65-F5344CB8AC3E}">
        <p14:creationId xmlns:p14="http://schemas.microsoft.com/office/powerpoint/2010/main" val="19145816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801895" y="0"/>
            <a:ext cx="7540209" cy="6858000"/>
          </a:xfrm>
          <a:prstGeom prst="rect">
            <a:avLst/>
          </a:prstGeom>
        </p:spPr>
      </p:pic>
      <p:sp>
        <p:nvSpPr>
          <p:cNvPr id="3" name="TextBox 2"/>
          <p:cNvSpPr txBox="1"/>
          <p:nvPr/>
        </p:nvSpPr>
        <p:spPr>
          <a:xfrm>
            <a:off x="3449576" y="111352"/>
            <a:ext cx="2244845" cy="646331"/>
          </a:xfrm>
          <a:prstGeom prst="rect">
            <a:avLst/>
          </a:prstGeom>
          <a:solidFill>
            <a:schemeClr val="bg1"/>
          </a:solidFill>
        </p:spPr>
        <p:txBody>
          <a:bodyPr wrap="none" rtlCol="0">
            <a:spAutoFit/>
          </a:bodyPr>
          <a:lstStyle/>
          <a:p>
            <a:r>
              <a:rPr lang="en-US" dirty="0" smtClean="0"/>
              <a:t>HDM-sensitize </a:t>
            </a:r>
            <a:r>
              <a:rPr lang="en-US" dirty="0" err="1" smtClean="0"/>
              <a:t>Fareler</a:t>
            </a:r>
            <a:endParaRPr lang="en-US" dirty="0" smtClean="0"/>
          </a:p>
          <a:p>
            <a:r>
              <a:rPr lang="en-US" dirty="0" smtClean="0"/>
              <a:t>		+RV1B </a:t>
            </a:r>
            <a:endParaRPr lang="en-US" dirty="0"/>
          </a:p>
        </p:txBody>
      </p:sp>
    </p:spTree>
    <p:extLst>
      <p:ext uri="{BB962C8B-B14F-4D97-AF65-F5344CB8AC3E}">
        <p14:creationId xmlns:p14="http://schemas.microsoft.com/office/powerpoint/2010/main" val="13537293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090057"/>
            <a:ext cx="8229600" cy="4525963"/>
          </a:xfrm>
        </p:spPr>
        <p:txBody>
          <a:bodyPr>
            <a:normAutofit fontScale="70000" lnSpcReduction="20000"/>
          </a:bodyPr>
          <a:lstStyle/>
          <a:p>
            <a:pPr>
              <a:lnSpc>
                <a:spcPct val="150000"/>
              </a:lnSpc>
            </a:pPr>
            <a:r>
              <a:rPr lang="en-US" dirty="0"/>
              <a:t>FOXA3 </a:t>
            </a:r>
            <a:endParaRPr lang="en-US" dirty="0" smtClean="0"/>
          </a:p>
          <a:p>
            <a:pPr lvl="1">
              <a:lnSpc>
                <a:spcPct val="150000"/>
              </a:lnSpc>
            </a:pPr>
            <a:r>
              <a:rPr lang="en-US" dirty="0" err="1" smtClean="0"/>
              <a:t>Virüs</a:t>
            </a:r>
            <a:r>
              <a:rPr lang="en-US" dirty="0" smtClean="0"/>
              <a:t> </a:t>
            </a:r>
            <a:r>
              <a:rPr lang="en-US" dirty="0" err="1" smtClean="0"/>
              <a:t>temizlenmesini</a:t>
            </a:r>
            <a:r>
              <a:rPr lang="en-US" dirty="0" smtClean="0"/>
              <a:t> </a:t>
            </a:r>
            <a:r>
              <a:rPr lang="en-US" dirty="0" err="1" smtClean="0"/>
              <a:t>inhibe</a:t>
            </a:r>
            <a:r>
              <a:rPr lang="en-US" dirty="0" smtClean="0"/>
              <a:t> </a:t>
            </a:r>
            <a:r>
              <a:rPr lang="en-US" dirty="0" err="1" smtClean="0"/>
              <a:t>ediyor</a:t>
            </a:r>
            <a:endParaRPr lang="en-US" dirty="0" smtClean="0"/>
          </a:p>
          <a:p>
            <a:pPr lvl="1">
              <a:lnSpc>
                <a:spcPct val="150000"/>
              </a:lnSpc>
            </a:pPr>
            <a:r>
              <a:rPr lang="en-US" dirty="0" err="1"/>
              <a:t>E</a:t>
            </a:r>
            <a:r>
              <a:rPr lang="en-US" dirty="0" err="1" smtClean="0"/>
              <a:t>nfeksiyon</a:t>
            </a:r>
            <a:r>
              <a:rPr lang="en-US" dirty="0" smtClean="0"/>
              <a:t> </a:t>
            </a:r>
            <a:r>
              <a:rPr lang="en-US" dirty="0" err="1" smtClean="0"/>
              <a:t>veya</a:t>
            </a:r>
            <a:r>
              <a:rPr lang="en-US" dirty="0" smtClean="0"/>
              <a:t> Th2 </a:t>
            </a:r>
            <a:r>
              <a:rPr lang="en-US" dirty="0" err="1" smtClean="0"/>
              <a:t>uyarısı</a:t>
            </a:r>
            <a:r>
              <a:rPr lang="en-US" dirty="0" smtClean="0"/>
              <a:t> </a:t>
            </a:r>
            <a:r>
              <a:rPr lang="en-US" dirty="0" err="1" smtClean="0"/>
              <a:t>yoluyla</a:t>
            </a:r>
            <a:r>
              <a:rPr lang="en-US" dirty="0" smtClean="0"/>
              <a:t> goblet </a:t>
            </a:r>
            <a:r>
              <a:rPr lang="en-US" dirty="0" err="1" smtClean="0"/>
              <a:t>hücre</a:t>
            </a:r>
            <a:r>
              <a:rPr lang="en-US" dirty="0" smtClean="0"/>
              <a:t> </a:t>
            </a:r>
            <a:r>
              <a:rPr lang="en-US" dirty="0" err="1" smtClean="0"/>
              <a:t>metaplazisini</a:t>
            </a:r>
            <a:r>
              <a:rPr lang="en-US" dirty="0" smtClean="0"/>
              <a:t> </a:t>
            </a:r>
            <a:r>
              <a:rPr lang="en-US" dirty="0" err="1" smtClean="0"/>
              <a:t>uyarır</a:t>
            </a:r>
            <a:endParaRPr lang="en-US" dirty="0" smtClean="0"/>
          </a:p>
          <a:p>
            <a:pPr>
              <a:lnSpc>
                <a:spcPct val="150000"/>
              </a:lnSpc>
            </a:pPr>
            <a:r>
              <a:rPr lang="en-US" dirty="0" smtClean="0"/>
              <a:t>IFN </a:t>
            </a:r>
            <a:r>
              <a:rPr lang="en-US" dirty="0" err="1" smtClean="0"/>
              <a:t>sinyalinin</a:t>
            </a:r>
            <a:r>
              <a:rPr lang="en-US" dirty="0" smtClean="0"/>
              <a:t> </a:t>
            </a:r>
            <a:r>
              <a:rPr lang="en-US" dirty="0"/>
              <a:t>FOXA3 </a:t>
            </a:r>
            <a:r>
              <a:rPr lang="en-US" dirty="0" err="1" smtClean="0"/>
              <a:t>ile</a:t>
            </a:r>
            <a:r>
              <a:rPr lang="en-US" dirty="0" smtClean="0"/>
              <a:t> </a:t>
            </a:r>
            <a:r>
              <a:rPr lang="en-US" dirty="0" err="1" smtClean="0"/>
              <a:t>baskılanması</a:t>
            </a:r>
            <a:r>
              <a:rPr lang="en-US" dirty="0" smtClean="0"/>
              <a:t>:</a:t>
            </a:r>
          </a:p>
          <a:p>
            <a:pPr lvl="1">
              <a:lnSpc>
                <a:spcPct val="150000"/>
              </a:lnSpc>
            </a:pPr>
            <a:r>
              <a:rPr lang="en-US" dirty="0" smtClean="0"/>
              <a:t> </a:t>
            </a:r>
            <a:r>
              <a:rPr lang="en-US" dirty="0" err="1"/>
              <a:t>A</a:t>
            </a:r>
            <a:r>
              <a:rPr lang="en-US" dirty="0" err="1" smtClean="0"/>
              <a:t>kut</a:t>
            </a:r>
            <a:r>
              <a:rPr lang="en-US" dirty="0" smtClean="0"/>
              <a:t> viral </a:t>
            </a:r>
            <a:r>
              <a:rPr lang="en-US" dirty="0" err="1" smtClean="0"/>
              <a:t>enfeksiyonlardaki</a:t>
            </a:r>
            <a:r>
              <a:rPr lang="en-US" dirty="0" smtClean="0"/>
              <a:t> Th1 </a:t>
            </a:r>
            <a:r>
              <a:rPr lang="en-US" dirty="0" err="1" smtClean="0"/>
              <a:t>yanıtını</a:t>
            </a:r>
            <a:r>
              <a:rPr lang="en-US" dirty="0" smtClean="0"/>
              <a:t> </a:t>
            </a:r>
            <a:r>
              <a:rPr lang="en-US" dirty="0" err="1" smtClean="0"/>
              <a:t>iyileşme</a:t>
            </a:r>
            <a:r>
              <a:rPr lang="en-US" dirty="0" smtClean="0"/>
              <a:t> </a:t>
            </a:r>
            <a:r>
              <a:rPr lang="en-US" dirty="0" err="1" smtClean="0"/>
              <a:t>sırasında</a:t>
            </a:r>
            <a:r>
              <a:rPr lang="en-US" dirty="0" smtClean="0"/>
              <a:t> </a:t>
            </a:r>
            <a:r>
              <a:rPr lang="en-US" dirty="0" err="1" smtClean="0"/>
              <a:t>sınırlandırır</a:t>
            </a:r>
            <a:r>
              <a:rPr lang="en-US" dirty="0" smtClean="0"/>
              <a:t>  </a:t>
            </a:r>
          </a:p>
          <a:p>
            <a:pPr>
              <a:lnSpc>
                <a:spcPct val="150000"/>
              </a:lnSpc>
            </a:pPr>
            <a:r>
              <a:rPr lang="en-US" dirty="0" smtClean="0"/>
              <a:t>Innate </a:t>
            </a:r>
            <a:r>
              <a:rPr lang="en-US" dirty="0" err="1" smtClean="0"/>
              <a:t>immün</a:t>
            </a:r>
            <a:r>
              <a:rPr lang="en-US" dirty="0" smtClean="0"/>
              <a:t> </a:t>
            </a:r>
            <a:r>
              <a:rPr lang="en-US" dirty="0" err="1" smtClean="0"/>
              <a:t>yanıtın</a:t>
            </a:r>
            <a:r>
              <a:rPr lang="en-US" dirty="0" smtClean="0"/>
              <a:t> FOXA3 </a:t>
            </a:r>
            <a:r>
              <a:rPr lang="en-US" dirty="0" err="1" smtClean="0"/>
              <a:t>ile</a:t>
            </a:r>
            <a:r>
              <a:rPr lang="en-US" dirty="0" smtClean="0"/>
              <a:t> </a:t>
            </a:r>
            <a:r>
              <a:rPr lang="en-US" dirty="0" err="1" smtClean="0"/>
              <a:t>inhibisyonu</a:t>
            </a:r>
            <a:r>
              <a:rPr lang="en-US" dirty="0" smtClean="0"/>
              <a:t>, </a:t>
            </a:r>
            <a:r>
              <a:rPr lang="en-US" dirty="0" err="1" smtClean="0"/>
              <a:t>kronik</a:t>
            </a:r>
            <a:r>
              <a:rPr lang="en-US" dirty="0" smtClean="0"/>
              <a:t> AC </a:t>
            </a:r>
            <a:r>
              <a:rPr lang="en-US" dirty="0" err="1" smtClean="0"/>
              <a:t>hastalıklarına</a:t>
            </a:r>
            <a:r>
              <a:rPr lang="en-US" dirty="0" smtClean="0"/>
              <a:t> </a:t>
            </a:r>
            <a:r>
              <a:rPr lang="en-US" dirty="0" err="1" smtClean="0"/>
              <a:t>eşlik</a:t>
            </a:r>
            <a:r>
              <a:rPr lang="en-US" dirty="0" smtClean="0"/>
              <a:t> </a:t>
            </a:r>
            <a:r>
              <a:rPr lang="en-US" dirty="0" err="1" smtClean="0"/>
              <a:t>eden</a:t>
            </a:r>
            <a:r>
              <a:rPr lang="en-US" dirty="0" smtClean="0"/>
              <a:t> viral </a:t>
            </a:r>
            <a:r>
              <a:rPr lang="en-US" dirty="0" err="1" smtClean="0"/>
              <a:t>enfeksiyonlara</a:t>
            </a:r>
            <a:r>
              <a:rPr lang="en-US" dirty="0" smtClean="0"/>
              <a:t> </a:t>
            </a:r>
            <a:r>
              <a:rPr lang="en-US" dirty="0" err="1" smtClean="0"/>
              <a:t>duyarlaşmaya</a:t>
            </a:r>
            <a:r>
              <a:rPr lang="en-US" dirty="0" smtClean="0"/>
              <a:t> </a:t>
            </a:r>
            <a:r>
              <a:rPr lang="en-US" dirty="0" err="1" smtClean="0"/>
              <a:t>neden</a:t>
            </a:r>
            <a:r>
              <a:rPr lang="en-US" dirty="0" smtClean="0"/>
              <a:t> </a:t>
            </a:r>
            <a:r>
              <a:rPr lang="en-US" dirty="0" err="1" smtClean="0"/>
              <a:t>olabilir</a:t>
            </a:r>
            <a:endParaRPr lang="en-US" dirty="0" smtClean="0"/>
          </a:p>
        </p:txBody>
      </p:sp>
      <p:pic>
        <p:nvPicPr>
          <p:cNvPr id="4" name="Picture 3"/>
          <p:cNvPicPr>
            <a:picLocks noChangeAspect="1"/>
          </p:cNvPicPr>
          <p:nvPr/>
        </p:nvPicPr>
        <p:blipFill>
          <a:blip r:embed="rId2"/>
          <a:stretch>
            <a:fillRect/>
          </a:stretch>
        </p:blipFill>
        <p:spPr>
          <a:xfrm>
            <a:off x="1453243" y="145405"/>
            <a:ext cx="5372100" cy="1944652"/>
          </a:xfrm>
          <a:prstGeom prst="rect">
            <a:avLst/>
          </a:prstGeom>
        </p:spPr>
      </p:pic>
    </p:spTree>
    <p:extLst>
      <p:ext uri="{BB962C8B-B14F-4D97-AF65-F5344CB8AC3E}">
        <p14:creationId xmlns:p14="http://schemas.microsoft.com/office/powerpoint/2010/main" val="84397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dissolv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Astımda</a:t>
            </a:r>
            <a:r>
              <a:rPr lang="en-US" dirty="0" smtClean="0"/>
              <a:t> </a:t>
            </a:r>
            <a:r>
              <a:rPr lang="en-US" dirty="0" err="1" smtClean="0"/>
              <a:t>İnfeksiyona</a:t>
            </a:r>
            <a:r>
              <a:rPr lang="en-US" dirty="0" smtClean="0"/>
              <a:t> </a:t>
            </a:r>
            <a:r>
              <a:rPr lang="en-US" dirty="0" err="1" smtClean="0"/>
              <a:t>Yatkınlık</a:t>
            </a:r>
            <a:endParaRPr lang="en-US" dirty="0"/>
          </a:p>
        </p:txBody>
      </p:sp>
      <p:sp>
        <p:nvSpPr>
          <p:cNvPr id="3" name="Content Placeholder 2"/>
          <p:cNvSpPr>
            <a:spLocks noGrp="1"/>
          </p:cNvSpPr>
          <p:nvPr>
            <p:ph idx="1"/>
          </p:nvPr>
        </p:nvSpPr>
        <p:spPr/>
        <p:txBody>
          <a:bodyPr>
            <a:normAutofit fontScale="70000" lnSpcReduction="20000"/>
          </a:bodyPr>
          <a:lstStyle/>
          <a:p>
            <a:pPr>
              <a:lnSpc>
                <a:spcPct val="170000"/>
              </a:lnSpc>
            </a:pPr>
            <a:r>
              <a:rPr lang="en-US" dirty="0" err="1" smtClean="0"/>
              <a:t>Bazı</a:t>
            </a:r>
            <a:r>
              <a:rPr lang="en-US" dirty="0" smtClean="0"/>
              <a:t> </a:t>
            </a:r>
            <a:r>
              <a:rPr lang="en-US" dirty="0" err="1" smtClean="0"/>
              <a:t>bakteri</a:t>
            </a:r>
            <a:r>
              <a:rPr lang="en-US" dirty="0" smtClean="0"/>
              <a:t> </a:t>
            </a:r>
            <a:r>
              <a:rPr lang="en-US" dirty="0" err="1" smtClean="0"/>
              <a:t>ve</a:t>
            </a:r>
            <a:r>
              <a:rPr lang="en-US" dirty="0" smtClean="0"/>
              <a:t> </a:t>
            </a:r>
            <a:r>
              <a:rPr lang="en-US" dirty="0" err="1" smtClean="0"/>
              <a:t>virüs</a:t>
            </a:r>
            <a:r>
              <a:rPr lang="en-US" dirty="0" smtClean="0"/>
              <a:t> </a:t>
            </a:r>
            <a:r>
              <a:rPr lang="en-US" dirty="0" err="1" smtClean="0"/>
              <a:t>enfeksiyonlarına</a:t>
            </a:r>
            <a:r>
              <a:rPr lang="en-US" dirty="0" smtClean="0"/>
              <a:t> </a:t>
            </a:r>
            <a:r>
              <a:rPr lang="en-US" dirty="0" err="1" smtClean="0"/>
              <a:t>duyarlık</a:t>
            </a:r>
            <a:r>
              <a:rPr lang="en-US" dirty="0" smtClean="0"/>
              <a:t> </a:t>
            </a:r>
            <a:r>
              <a:rPr lang="en-US" dirty="0" err="1" smtClean="0"/>
              <a:t>artmıştır</a:t>
            </a:r>
            <a:endParaRPr lang="en-US" dirty="0" smtClean="0"/>
          </a:p>
          <a:p>
            <a:pPr>
              <a:lnSpc>
                <a:spcPct val="170000"/>
              </a:lnSpc>
            </a:pPr>
            <a:r>
              <a:rPr lang="en-US" dirty="0" err="1" smtClean="0"/>
              <a:t>Bazı</a:t>
            </a:r>
            <a:r>
              <a:rPr lang="en-US" dirty="0" smtClean="0"/>
              <a:t> </a:t>
            </a:r>
            <a:r>
              <a:rPr lang="en-US" dirty="0" err="1" smtClean="0"/>
              <a:t>baterilerin</a:t>
            </a:r>
            <a:r>
              <a:rPr lang="en-US" dirty="0" smtClean="0"/>
              <a:t> </a:t>
            </a:r>
            <a:r>
              <a:rPr lang="en-US" b="1" dirty="0" err="1" smtClean="0"/>
              <a:t>kolonizasyon</a:t>
            </a:r>
            <a:r>
              <a:rPr lang="en-US" dirty="0" smtClean="0"/>
              <a:t> </a:t>
            </a:r>
            <a:r>
              <a:rPr lang="en-US" dirty="0" err="1" smtClean="0"/>
              <a:t>riski</a:t>
            </a:r>
            <a:r>
              <a:rPr lang="en-US" dirty="0" smtClean="0"/>
              <a:t> </a:t>
            </a:r>
            <a:r>
              <a:rPr lang="en-US" dirty="0" err="1" smtClean="0"/>
              <a:t>artmıştır</a:t>
            </a:r>
            <a:endParaRPr lang="en-US" dirty="0" smtClean="0"/>
          </a:p>
          <a:p>
            <a:pPr>
              <a:lnSpc>
                <a:spcPct val="170000"/>
              </a:lnSpc>
            </a:pPr>
            <a:r>
              <a:rPr lang="en-US" b="1" dirty="0" smtClean="0"/>
              <a:t>Latent </a:t>
            </a:r>
            <a:r>
              <a:rPr lang="en-US" b="1" dirty="0" err="1" smtClean="0"/>
              <a:t>infeksiyon</a:t>
            </a:r>
            <a:r>
              <a:rPr lang="en-US" b="1" dirty="0" smtClean="0"/>
              <a:t> </a:t>
            </a:r>
            <a:r>
              <a:rPr lang="en-US" dirty="0" err="1" smtClean="0"/>
              <a:t>riski</a:t>
            </a:r>
            <a:r>
              <a:rPr lang="en-US" dirty="0" smtClean="0"/>
              <a:t> </a:t>
            </a:r>
            <a:r>
              <a:rPr lang="en-US" dirty="0" err="1" smtClean="0"/>
              <a:t>artmıştır</a:t>
            </a:r>
            <a:endParaRPr lang="en-US" dirty="0" smtClean="0"/>
          </a:p>
          <a:p>
            <a:pPr>
              <a:lnSpc>
                <a:spcPct val="170000"/>
              </a:lnSpc>
            </a:pPr>
            <a:r>
              <a:rPr lang="en-US" dirty="0" smtClean="0"/>
              <a:t>TK </a:t>
            </a:r>
            <a:r>
              <a:rPr lang="en-US" dirty="0" err="1" smtClean="0"/>
              <a:t>pnömoni</a:t>
            </a:r>
            <a:r>
              <a:rPr lang="en-US" dirty="0" smtClean="0"/>
              <a:t> </a:t>
            </a:r>
            <a:r>
              <a:rPr lang="en-US" dirty="0" err="1" smtClean="0"/>
              <a:t>riski</a:t>
            </a:r>
            <a:r>
              <a:rPr lang="en-US" dirty="0" smtClean="0"/>
              <a:t> </a:t>
            </a:r>
            <a:r>
              <a:rPr lang="en-US" dirty="0" err="1" smtClean="0"/>
              <a:t>artmıştır</a:t>
            </a:r>
            <a:endParaRPr lang="en-US" dirty="0" smtClean="0"/>
          </a:p>
          <a:p>
            <a:pPr>
              <a:lnSpc>
                <a:spcPct val="170000"/>
              </a:lnSpc>
            </a:pPr>
            <a:r>
              <a:rPr lang="en-US" dirty="0" smtClean="0"/>
              <a:t>İnfluenza </a:t>
            </a:r>
            <a:r>
              <a:rPr lang="en-US" dirty="0" err="1" smtClean="0"/>
              <a:t>infeksiyonu</a:t>
            </a:r>
            <a:r>
              <a:rPr lang="en-US" dirty="0" smtClean="0"/>
              <a:t> </a:t>
            </a:r>
            <a:r>
              <a:rPr lang="en-US" b="1" dirty="0" err="1" smtClean="0"/>
              <a:t>morbidite</a:t>
            </a:r>
            <a:r>
              <a:rPr lang="en-US" dirty="0" err="1" smtClean="0"/>
              <a:t>si</a:t>
            </a:r>
            <a:r>
              <a:rPr lang="en-US" dirty="0" smtClean="0"/>
              <a:t> </a:t>
            </a:r>
            <a:r>
              <a:rPr lang="en-US" dirty="0" err="1" smtClean="0"/>
              <a:t>artmıştır</a:t>
            </a:r>
            <a:endParaRPr lang="en-US" dirty="0" smtClean="0"/>
          </a:p>
          <a:p>
            <a:pPr>
              <a:lnSpc>
                <a:spcPct val="170000"/>
              </a:lnSpc>
            </a:pPr>
            <a:r>
              <a:rPr lang="en-US" dirty="0" err="1" smtClean="0"/>
              <a:t>Hava</a:t>
            </a:r>
            <a:r>
              <a:rPr lang="en-US" dirty="0" smtClean="0"/>
              <a:t> </a:t>
            </a:r>
            <a:r>
              <a:rPr lang="en-US" dirty="0" err="1" smtClean="0"/>
              <a:t>yolu</a:t>
            </a:r>
            <a:r>
              <a:rPr lang="en-US" dirty="0" smtClean="0"/>
              <a:t> </a:t>
            </a:r>
            <a:r>
              <a:rPr lang="en-US" dirty="0" err="1" smtClean="0"/>
              <a:t>epitelinde</a:t>
            </a:r>
            <a:r>
              <a:rPr lang="en-US" dirty="0" smtClean="0"/>
              <a:t> </a:t>
            </a:r>
            <a:r>
              <a:rPr lang="en-US" b="1" dirty="0" err="1" smtClean="0"/>
              <a:t>persistan</a:t>
            </a:r>
            <a:r>
              <a:rPr lang="en-US" b="1" dirty="0" smtClean="0"/>
              <a:t> RV </a:t>
            </a:r>
            <a:r>
              <a:rPr lang="en-US" dirty="0" err="1" smtClean="0"/>
              <a:t>olasılığı</a:t>
            </a:r>
            <a:r>
              <a:rPr lang="en-US" dirty="0" smtClean="0"/>
              <a:t> </a:t>
            </a:r>
            <a:r>
              <a:rPr lang="en-US" dirty="0" err="1" smtClean="0"/>
              <a:t>artmıştır</a:t>
            </a:r>
            <a:endParaRPr lang="en-US" dirty="0" smtClean="0"/>
          </a:p>
          <a:p>
            <a:pPr>
              <a:lnSpc>
                <a:spcPct val="170000"/>
              </a:lnSpc>
            </a:pPr>
            <a:r>
              <a:rPr lang="en-US" dirty="0" smtClean="0"/>
              <a:t>IPH </a:t>
            </a:r>
            <a:r>
              <a:rPr lang="en-US" dirty="0" err="1" smtClean="0"/>
              <a:t>ve</a:t>
            </a:r>
            <a:r>
              <a:rPr lang="en-US" dirty="0" smtClean="0"/>
              <a:t> </a:t>
            </a:r>
            <a:r>
              <a:rPr lang="en-US" dirty="0" err="1" smtClean="0"/>
              <a:t>rinoviremi</a:t>
            </a:r>
            <a:r>
              <a:rPr lang="en-US" dirty="0" smtClean="0"/>
              <a:t> </a:t>
            </a:r>
            <a:r>
              <a:rPr lang="en-US" dirty="0" err="1" smtClean="0"/>
              <a:t>gibi</a:t>
            </a:r>
            <a:r>
              <a:rPr lang="en-US" dirty="0" smtClean="0"/>
              <a:t> </a:t>
            </a:r>
            <a:r>
              <a:rPr lang="en-US" b="1" dirty="0" err="1" smtClean="0"/>
              <a:t>invazif</a:t>
            </a:r>
            <a:r>
              <a:rPr lang="en-US" b="1" dirty="0" smtClean="0"/>
              <a:t> </a:t>
            </a:r>
            <a:r>
              <a:rPr lang="en-US" b="1" dirty="0" err="1" smtClean="0"/>
              <a:t>enfeksiyon</a:t>
            </a:r>
            <a:r>
              <a:rPr lang="en-US" b="1" dirty="0" smtClean="0"/>
              <a:t> </a:t>
            </a:r>
            <a:r>
              <a:rPr lang="en-US" dirty="0" err="1" smtClean="0"/>
              <a:t>riski</a:t>
            </a:r>
            <a:r>
              <a:rPr lang="en-US" dirty="0" smtClean="0"/>
              <a:t> </a:t>
            </a:r>
            <a:r>
              <a:rPr lang="en-US" dirty="0" err="1" smtClean="0"/>
              <a:t>artmıştır</a:t>
            </a:r>
            <a:endParaRPr lang="en-US" dirty="0" smtClean="0"/>
          </a:p>
        </p:txBody>
      </p:sp>
      <p:cxnSp>
        <p:nvCxnSpPr>
          <p:cNvPr id="4" name="Straight Connector 3"/>
          <p:cNvCxnSpPr/>
          <p:nvPr/>
        </p:nvCxnSpPr>
        <p:spPr>
          <a:xfrm>
            <a:off x="457199" y="1412534"/>
            <a:ext cx="8407765" cy="25655"/>
          </a:xfrm>
          <a:prstGeom prst="line">
            <a:avLst/>
          </a:prstGeom>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368117" y="5987882"/>
            <a:ext cx="8407765" cy="25655"/>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0547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pSp>
        <p:nvGrpSpPr>
          <p:cNvPr id="8" name="Group 7"/>
          <p:cNvGrpSpPr/>
          <p:nvPr/>
        </p:nvGrpSpPr>
        <p:grpSpPr>
          <a:xfrm>
            <a:off x="0" y="1417638"/>
            <a:ext cx="8959284" cy="3243161"/>
            <a:chOff x="0" y="1992085"/>
            <a:chExt cx="9144000" cy="3243161"/>
          </a:xfrm>
        </p:grpSpPr>
        <p:pic>
          <p:nvPicPr>
            <p:cNvPr id="4" name="Picture 3"/>
            <p:cNvPicPr>
              <a:picLocks noChangeAspect="1"/>
            </p:cNvPicPr>
            <p:nvPr/>
          </p:nvPicPr>
          <p:blipFill>
            <a:blip r:embed="rId3"/>
            <a:stretch>
              <a:fillRect/>
            </a:stretch>
          </p:blipFill>
          <p:spPr>
            <a:xfrm>
              <a:off x="0" y="1992085"/>
              <a:ext cx="9144000" cy="2873829"/>
            </a:xfrm>
            <a:prstGeom prst="rect">
              <a:avLst/>
            </a:prstGeom>
          </p:spPr>
        </p:pic>
        <p:sp>
          <p:nvSpPr>
            <p:cNvPr id="5" name="TextBox 4"/>
            <p:cNvSpPr txBox="1"/>
            <p:nvPr/>
          </p:nvSpPr>
          <p:spPr>
            <a:xfrm>
              <a:off x="3483945" y="4865914"/>
              <a:ext cx="1088055" cy="369332"/>
            </a:xfrm>
            <a:prstGeom prst="rect">
              <a:avLst/>
            </a:prstGeom>
            <a:noFill/>
          </p:spPr>
          <p:txBody>
            <a:bodyPr wrap="none" rtlCol="0">
              <a:spAutoFit/>
            </a:bodyPr>
            <a:lstStyle/>
            <a:p>
              <a:r>
                <a:rPr lang="en-US" smtClean="0"/>
                <a:t>JACI 2015</a:t>
              </a:r>
              <a:endParaRPr lang="en-US"/>
            </a:p>
          </p:txBody>
        </p:sp>
        <p:cxnSp>
          <p:nvCxnSpPr>
            <p:cNvPr id="7" name="Straight Connector 6"/>
            <p:cNvCxnSpPr/>
            <p:nvPr/>
          </p:nvCxnSpPr>
          <p:spPr>
            <a:xfrm>
              <a:off x="1730829" y="2481943"/>
              <a:ext cx="6368142" cy="3265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417942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p:cNvPicPr>
            <a:picLocks noChangeAspect="1"/>
          </p:cNvPicPr>
          <p:nvPr/>
        </p:nvPicPr>
        <p:blipFill>
          <a:blip r:embed="rId2"/>
          <a:stretch>
            <a:fillRect/>
          </a:stretch>
        </p:blipFill>
        <p:spPr>
          <a:xfrm>
            <a:off x="0" y="309210"/>
            <a:ext cx="9144000" cy="6239580"/>
          </a:xfrm>
          <a:prstGeom prst="rect">
            <a:avLst/>
          </a:prstGeom>
        </p:spPr>
      </p:pic>
    </p:spTree>
    <p:extLst>
      <p:ext uri="{BB962C8B-B14F-4D97-AF65-F5344CB8AC3E}">
        <p14:creationId xmlns:p14="http://schemas.microsoft.com/office/powerpoint/2010/main" val="5091985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pSp>
        <p:nvGrpSpPr>
          <p:cNvPr id="4" name="Group 3"/>
          <p:cNvGrpSpPr/>
          <p:nvPr/>
        </p:nvGrpSpPr>
        <p:grpSpPr>
          <a:xfrm>
            <a:off x="1208314" y="1632858"/>
            <a:ext cx="6155871" cy="3853542"/>
            <a:chOff x="330200" y="463714"/>
            <a:chExt cx="4787900" cy="3164466"/>
          </a:xfrm>
        </p:grpSpPr>
        <p:pic>
          <p:nvPicPr>
            <p:cNvPr id="5" name="Picture 4"/>
            <p:cNvPicPr>
              <a:picLocks noChangeAspect="1"/>
            </p:cNvPicPr>
            <p:nvPr/>
          </p:nvPicPr>
          <p:blipFill>
            <a:blip r:embed="rId3"/>
            <a:stretch>
              <a:fillRect/>
            </a:stretch>
          </p:blipFill>
          <p:spPr>
            <a:xfrm>
              <a:off x="330200" y="503980"/>
              <a:ext cx="4787900" cy="3124200"/>
            </a:xfrm>
            <a:prstGeom prst="rect">
              <a:avLst/>
            </a:prstGeom>
          </p:spPr>
        </p:pic>
        <p:sp>
          <p:nvSpPr>
            <p:cNvPr id="6" name="TextBox 5"/>
            <p:cNvSpPr txBox="1"/>
            <p:nvPr/>
          </p:nvSpPr>
          <p:spPr>
            <a:xfrm>
              <a:off x="2014398" y="463714"/>
              <a:ext cx="2383922" cy="369332"/>
            </a:xfrm>
            <a:prstGeom prst="rect">
              <a:avLst/>
            </a:prstGeom>
            <a:noFill/>
          </p:spPr>
          <p:txBody>
            <a:bodyPr wrap="none" rtlCol="0">
              <a:spAutoFit/>
            </a:bodyPr>
            <a:lstStyle/>
            <a:p>
              <a:r>
                <a:rPr lang="en-US"/>
                <a:t>SOCS1-transfected cells</a:t>
              </a:r>
            </a:p>
          </p:txBody>
        </p:sp>
      </p:grpSp>
    </p:spTree>
    <p:extLst>
      <p:ext uri="{BB962C8B-B14F-4D97-AF65-F5344CB8AC3E}">
        <p14:creationId xmlns:p14="http://schemas.microsoft.com/office/powerpoint/2010/main" val="9756620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pSp>
        <p:nvGrpSpPr>
          <p:cNvPr id="4" name="Group 3"/>
          <p:cNvGrpSpPr/>
          <p:nvPr/>
        </p:nvGrpSpPr>
        <p:grpSpPr>
          <a:xfrm>
            <a:off x="330200" y="708995"/>
            <a:ext cx="8356600" cy="2910505"/>
            <a:chOff x="220020" y="3628180"/>
            <a:chExt cx="8356600" cy="2910505"/>
          </a:xfrm>
        </p:grpSpPr>
        <p:pic>
          <p:nvPicPr>
            <p:cNvPr id="5" name="Picture 4"/>
            <p:cNvPicPr>
              <a:picLocks noChangeAspect="1"/>
            </p:cNvPicPr>
            <p:nvPr/>
          </p:nvPicPr>
          <p:blipFill>
            <a:blip r:embed="rId3"/>
            <a:stretch>
              <a:fillRect/>
            </a:stretch>
          </p:blipFill>
          <p:spPr>
            <a:xfrm>
              <a:off x="220020" y="3693885"/>
              <a:ext cx="8356600" cy="2844800"/>
            </a:xfrm>
            <a:prstGeom prst="rect">
              <a:avLst/>
            </a:prstGeom>
          </p:spPr>
        </p:pic>
        <p:sp>
          <p:nvSpPr>
            <p:cNvPr id="6" name="TextBox 5"/>
            <p:cNvSpPr txBox="1"/>
            <p:nvPr/>
          </p:nvSpPr>
          <p:spPr>
            <a:xfrm>
              <a:off x="3694790" y="3628180"/>
              <a:ext cx="2440220" cy="369332"/>
            </a:xfrm>
            <a:prstGeom prst="rect">
              <a:avLst/>
            </a:prstGeom>
            <a:noFill/>
          </p:spPr>
          <p:txBody>
            <a:bodyPr wrap="none" rtlCol="0">
              <a:spAutoFit/>
            </a:bodyPr>
            <a:lstStyle/>
            <a:p>
              <a:r>
                <a:rPr lang="en-US" dirty="0" smtClean="0"/>
                <a:t>Ex-vivo cultured BAL MF</a:t>
              </a:r>
              <a:endParaRPr lang="en-US" dirty="0"/>
            </a:p>
          </p:txBody>
        </p:sp>
      </p:grpSp>
      <p:pic>
        <p:nvPicPr>
          <p:cNvPr id="7" name="Picture 6"/>
          <p:cNvPicPr>
            <a:picLocks noChangeAspect="1"/>
          </p:cNvPicPr>
          <p:nvPr/>
        </p:nvPicPr>
        <p:blipFill>
          <a:blip r:embed="rId4"/>
          <a:stretch>
            <a:fillRect/>
          </a:stretch>
        </p:blipFill>
        <p:spPr>
          <a:xfrm>
            <a:off x="254000" y="3619500"/>
            <a:ext cx="8890000" cy="3238500"/>
          </a:xfrm>
          <a:prstGeom prst="rect">
            <a:avLst/>
          </a:prstGeom>
        </p:spPr>
      </p:pic>
    </p:spTree>
    <p:extLst>
      <p:ext uri="{BB962C8B-B14F-4D97-AF65-F5344CB8AC3E}">
        <p14:creationId xmlns:p14="http://schemas.microsoft.com/office/powerpoint/2010/main" val="83109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0" y="135222"/>
            <a:ext cx="9144000" cy="2962611"/>
          </a:xfrm>
          <a:prstGeom prst="rect">
            <a:avLst/>
          </a:prstGeom>
        </p:spPr>
      </p:pic>
      <p:sp>
        <p:nvSpPr>
          <p:cNvPr id="5" name="TextBox 4"/>
          <p:cNvSpPr txBox="1"/>
          <p:nvPr/>
        </p:nvSpPr>
        <p:spPr>
          <a:xfrm>
            <a:off x="941807" y="3853543"/>
            <a:ext cx="7260385" cy="2400657"/>
          </a:xfrm>
          <a:prstGeom prst="rect">
            <a:avLst/>
          </a:prstGeom>
          <a:noFill/>
        </p:spPr>
        <p:txBody>
          <a:bodyPr wrap="none" rtlCol="0">
            <a:spAutoFit/>
          </a:bodyPr>
          <a:lstStyle/>
          <a:p>
            <a:pPr marL="285750" indent="-285750">
              <a:lnSpc>
                <a:spcPct val="150000"/>
              </a:lnSpc>
              <a:buFont typeface="Arial" charset="0"/>
              <a:buChar char="•"/>
            </a:pPr>
            <a:r>
              <a:rPr lang="en-US" sz="2000" dirty="0" err="1" smtClean="0"/>
              <a:t>Nükleustaki</a:t>
            </a:r>
            <a:r>
              <a:rPr lang="en-US" sz="2000" dirty="0" smtClean="0"/>
              <a:t> SOCS1, </a:t>
            </a:r>
            <a:r>
              <a:rPr lang="en-US" sz="2000" dirty="0" err="1" smtClean="0"/>
              <a:t>virüsün</a:t>
            </a:r>
            <a:r>
              <a:rPr lang="en-US" sz="2000" dirty="0" smtClean="0"/>
              <a:t> </a:t>
            </a:r>
            <a:r>
              <a:rPr lang="en-US" sz="2000" dirty="0" err="1" smtClean="0"/>
              <a:t>indüklediği</a:t>
            </a:r>
            <a:r>
              <a:rPr lang="en-US" sz="2000" dirty="0" smtClean="0"/>
              <a:t> IFN </a:t>
            </a:r>
            <a:r>
              <a:rPr lang="en-US" sz="2000" dirty="0" err="1" smtClean="0"/>
              <a:t>cevabını</a:t>
            </a:r>
            <a:r>
              <a:rPr lang="en-US" sz="2000" dirty="0" smtClean="0"/>
              <a:t> </a:t>
            </a:r>
            <a:r>
              <a:rPr lang="en-US" sz="2000" dirty="0" err="1" smtClean="0"/>
              <a:t>baskılar</a:t>
            </a:r>
            <a:endParaRPr lang="en-US" sz="2000" dirty="0" smtClean="0"/>
          </a:p>
          <a:p>
            <a:pPr marL="285750" indent="-285750">
              <a:lnSpc>
                <a:spcPct val="150000"/>
              </a:lnSpc>
              <a:buFont typeface="Arial" charset="0"/>
              <a:buChar char="•"/>
            </a:pPr>
            <a:r>
              <a:rPr lang="en-US" sz="2000" dirty="0" err="1" smtClean="0"/>
              <a:t>Nükleustaki</a:t>
            </a:r>
            <a:r>
              <a:rPr lang="en-US" sz="2000" dirty="0" smtClean="0"/>
              <a:t> SOCS1, </a:t>
            </a:r>
            <a:r>
              <a:rPr lang="en-US" sz="2000" dirty="0" err="1" smtClean="0"/>
              <a:t>allerjik</a:t>
            </a:r>
            <a:r>
              <a:rPr lang="en-US" sz="2000" dirty="0" smtClean="0"/>
              <a:t> </a:t>
            </a:r>
            <a:r>
              <a:rPr lang="en-US" sz="2000" dirty="0" err="1" smtClean="0"/>
              <a:t>astımlı</a:t>
            </a:r>
            <a:r>
              <a:rPr lang="en-US" sz="2000" dirty="0" smtClean="0"/>
              <a:t> </a:t>
            </a:r>
            <a:r>
              <a:rPr lang="en-US" sz="2000" dirty="0" err="1" smtClean="0"/>
              <a:t>hastalarda</a:t>
            </a:r>
            <a:r>
              <a:rPr lang="en-US" sz="2000" dirty="0" smtClean="0"/>
              <a:t> IFN </a:t>
            </a:r>
            <a:r>
              <a:rPr lang="en-US" sz="2000" dirty="0" err="1" smtClean="0"/>
              <a:t>yetersizliğini</a:t>
            </a:r>
            <a:r>
              <a:rPr lang="en-US" sz="2000" dirty="0" smtClean="0"/>
              <a:t> </a:t>
            </a:r>
          </a:p>
          <a:p>
            <a:pPr>
              <a:lnSpc>
                <a:spcPct val="150000"/>
              </a:lnSpc>
            </a:pPr>
            <a:r>
              <a:rPr lang="en-US" sz="2000" dirty="0"/>
              <a:t> </a:t>
            </a:r>
            <a:r>
              <a:rPr lang="en-US" sz="2000" dirty="0" smtClean="0"/>
              <a:t>    </a:t>
            </a:r>
            <a:r>
              <a:rPr lang="en-US" sz="2000" dirty="0" err="1" smtClean="0"/>
              <a:t>düzenlemede</a:t>
            </a:r>
            <a:r>
              <a:rPr lang="en-US" sz="2000" dirty="0" smtClean="0"/>
              <a:t> </a:t>
            </a:r>
            <a:r>
              <a:rPr lang="en-US" sz="2000" dirty="0" err="1" smtClean="0"/>
              <a:t>önemli</a:t>
            </a:r>
            <a:r>
              <a:rPr lang="en-US" sz="2000" dirty="0" smtClean="0"/>
              <a:t> </a:t>
            </a:r>
            <a:r>
              <a:rPr lang="en-US" sz="2000" dirty="0" err="1" smtClean="0"/>
              <a:t>rol</a:t>
            </a:r>
            <a:r>
              <a:rPr lang="en-US" sz="2000" dirty="0" smtClean="0"/>
              <a:t> </a:t>
            </a:r>
            <a:r>
              <a:rPr lang="en-US" sz="2000" dirty="0" err="1" smtClean="0"/>
              <a:t>alır</a:t>
            </a:r>
            <a:endParaRPr lang="en-US" sz="2000" dirty="0" smtClean="0"/>
          </a:p>
          <a:p>
            <a:pPr marL="285750" indent="-285750">
              <a:lnSpc>
                <a:spcPct val="150000"/>
              </a:lnSpc>
              <a:buFont typeface="Arial" charset="0"/>
              <a:buChar char="•"/>
            </a:pPr>
            <a:r>
              <a:rPr lang="en-US" sz="2000" dirty="0" smtClean="0"/>
              <a:t>SOCS1 </a:t>
            </a:r>
            <a:r>
              <a:rPr lang="en-US" sz="2000" dirty="0" err="1" smtClean="0"/>
              <a:t>inhibisyonu</a:t>
            </a:r>
            <a:r>
              <a:rPr lang="en-US" sz="2000" dirty="0" smtClean="0"/>
              <a:t>, </a:t>
            </a:r>
            <a:r>
              <a:rPr lang="en-US" sz="2000" dirty="0" err="1" smtClean="0"/>
              <a:t>astım</a:t>
            </a:r>
            <a:r>
              <a:rPr lang="en-US" sz="2000" dirty="0" smtClean="0"/>
              <a:t> </a:t>
            </a:r>
            <a:r>
              <a:rPr lang="en-US" sz="2000" dirty="0" err="1" smtClean="0"/>
              <a:t>alevlenmelerinde</a:t>
            </a:r>
            <a:r>
              <a:rPr lang="en-US" sz="2000" dirty="0" smtClean="0"/>
              <a:t>  </a:t>
            </a:r>
            <a:r>
              <a:rPr lang="en-US" sz="2000" dirty="0" err="1" smtClean="0"/>
              <a:t>yetersiz</a:t>
            </a:r>
            <a:r>
              <a:rPr lang="en-US" sz="2000" dirty="0" smtClean="0"/>
              <a:t> IFN </a:t>
            </a:r>
            <a:r>
              <a:rPr lang="en-US" sz="2000" dirty="0" err="1" smtClean="0"/>
              <a:t>cevabını</a:t>
            </a:r>
            <a:r>
              <a:rPr lang="en-US" sz="2000" dirty="0" smtClean="0"/>
              <a:t> </a:t>
            </a:r>
          </a:p>
          <a:p>
            <a:pPr>
              <a:lnSpc>
                <a:spcPct val="150000"/>
              </a:lnSpc>
            </a:pPr>
            <a:r>
              <a:rPr lang="en-US" sz="2000" dirty="0" smtClean="0"/>
              <a:t>     </a:t>
            </a:r>
            <a:r>
              <a:rPr lang="en-US" sz="2000" dirty="0" err="1" smtClean="0"/>
              <a:t>düzeltebilecek</a:t>
            </a:r>
            <a:r>
              <a:rPr lang="en-US" sz="2000" dirty="0" smtClean="0"/>
              <a:t> </a:t>
            </a:r>
            <a:r>
              <a:rPr lang="en-US" sz="2000" dirty="0" err="1" smtClean="0"/>
              <a:t>çekici</a:t>
            </a:r>
            <a:r>
              <a:rPr lang="en-US" sz="2000" dirty="0" smtClean="0"/>
              <a:t> </a:t>
            </a:r>
            <a:r>
              <a:rPr lang="en-US" sz="2000" dirty="0" err="1" smtClean="0"/>
              <a:t>bir</a:t>
            </a:r>
            <a:r>
              <a:rPr lang="en-US" sz="2000" dirty="0" smtClean="0"/>
              <a:t> </a:t>
            </a:r>
            <a:r>
              <a:rPr lang="en-US" sz="2000" dirty="0" err="1" smtClean="0"/>
              <a:t>tedavi</a:t>
            </a:r>
            <a:r>
              <a:rPr lang="en-US" sz="2000" dirty="0" smtClean="0"/>
              <a:t> </a:t>
            </a:r>
            <a:r>
              <a:rPr lang="en-US" sz="2000" dirty="0" err="1" smtClean="0"/>
              <a:t>hedefi</a:t>
            </a:r>
            <a:endParaRPr lang="en-US" sz="2000" dirty="0" smtClean="0"/>
          </a:p>
        </p:txBody>
      </p:sp>
    </p:spTree>
    <p:extLst>
      <p:ext uri="{BB962C8B-B14F-4D97-AF65-F5344CB8AC3E}">
        <p14:creationId xmlns:p14="http://schemas.microsoft.com/office/powerpoint/2010/main" val="733329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Virüse</a:t>
            </a:r>
            <a:r>
              <a:rPr lang="en-US" dirty="0" smtClean="0"/>
              <a:t> </a:t>
            </a:r>
            <a:r>
              <a:rPr lang="en-US" dirty="0" err="1" smtClean="0"/>
              <a:t>ile</a:t>
            </a:r>
            <a:r>
              <a:rPr lang="en-US" dirty="0" smtClean="0"/>
              <a:t> </a:t>
            </a:r>
            <a:r>
              <a:rPr lang="en-US" dirty="0" err="1" smtClean="0"/>
              <a:t>İlgili</a:t>
            </a:r>
            <a:r>
              <a:rPr lang="en-US" dirty="0" smtClean="0"/>
              <a:t> </a:t>
            </a:r>
            <a:r>
              <a:rPr lang="en-US" dirty="0" err="1" smtClean="0"/>
              <a:t>Faktörler</a:t>
            </a:r>
            <a:endParaRPr lang="en-US" dirty="0"/>
          </a:p>
        </p:txBody>
      </p:sp>
      <p:sp>
        <p:nvSpPr>
          <p:cNvPr id="3" name="Content Placeholder 2"/>
          <p:cNvSpPr>
            <a:spLocks noGrp="1"/>
          </p:cNvSpPr>
          <p:nvPr>
            <p:ph idx="1"/>
          </p:nvPr>
        </p:nvSpPr>
        <p:spPr>
          <a:xfrm>
            <a:off x="387951" y="1273629"/>
            <a:ext cx="8229600" cy="4525963"/>
          </a:xfrm>
        </p:spPr>
        <p:txBody>
          <a:bodyPr>
            <a:normAutofit/>
          </a:bodyPr>
          <a:lstStyle/>
          <a:p>
            <a:pPr>
              <a:lnSpc>
                <a:spcPct val="150000"/>
              </a:lnSpc>
            </a:pPr>
            <a:r>
              <a:rPr lang="en-US" sz="2400" dirty="0" smtClean="0"/>
              <a:t>RSV </a:t>
            </a:r>
            <a:r>
              <a:rPr lang="en-US" sz="2400" dirty="0" err="1" smtClean="0"/>
              <a:t>çocuklarda</a:t>
            </a:r>
            <a:r>
              <a:rPr lang="en-US" sz="2400" dirty="0" smtClean="0"/>
              <a:t> </a:t>
            </a:r>
            <a:r>
              <a:rPr lang="en-US" sz="2400" dirty="0" err="1" smtClean="0"/>
              <a:t>ASYE’nun</a:t>
            </a:r>
            <a:r>
              <a:rPr lang="en-US" sz="2400" dirty="0" smtClean="0"/>
              <a:t> en </a:t>
            </a:r>
            <a:r>
              <a:rPr lang="en-US" sz="2400" dirty="0" err="1" smtClean="0"/>
              <a:t>sık</a:t>
            </a:r>
            <a:r>
              <a:rPr lang="en-US" sz="2400" dirty="0" smtClean="0"/>
              <a:t> </a:t>
            </a:r>
            <a:r>
              <a:rPr lang="en-US" sz="2400" dirty="0" err="1" smtClean="0"/>
              <a:t>sebebi</a:t>
            </a:r>
            <a:endParaRPr lang="en-US" sz="2400" dirty="0" smtClean="0"/>
          </a:p>
          <a:p>
            <a:pPr>
              <a:lnSpc>
                <a:spcPct val="150000"/>
              </a:lnSpc>
            </a:pPr>
            <a:r>
              <a:rPr lang="en-US" sz="2400" dirty="0" err="1" smtClean="0"/>
              <a:t>Grup</a:t>
            </a:r>
            <a:r>
              <a:rPr lang="en-US" sz="2400" dirty="0" smtClean="0"/>
              <a:t> </a:t>
            </a:r>
            <a:r>
              <a:rPr lang="en-US" sz="2400" dirty="0"/>
              <a:t>A RSV </a:t>
            </a:r>
            <a:r>
              <a:rPr lang="en-US" sz="2400" dirty="0" err="1" smtClean="0"/>
              <a:t>enfeksiyonu</a:t>
            </a:r>
            <a:r>
              <a:rPr lang="en-US" sz="2400" dirty="0" smtClean="0"/>
              <a:t> </a:t>
            </a:r>
            <a:r>
              <a:rPr lang="en-US" sz="2400" dirty="0" err="1" smtClean="0"/>
              <a:t>Grup</a:t>
            </a:r>
            <a:r>
              <a:rPr lang="en-US" sz="2400" dirty="0" smtClean="0"/>
              <a:t> </a:t>
            </a:r>
            <a:r>
              <a:rPr lang="en-US" sz="2400" dirty="0" err="1" smtClean="0"/>
              <a:t>B’den</a:t>
            </a:r>
            <a:r>
              <a:rPr lang="en-US" sz="2400" dirty="0" smtClean="0"/>
              <a:t> </a:t>
            </a:r>
            <a:r>
              <a:rPr lang="en-US" sz="2400" dirty="0" err="1" smtClean="0"/>
              <a:t>daha</a:t>
            </a:r>
            <a:r>
              <a:rPr lang="en-US" sz="2400" dirty="0" smtClean="0"/>
              <a:t> </a:t>
            </a:r>
            <a:r>
              <a:rPr lang="en-US" sz="2400" dirty="0" err="1" smtClean="0"/>
              <a:t>ağır</a:t>
            </a:r>
            <a:r>
              <a:rPr lang="en-US" sz="2400" dirty="0" smtClean="0"/>
              <a:t>  </a:t>
            </a:r>
            <a:r>
              <a:rPr lang="en-US" sz="2400" dirty="0" err="1" smtClean="0"/>
              <a:t>hastalık</a:t>
            </a:r>
            <a:r>
              <a:rPr lang="en-US" sz="2400" dirty="0" smtClean="0"/>
              <a:t> yapar</a:t>
            </a:r>
            <a:r>
              <a:rPr lang="en-US" sz="2400" baseline="30000" dirty="0" smtClean="0"/>
              <a:t>1</a:t>
            </a:r>
          </a:p>
          <a:p>
            <a:pPr lvl="1">
              <a:lnSpc>
                <a:spcPct val="150000"/>
              </a:lnSpc>
            </a:pPr>
            <a:r>
              <a:rPr lang="en-US" sz="2000" dirty="0" smtClean="0"/>
              <a:t>GA3 alt </a:t>
            </a:r>
            <a:r>
              <a:rPr lang="en-US" sz="2000" dirty="0" err="1" smtClean="0"/>
              <a:t>grubu</a:t>
            </a:r>
            <a:r>
              <a:rPr lang="en-US" sz="2000" dirty="0" smtClean="0"/>
              <a:t> GA2’den </a:t>
            </a:r>
            <a:r>
              <a:rPr lang="en-US" sz="2000" dirty="0" err="1" smtClean="0"/>
              <a:t>daha</a:t>
            </a:r>
            <a:r>
              <a:rPr lang="en-US" sz="2000" dirty="0" smtClean="0"/>
              <a:t> </a:t>
            </a:r>
            <a:r>
              <a:rPr lang="en-US" sz="2000" dirty="0" err="1" smtClean="0"/>
              <a:t>ağır</a:t>
            </a:r>
            <a:r>
              <a:rPr lang="en-US" sz="2000" dirty="0" smtClean="0"/>
              <a:t> </a:t>
            </a:r>
            <a:r>
              <a:rPr lang="en-US" sz="2000" dirty="0" err="1" smtClean="0"/>
              <a:t>seyreder</a:t>
            </a:r>
            <a:endParaRPr lang="en-US" sz="2000" dirty="0" smtClean="0"/>
          </a:p>
          <a:p>
            <a:pPr>
              <a:lnSpc>
                <a:spcPct val="150000"/>
              </a:lnSpc>
            </a:pPr>
            <a:r>
              <a:rPr lang="en-US" sz="2400" dirty="0"/>
              <a:t>RV-C </a:t>
            </a:r>
            <a:r>
              <a:rPr lang="en-US" sz="2400" dirty="0" err="1" smtClean="0"/>
              <a:t>ve</a:t>
            </a:r>
            <a:r>
              <a:rPr lang="en-US" sz="2400" dirty="0" smtClean="0"/>
              <a:t> </a:t>
            </a:r>
            <a:r>
              <a:rPr lang="en-US" sz="2400" dirty="0"/>
              <a:t>RV-A </a:t>
            </a:r>
            <a:r>
              <a:rPr lang="en-US" sz="2400" dirty="0" err="1" smtClean="0"/>
              <a:t>küçük</a:t>
            </a:r>
            <a:r>
              <a:rPr lang="en-US" sz="2400" dirty="0" smtClean="0"/>
              <a:t> </a:t>
            </a:r>
            <a:r>
              <a:rPr lang="en-US" sz="2400" dirty="0" err="1" smtClean="0"/>
              <a:t>çocuklarda</a:t>
            </a:r>
            <a:r>
              <a:rPr lang="en-US" sz="2400" dirty="0" smtClean="0"/>
              <a:t> RV-</a:t>
            </a:r>
            <a:r>
              <a:rPr lang="en-US" sz="2400" dirty="0" err="1" smtClean="0"/>
              <a:t>B’ye</a:t>
            </a:r>
            <a:r>
              <a:rPr lang="en-US" sz="2400" dirty="0" smtClean="0"/>
              <a:t> </a:t>
            </a:r>
            <a:r>
              <a:rPr lang="en-US" sz="2400" dirty="0" err="1" smtClean="0"/>
              <a:t>göre</a:t>
            </a:r>
            <a:r>
              <a:rPr lang="en-US" sz="2400" dirty="0" smtClean="0"/>
              <a:t> </a:t>
            </a:r>
            <a:r>
              <a:rPr lang="en-US" sz="2400" dirty="0" err="1" smtClean="0"/>
              <a:t>daha</a:t>
            </a:r>
            <a:r>
              <a:rPr lang="en-US" sz="2400" dirty="0" smtClean="0"/>
              <a:t> </a:t>
            </a:r>
            <a:r>
              <a:rPr lang="en-US" sz="2400" dirty="0" err="1" smtClean="0"/>
              <a:t>ağır</a:t>
            </a:r>
            <a:r>
              <a:rPr lang="en-US" sz="2400" dirty="0" smtClean="0"/>
              <a:t> </a:t>
            </a:r>
            <a:r>
              <a:rPr lang="en-US" sz="2400" dirty="0" err="1" smtClean="0"/>
              <a:t>seyirli</a:t>
            </a:r>
            <a:r>
              <a:rPr lang="en-US" sz="2400" dirty="0" smtClean="0"/>
              <a:t> </a:t>
            </a:r>
            <a:r>
              <a:rPr lang="en-US" sz="2400" dirty="0" err="1" smtClean="0"/>
              <a:t>hastalığa</a:t>
            </a:r>
            <a:r>
              <a:rPr lang="en-US" sz="2400" dirty="0" smtClean="0"/>
              <a:t> </a:t>
            </a:r>
            <a:r>
              <a:rPr lang="en-US" sz="2400" dirty="0" err="1" smtClean="0"/>
              <a:t>neden</a:t>
            </a:r>
            <a:r>
              <a:rPr lang="en-US" sz="2400" dirty="0" smtClean="0"/>
              <a:t> olur</a:t>
            </a:r>
            <a:r>
              <a:rPr lang="en-US" sz="2400" baseline="30000" dirty="0" smtClean="0"/>
              <a:t>2</a:t>
            </a:r>
            <a:endParaRPr lang="en-US" sz="2400" baseline="30000" dirty="0"/>
          </a:p>
        </p:txBody>
      </p:sp>
      <p:sp>
        <p:nvSpPr>
          <p:cNvPr id="4" name="TextBox 3"/>
          <p:cNvSpPr txBox="1"/>
          <p:nvPr/>
        </p:nvSpPr>
        <p:spPr>
          <a:xfrm>
            <a:off x="2253802" y="6126163"/>
            <a:ext cx="2248949" cy="461665"/>
          </a:xfrm>
          <a:prstGeom prst="rect">
            <a:avLst/>
          </a:prstGeom>
          <a:noFill/>
        </p:spPr>
        <p:txBody>
          <a:bodyPr wrap="none" rtlCol="0">
            <a:spAutoFit/>
          </a:bodyPr>
          <a:lstStyle/>
          <a:p>
            <a:pPr marL="342900" indent="-342900">
              <a:buAutoNum type="arabicPeriod"/>
            </a:pPr>
            <a:r>
              <a:rPr lang="en-US" sz="1200" dirty="0" smtClean="0"/>
              <a:t>Walsh EE et al, JID 1997</a:t>
            </a:r>
          </a:p>
          <a:p>
            <a:pPr marL="342900" indent="-342900">
              <a:buAutoNum type="arabicPeriod"/>
            </a:pPr>
            <a:r>
              <a:rPr lang="en-US" sz="1200" dirty="0" smtClean="0"/>
              <a:t>Lee WM et al, ARCCM 2012</a:t>
            </a:r>
            <a:endParaRPr lang="en-US" sz="1200" dirty="0"/>
          </a:p>
        </p:txBody>
      </p:sp>
      <p:pic>
        <p:nvPicPr>
          <p:cNvPr id="5" name="Picture 4"/>
          <p:cNvPicPr>
            <a:picLocks noChangeAspect="1"/>
          </p:cNvPicPr>
          <p:nvPr/>
        </p:nvPicPr>
        <p:blipFill>
          <a:blip r:embed="rId2"/>
          <a:stretch>
            <a:fillRect/>
          </a:stretch>
        </p:blipFill>
        <p:spPr>
          <a:xfrm>
            <a:off x="5564833" y="3722913"/>
            <a:ext cx="2417717" cy="2973615"/>
          </a:xfrm>
          <a:prstGeom prst="rect">
            <a:avLst/>
          </a:prstGeom>
        </p:spPr>
      </p:pic>
    </p:spTree>
    <p:extLst>
      <p:ext uri="{BB962C8B-B14F-4D97-AF65-F5344CB8AC3E}">
        <p14:creationId xmlns:p14="http://schemas.microsoft.com/office/powerpoint/2010/main" val="5761058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749904"/>
            <a:ext cx="8229600" cy="2376259"/>
          </a:xfrm>
        </p:spPr>
        <p:txBody>
          <a:bodyPr>
            <a:normAutofit/>
          </a:bodyPr>
          <a:lstStyle/>
          <a:p>
            <a:r>
              <a:rPr lang="en-US" sz="2800" dirty="0" smtClean="0"/>
              <a:t>CDHR3 </a:t>
            </a:r>
            <a:r>
              <a:rPr lang="en-US" sz="2800" dirty="0" err="1" smtClean="0"/>
              <a:t>bir</a:t>
            </a:r>
            <a:r>
              <a:rPr lang="en-US" sz="2800" dirty="0" smtClean="0"/>
              <a:t> </a:t>
            </a:r>
            <a:r>
              <a:rPr lang="en-US" sz="2800" dirty="0" err="1" smtClean="0"/>
              <a:t>transmembran</a:t>
            </a:r>
            <a:r>
              <a:rPr lang="en-US" sz="2800" dirty="0" smtClean="0"/>
              <a:t> </a:t>
            </a:r>
            <a:r>
              <a:rPr lang="en-US" sz="2800" dirty="0" err="1" smtClean="0"/>
              <a:t>proteindir</a:t>
            </a:r>
            <a:endParaRPr lang="en-US" sz="2800" dirty="0" smtClean="0"/>
          </a:p>
          <a:p>
            <a:r>
              <a:rPr lang="en-US" sz="2800" dirty="0" smtClean="0"/>
              <a:t>RV-</a:t>
            </a:r>
            <a:r>
              <a:rPr lang="en-US" sz="2800" dirty="0" err="1" smtClean="0"/>
              <a:t>C’nin</a:t>
            </a:r>
            <a:r>
              <a:rPr lang="en-US" sz="2800" dirty="0" smtClean="0"/>
              <a:t> </a:t>
            </a:r>
            <a:r>
              <a:rPr lang="en-US" sz="2800" dirty="0" err="1" smtClean="0"/>
              <a:t>hücreye</a:t>
            </a:r>
            <a:r>
              <a:rPr lang="en-US" sz="2800" dirty="0" smtClean="0"/>
              <a:t> </a:t>
            </a:r>
            <a:r>
              <a:rPr lang="en-US" sz="2800" dirty="0" err="1" smtClean="0"/>
              <a:t>bağlanmasını</a:t>
            </a:r>
            <a:r>
              <a:rPr lang="en-US" sz="2800" dirty="0" smtClean="0"/>
              <a:t> </a:t>
            </a:r>
            <a:r>
              <a:rPr lang="en-US" sz="2800" dirty="0" err="1" smtClean="0"/>
              <a:t>ve</a:t>
            </a:r>
            <a:r>
              <a:rPr lang="en-US" sz="2800" dirty="0" smtClean="0"/>
              <a:t> </a:t>
            </a:r>
            <a:r>
              <a:rPr lang="en-US" sz="2800" dirty="0" err="1" smtClean="0"/>
              <a:t>replikasyonunu</a:t>
            </a:r>
            <a:r>
              <a:rPr lang="en-US" sz="2800" dirty="0" smtClean="0"/>
              <a:t> </a:t>
            </a:r>
            <a:r>
              <a:rPr lang="en-US" sz="2800" dirty="0" err="1" smtClean="0"/>
              <a:t>mümkün</a:t>
            </a:r>
            <a:r>
              <a:rPr lang="en-US" sz="2800" dirty="0" smtClean="0"/>
              <a:t> </a:t>
            </a:r>
            <a:r>
              <a:rPr lang="en-US" sz="2800" dirty="0" err="1" smtClean="0"/>
              <a:t>kılar</a:t>
            </a:r>
            <a:endParaRPr lang="en-US" sz="2800" dirty="0"/>
          </a:p>
        </p:txBody>
      </p:sp>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22914"/>
            <a:ext cx="9144000" cy="3281143"/>
          </a:xfrm>
          <a:prstGeom prst="rect">
            <a:avLst/>
          </a:prstGeom>
        </p:spPr>
      </p:pic>
      <p:sp>
        <p:nvSpPr>
          <p:cNvPr id="5" name="TextBox 4"/>
          <p:cNvSpPr txBox="1"/>
          <p:nvPr/>
        </p:nvSpPr>
        <p:spPr>
          <a:xfrm>
            <a:off x="718457" y="476806"/>
            <a:ext cx="1212191" cy="369332"/>
          </a:xfrm>
          <a:prstGeom prst="rect">
            <a:avLst/>
          </a:prstGeom>
          <a:noFill/>
        </p:spPr>
        <p:txBody>
          <a:bodyPr wrap="none" rtlCol="0">
            <a:spAutoFit/>
          </a:bodyPr>
          <a:lstStyle/>
          <a:p>
            <a:r>
              <a:rPr lang="en-US" smtClean="0"/>
              <a:t>PNAS 2015</a:t>
            </a:r>
            <a:endParaRPr lang="en-US"/>
          </a:p>
        </p:txBody>
      </p:sp>
      <p:pic>
        <p:nvPicPr>
          <p:cNvPr id="6" name="Picture 5"/>
          <p:cNvPicPr>
            <a:picLocks noChangeAspect="1"/>
          </p:cNvPicPr>
          <p:nvPr/>
        </p:nvPicPr>
        <p:blipFill>
          <a:blip r:embed="rId3"/>
          <a:stretch>
            <a:fillRect/>
          </a:stretch>
        </p:blipFill>
        <p:spPr>
          <a:xfrm>
            <a:off x="774700" y="305257"/>
            <a:ext cx="7594600" cy="6197600"/>
          </a:xfrm>
          <a:prstGeom prst="rect">
            <a:avLst/>
          </a:prstGeom>
        </p:spPr>
      </p:pic>
    </p:spTree>
    <p:extLst>
      <p:ext uri="{BB962C8B-B14F-4D97-AF65-F5344CB8AC3E}">
        <p14:creationId xmlns:p14="http://schemas.microsoft.com/office/powerpoint/2010/main" val="70920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Çevresel</a:t>
            </a:r>
            <a:r>
              <a:rPr lang="en-US" dirty="0" smtClean="0"/>
              <a:t> </a:t>
            </a:r>
            <a:r>
              <a:rPr lang="en-US" dirty="0" err="1" smtClean="0"/>
              <a:t>Faktörler</a:t>
            </a:r>
            <a:r>
              <a:rPr lang="en-US" dirty="0" smtClean="0"/>
              <a:t>: </a:t>
            </a:r>
            <a:r>
              <a:rPr lang="en-US" dirty="0" err="1" smtClean="0"/>
              <a:t>Pasif</a:t>
            </a:r>
            <a:r>
              <a:rPr lang="en-US" dirty="0" smtClean="0"/>
              <a:t> </a:t>
            </a:r>
            <a:r>
              <a:rPr lang="en-US" dirty="0" err="1" smtClean="0"/>
              <a:t>sigara</a:t>
            </a:r>
            <a:r>
              <a:rPr lang="en-US" dirty="0" smtClean="0"/>
              <a:t> </a:t>
            </a:r>
            <a:r>
              <a:rPr lang="en-US" dirty="0" err="1" smtClean="0"/>
              <a:t>içimi</a:t>
            </a:r>
            <a:endParaRPr lang="en-US" dirty="0"/>
          </a:p>
        </p:txBody>
      </p:sp>
      <p:sp>
        <p:nvSpPr>
          <p:cNvPr id="3" name="Content Placeholder 2"/>
          <p:cNvSpPr>
            <a:spLocks noGrp="1"/>
          </p:cNvSpPr>
          <p:nvPr>
            <p:ph idx="1"/>
          </p:nvPr>
        </p:nvSpPr>
        <p:spPr/>
        <p:txBody>
          <a:bodyPr>
            <a:normAutofit/>
          </a:bodyPr>
          <a:lstStyle/>
          <a:p>
            <a:pPr>
              <a:lnSpc>
                <a:spcPct val="150000"/>
              </a:lnSpc>
            </a:pPr>
            <a:r>
              <a:rPr lang="en-US" sz="2800" dirty="0" err="1" smtClean="0"/>
              <a:t>İmmün</a:t>
            </a:r>
            <a:r>
              <a:rPr lang="en-US" sz="2800" dirty="0" smtClean="0"/>
              <a:t> </a:t>
            </a:r>
            <a:r>
              <a:rPr lang="en-US" sz="2800" dirty="0" err="1" smtClean="0"/>
              <a:t>sistemin</a:t>
            </a:r>
            <a:r>
              <a:rPr lang="en-US" sz="2800" dirty="0" smtClean="0"/>
              <a:t> </a:t>
            </a:r>
            <a:r>
              <a:rPr lang="en-US" sz="2800" dirty="0" err="1" smtClean="0"/>
              <a:t>gelişimini</a:t>
            </a:r>
            <a:r>
              <a:rPr lang="en-US" sz="2800" dirty="0" smtClean="0"/>
              <a:t> </a:t>
            </a:r>
            <a:r>
              <a:rPr lang="en-US" sz="2800" dirty="0" err="1" smtClean="0"/>
              <a:t>ve</a:t>
            </a:r>
            <a:r>
              <a:rPr lang="en-US" sz="2800" dirty="0" smtClean="0"/>
              <a:t>/</a:t>
            </a:r>
            <a:r>
              <a:rPr lang="en-US" sz="2800" dirty="0" err="1" smtClean="0"/>
              <a:t>veya</a:t>
            </a:r>
            <a:r>
              <a:rPr lang="en-US" sz="2800" dirty="0" smtClean="0"/>
              <a:t> viral </a:t>
            </a:r>
            <a:r>
              <a:rPr lang="en-US" sz="2800" dirty="0" err="1" smtClean="0"/>
              <a:t>infeksiyonlara</a:t>
            </a:r>
            <a:r>
              <a:rPr lang="en-US" sz="2800" dirty="0" smtClean="0"/>
              <a:t> </a:t>
            </a:r>
            <a:r>
              <a:rPr lang="en-US" sz="2800" dirty="0" err="1" smtClean="0"/>
              <a:t>yanıtını</a:t>
            </a:r>
            <a:r>
              <a:rPr lang="en-US" sz="2800" dirty="0" smtClean="0"/>
              <a:t> </a:t>
            </a:r>
            <a:r>
              <a:rPr lang="en-US" sz="2800" dirty="0" err="1" smtClean="0"/>
              <a:t>etkiler</a:t>
            </a:r>
            <a:endParaRPr lang="en-US" sz="2800" dirty="0" smtClean="0"/>
          </a:p>
          <a:p>
            <a:pPr lvl="1">
              <a:lnSpc>
                <a:spcPct val="150000"/>
              </a:lnSpc>
            </a:pPr>
            <a:r>
              <a:rPr lang="en-US" sz="2400" dirty="0" err="1" smtClean="0"/>
              <a:t>Pasif</a:t>
            </a:r>
            <a:r>
              <a:rPr lang="en-US" sz="2400" dirty="0" smtClean="0"/>
              <a:t> </a:t>
            </a:r>
            <a:r>
              <a:rPr lang="en-US" sz="2400" dirty="0" err="1" smtClean="0"/>
              <a:t>sigara</a:t>
            </a:r>
            <a:r>
              <a:rPr lang="en-US" sz="2400" dirty="0" smtClean="0"/>
              <a:t>: </a:t>
            </a:r>
            <a:r>
              <a:rPr lang="en-US" sz="2400" dirty="0" err="1" smtClean="0"/>
              <a:t>astım</a:t>
            </a:r>
            <a:r>
              <a:rPr lang="en-US" sz="2400" dirty="0" smtClean="0"/>
              <a:t> </a:t>
            </a:r>
            <a:r>
              <a:rPr lang="en-US" sz="2400" dirty="0" err="1" smtClean="0"/>
              <a:t>ve</a:t>
            </a:r>
            <a:r>
              <a:rPr lang="en-US" sz="2400" dirty="0" smtClean="0"/>
              <a:t> </a:t>
            </a:r>
            <a:r>
              <a:rPr lang="en-US" sz="2400" dirty="0" err="1" smtClean="0"/>
              <a:t>atopi</a:t>
            </a:r>
            <a:r>
              <a:rPr lang="en-US" sz="2400" dirty="0" smtClean="0"/>
              <a:t> </a:t>
            </a:r>
            <a:r>
              <a:rPr lang="en-US" sz="2400" dirty="0" err="1" smtClean="0"/>
              <a:t>morbiditesini</a:t>
            </a:r>
            <a:r>
              <a:rPr lang="en-US" sz="2400" dirty="0" smtClean="0"/>
              <a:t> </a:t>
            </a:r>
            <a:r>
              <a:rPr lang="en-US" sz="2400" dirty="0" err="1" smtClean="0"/>
              <a:t>artırır</a:t>
            </a:r>
            <a:endParaRPr lang="en-US" sz="2400" dirty="0"/>
          </a:p>
          <a:p>
            <a:pPr lvl="1">
              <a:lnSpc>
                <a:spcPct val="150000"/>
              </a:lnSpc>
            </a:pPr>
            <a:r>
              <a:rPr lang="en-US" sz="2400" dirty="0" smtClean="0"/>
              <a:t>Maternal </a:t>
            </a:r>
            <a:r>
              <a:rPr lang="en-US" sz="2400" dirty="0" err="1" smtClean="0"/>
              <a:t>sigara</a:t>
            </a:r>
            <a:r>
              <a:rPr lang="en-US" sz="2400" dirty="0" smtClean="0"/>
              <a:t>: </a:t>
            </a:r>
            <a:r>
              <a:rPr lang="en-US" sz="2400" dirty="0" err="1" smtClean="0"/>
              <a:t>bebeğin</a:t>
            </a:r>
            <a:r>
              <a:rPr lang="en-US" sz="2400" dirty="0" smtClean="0"/>
              <a:t> </a:t>
            </a:r>
            <a:r>
              <a:rPr lang="en-US" sz="2400" dirty="0" err="1" smtClean="0"/>
              <a:t>artmış</a:t>
            </a:r>
            <a:r>
              <a:rPr lang="en-US" sz="2400" dirty="0" smtClean="0"/>
              <a:t>  Th2 </a:t>
            </a:r>
            <a:r>
              <a:rPr lang="en-US" sz="2400" dirty="0" err="1" smtClean="0"/>
              <a:t>yanıtı</a:t>
            </a:r>
            <a:r>
              <a:rPr lang="en-US" sz="2400" dirty="0" smtClean="0"/>
              <a:t>, </a:t>
            </a:r>
            <a:r>
              <a:rPr lang="en-US" sz="2400" dirty="0" err="1" smtClean="0"/>
              <a:t>yüksek</a:t>
            </a:r>
            <a:r>
              <a:rPr lang="en-US" sz="2400" dirty="0" smtClean="0"/>
              <a:t> </a:t>
            </a:r>
            <a:r>
              <a:rPr lang="en-US" sz="2400" dirty="0" err="1" smtClean="0"/>
              <a:t>kord</a:t>
            </a:r>
            <a:r>
              <a:rPr lang="en-US" sz="2400" dirty="0" smtClean="0"/>
              <a:t> </a:t>
            </a:r>
            <a:r>
              <a:rPr lang="en-US" sz="2400" dirty="0" err="1" smtClean="0"/>
              <a:t>kanı</a:t>
            </a:r>
            <a:r>
              <a:rPr lang="en-US" sz="2400" dirty="0" smtClean="0"/>
              <a:t> </a:t>
            </a:r>
            <a:r>
              <a:rPr lang="en-US" sz="2400" dirty="0" err="1" smtClean="0"/>
              <a:t>IgE</a:t>
            </a:r>
            <a:r>
              <a:rPr lang="en-US" sz="2400" dirty="0" smtClean="0"/>
              <a:t> </a:t>
            </a:r>
            <a:r>
              <a:rPr lang="en-US" sz="2400" dirty="0" err="1" smtClean="0"/>
              <a:t>düzeyi</a:t>
            </a:r>
            <a:r>
              <a:rPr lang="en-US" sz="2400" dirty="0" smtClean="0"/>
              <a:t>, </a:t>
            </a:r>
            <a:r>
              <a:rPr lang="en-US" sz="2400" dirty="0" err="1" smtClean="0"/>
              <a:t>azalmış</a:t>
            </a:r>
            <a:r>
              <a:rPr lang="en-US" sz="2400" dirty="0" smtClean="0"/>
              <a:t> TLR </a:t>
            </a:r>
            <a:r>
              <a:rPr lang="en-US" sz="2400" dirty="0" err="1" smtClean="0"/>
              <a:t>cevabı</a:t>
            </a:r>
            <a:r>
              <a:rPr lang="en-US" sz="2400" dirty="0" smtClean="0"/>
              <a:t> </a:t>
            </a:r>
            <a:r>
              <a:rPr lang="en-US" sz="2400" dirty="0" err="1" smtClean="0"/>
              <a:t>ile</a:t>
            </a:r>
            <a:r>
              <a:rPr lang="en-US" sz="2400" dirty="0" smtClean="0"/>
              <a:t> </a:t>
            </a:r>
            <a:r>
              <a:rPr lang="en-US" sz="2400" dirty="0" err="1" smtClean="0"/>
              <a:t>ilişkili</a:t>
            </a:r>
            <a:endParaRPr lang="en-US" sz="2400" dirty="0" smtClean="0"/>
          </a:p>
          <a:p>
            <a:pPr lvl="1">
              <a:lnSpc>
                <a:spcPct val="150000"/>
              </a:lnSpc>
            </a:pPr>
            <a:r>
              <a:rPr lang="en-US" sz="2400" dirty="0" err="1" smtClean="0"/>
              <a:t>Bunlar</a:t>
            </a:r>
            <a:r>
              <a:rPr lang="en-US" sz="2400" dirty="0" smtClean="0"/>
              <a:t> </a:t>
            </a:r>
            <a:r>
              <a:rPr lang="en-US" sz="2400" dirty="0" err="1" smtClean="0"/>
              <a:t>bebekte</a:t>
            </a:r>
            <a:r>
              <a:rPr lang="en-US" sz="2400" dirty="0" smtClean="0"/>
              <a:t> </a:t>
            </a:r>
            <a:r>
              <a:rPr lang="en-US" sz="2400" dirty="0" err="1" smtClean="0"/>
              <a:t>infeksiyonların</a:t>
            </a:r>
            <a:r>
              <a:rPr lang="en-US" sz="2400" dirty="0"/>
              <a:t> </a:t>
            </a:r>
            <a:r>
              <a:rPr lang="en-US" sz="2400" dirty="0" err="1" smtClean="0"/>
              <a:t>şiddetini</a:t>
            </a:r>
            <a:r>
              <a:rPr lang="en-US" sz="2400" dirty="0" smtClean="0"/>
              <a:t> </a:t>
            </a:r>
            <a:r>
              <a:rPr lang="en-US" sz="2400" dirty="0" err="1" smtClean="0"/>
              <a:t>arttırır</a:t>
            </a:r>
            <a:r>
              <a:rPr lang="en-US" sz="2400" dirty="0" smtClean="0"/>
              <a:t> </a:t>
            </a:r>
          </a:p>
        </p:txBody>
      </p:sp>
      <p:cxnSp>
        <p:nvCxnSpPr>
          <p:cNvPr id="4" name="Straight Connector 3"/>
          <p:cNvCxnSpPr/>
          <p:nvPr/>
        </p:nvCxnSpPr>
        <p:spPr>
          <a:xfrm>
            <a:off x="457200" y="1508919"/>
            <a:ext cx="8407765" cy="25655"/>
          </a:xfrm>
          <a:prstGeom prst="line">
            <a:avLst/>
          </a:prstGeom>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457200" y="5983572"/>
            <a:ext cx="8407765" cy="25655"/>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42249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Çevresel</a:t>
            </a:r>
            <a:r>
              <a:rPr lang="en-US" dirty="0" smtClean="0"/>
              <a:t> </a:t>
            </a:r>
            <a:r>
              <a:rPr lang="en-US" dirty="0" err="1" smtClean="0"/>
              <a:t>Faktörler</a:t>
            </a:r>
            <a:r>
              <a:rPr lang="en-US" dirty="0" smtClean="0"/>
              <a:t>: </a:t>
            </a:r>
            <a:r>
              <a:rPr lang="en-US" dirty="0" err="1" smtClean="0"/>
              <a:t>Diyet</a:t>
            </a:r>
            <a:endParaRPr lang="en-US" dirty="0"/>
          </a:p>
        </p:txBody>
      </p:sp>
      <p:sp>
        <p:nvSpPr>
          <p:cNvPr id="3" name="Content Placeholder 2"/>
          <p:cNvSpPr>
            <a:spLocks noGrp="1"/>
          </p:cNvSpPr>
          <p:nvPr>
            <p:ph idx="1"/>
          </p:nvPr>
        </p:nvSpPr>
        <p:spPr>
          <a:xfrm>
            <a:off x="309717" y="1328080"/>
            <a:ext cx="8568812" cy="4525963"/>
          </a:xfrm>
        </p:spPr>
        <p:txBody>
          <a:bodyPr>
            <a:normAutofit/>
          </a:bodyPr>
          <a:lstStyle/>
          <a:p>
            <a:pPr>
              <a:lnSpc>
                <a:spcPct val="150000"/>
              </a:lnSpc>
            </a:pPr>
            <a:r>
              <a:rPr lang="en-US" sz="2000" dirty="0" smtClean="0"/>
              <a:t>İlk </a:t>
            </a:r>
            <a:r>
              <a:rPr lang="en-US" sz="2000" dirty="0" err="1" smtClean="0"/>
              <a:t>trimestrde</a:t>
            </a:r>
            <a:r>
              <a:rPr lang="en-US" sz="2000" dirty="0" smtClean="0"/>
              <a:t> FA </a:t>
            </a:r>
            <a:r>
              <a:rPr lang="en-US" sz="2000" dirty="0" err="1" smtClean="0"/>
              <a:t>alan</a:t>
            </a:r>
            <a:r>
              <a:rPr lang="en-US" sz="2000" dirty="0" smtClean="0"/>
              <a:t> </a:t>
            </a:r>
            <a:r>
              <a:rPr lang="en-US" sz="2000" dirty="0" err="1" smtClean="0"/>
              <a:t>anne</a:t>
            </a:r>
            <a:r>
              <a:rPr lang="en-US" sz="2000" dirty="0" smtClean="0"/>
              <a:t> </a:t>
            </a:r>
            <a:r>
              <a:rPr lang="en-US" sz="2000" dirty="0" err="1" smtClean="0"/>
              <a:t>bebeklerinde</a:t>
            </a:r>
            <a:r>
              <a:rPr lang="en-US" sz="2000" dirty="0" smtClean="0"/>
              <a:t>  </a:t>
            </a:r>
            <a:r>
              <a:rPr lang="en-US" sz="2000" dirty="0" err="1" smtClean="0"/>
              <a:t>almayanlara</a:t>
            </a:r>
            <a:r>
              <a:rPr lang="en-US" sz="2000" dirty="0" smtClean="0"/>
              <a:t> </a:t>
            </a:r>
            <a:r>
              <a:rPr lang="en-US" sz="2000" dirty="0" err="1" smtClean="0"/>
              <a:t>göre</a:t>
            </a:r>
            <a:r>
              <a:rPr lang="en-US" sz="2000" dirty="0" smtClean="0"/>
              <a:t> </a:t>
            </a:r>
            <a:r>
              <a:rPr lang="en-US" sz="2000" dirty="0" err="1" smtClean="0"/>
              <a:t>artmış</a:t>
            </a:r>
            <a:r>
              <a:rPr lang="en-US" sz="2000" dirty="0" smtClean="0"/>
              <a:t> </a:t>
            </a:r>
            <a:r>
              <a:rPr lang="en-US" sz="2000" dirty="0" err="1" smtClean="0"/>
              <a:t>bronşiolit</a:t>
            </a:r>
            <a:r>
              <a:rPr lang="en-US" sz="2000" dirty="0" smtClean="0"/>
              <a:t> riski</a:t>
            </a:r>
            <a:r>
              <a:rPr lang="en-US" sz="2000" baseline="30000" dirty="0"/>
              <a:t>1</a:t>
            </a:r>
          </a:p>
          <a:p>
            <a:pPr>
              <a:lnSpc>
                <a:spcPct val="150000"/>
              </a:lnSpc>
            </a:pPr>
            <a:r>
              <a:rPr lang="en-US" sz="2000" dirty="0" err="1" smtClean="0"/>
              <a:t>Vit</a:t>
            </a:r>
            <a:r>
              <a:rPr lang="en-US" sz="2000" dirty="0" smtClean="0"/>
              <a:t> D </a:t>
            </a:r>
            <a:r>
              <a:rPr lang="en-US" sz="2000" dirty="0" err="1" smtClean="0"/>
              <a:t>eksikliği</a:t>
            </a:r>
            <a:r>
              <a:rPr lang="en-US" sz="2000" dirty="0" smtClean="0"/>
              <a:t> </a:t>
            </a:r>
            <a:r>
              <a:rPr lang="en-US" sz="2000" dirty="0" err="1" smtClean="0"/>
              <a:t>artmış</a:t>
            </a:r>
            <a:r>
              <a:rPr lang="en-US" sz="2000" dirty="0" smtClean="0"/>
              <a:t> </a:t>
            </a:r>
            <a:r>
              <a:rPr lang="en-US" sz="2000" dirty="0" err="1" smtClean="0"/>
              <a:t>inflamasyon</a:t>
            </a:r>
            <a:r>
              <a:rPr lang="en-US" sz="2000" dirty="0" smtClean="0"/>
              <a:t>, viral </a:t>
            </a:r>
            <a:r>
              <a:rPr lang="en-US" sz="2000" dirty="0" err="1" smtClean="0"/>
              <a:t>infeksiyon</a:t>
            </a:r>
            <a:r>
              <a:rPr lang="en-US" sz="2000" dirty="0" smtClean="0"/>
              <a:t> </a:t>
            </a:r>
            <a:r>
              <a:rPr lang="en-US" sz="2000" dirty="0" err="1" smtClean="0"/>
              <a:t>riski</a:t>
            </a:r>
            <a:r>
              <a:rPr lang="en-US" sz="2000" dirty="0" smtClean="0"/>
              <a:t> </a:t>
            </a:r>
            <a:r>
              <a:rPr lang="en-US" sz="2000" dirty="0" err="1" smtClean="0"/>
              <a:t>ve</a:t>
            </a:r>
            <a:r>
              <a:rPr lang="en-US" sz="2000" dirty="0" smtClean="0"/>
              <a:t> </a:t>
            </a:r>
            <a:r>
              <a:rPr lang="en-US" sz="2000" dirty="0" err="1" smtClean="0"/>
              <a:t>astım</a:t>
            </a:r>
            <a:r>
              <a:rPr lang="en-US" sz="2000" dirty="0" smtClean="0"/>
              <a:t> </a:t>
            </a:r>
            <a:r>
              <a:rPr lang="en-US" sz="2000" dirty="0" err="1" smtClean="0"/>
              <a:t>gelişimi</a:t>
            </a:r>
            <a:r>
              <a:rPr lang="en-US" sz="2000" dirty="0" smtClean="0"/>
              <a:t> </a:t>
            </a:r>
            <a:r>
              <a:rPr lang="en-US" sz="2000" dirty="0" err="1" smtClean="0"/>
              <a:t>ile</a:t>
            </a:r>
            <a:r>
              <a:rPr lang="en-US" sz="2000" dirty="0" smtClean="0"/>
              <a:t> ilişikli</a:t>
            </a:r>
            <a:r>
              <a:rPr lang="en-US" sz="2000" baseline="30000" dirty="0"/>
              <a:t>2</a:t>
            </a:r>
            <a:endParaRPr lang="en-US" sz="2000" baseline="30000" dirty="0" smtClean="0"/>
          </a:p>
          <a:p>
            <a:pPr>
              <a:lnSpc>
                <a:spcPct val="150000"/>
              </a:lnSpc>
            </a:pPr>
            <a:r>
              <a:rPr lang="en-US" sz="2000" dirty="0" err="1" smtClean="0"/>
              <a:t>Selenyum</a:t>
            </a:r>
            <a:r>
              <a:rPr lang="en-US" sz="2000" dirty="0" smtClean="0"/>
              <a:t> </a:t>
            </a:r>
            <a:r>
              <a:rPr lang="en-US" sz="2000" dirty="0" err="1" smtClean="0"/>
              <a:t>eksikli</a:t>
            </a:r>
            <a:r>
              <a:rPr lang="en-US" sz="2000" dirty="0" smtClean="0"/>
              <a:t> </a:t>
            </a:r>
            <a:r>
              <a:rPr lang="en-US" sz="2000" dirty="0" err="1" smtClean="0"/>
              <a:t>olan</a:t>
            </a:r>
            <a:r>
              <a:rPr lang="en-US" sz="2000" dirty="0" smtClean="0"/>
              <a:t> </a:t>
            </a:r>
            <a:r>
              <a:rPr lang="en-US" sz="2000" dirty="0" err="1" smtClean="0"/>
              <a:t>farelerde</a:t>
            </a:r>
            <a:r>
              <a:rPr lang="en-US" sz="2000" dirty="0" smtClean="0"/>
              <a:t> </a:t>
            </a:r>
            <a:r>
              <a:rPr lang="en-US" sz="2000" dirty="0" err="1" smtClean="0"/>
              <a:t>artmış</a:t>
            </a:r>
            <a:r>
              <a:rPr lang="en-US" sz="2000" dirty="0" smtClean="0"/>
              <a:t> </a:t>
            </a:r>
            <a:r>
              <a:rPr lang="en-US" sz="2000" dirty="0" err="1" smtClean="0"/>
              <a:t>mukus</a:t>
            </a:r>
            <a:r>
              <a:rPr lang="en-US" sz="2000" dirty="0" smtClean="0"/>
              <a:t> </a:t>
            </a:r>
            <a:r>
              <a:rPr lang="en-US" sz="2000" dirty="0" err="1" smtClean="0"/>
              <a:t>üretimi</a:t>
            </a:r>
            <a:r>
              <a:rPr lang="en-US" sz="2000" dirty="0" smtClean="0"/>
              <a:t>, </a:t>
            </a:r>
            <a:r>
              <a:rPr lang="en-US" sz="2000" dirty="0" err="1" smtClean="0"/>
              <a:t>azalmış</a:t>
            </a:r>
            <a:r>
              <a:rPr lang="en-US" sz="2000" dirty="0" smtClean="0"/>
              <a:t> </a:t>
            </a:r>
            <a:r>
              <a:rPr lang="en-US" sz="2000" dirty="0" err="1" smtClean="0"/>
              <a:t>katalaz</a:t>
            </a:r>
            <a:r>
              <a:rPr lang="en-US" sz="2000" dirty="0" smtClean="0"/>
              <a:t> </a:t>
            </a:r>
            <a:r>
              <a:rPr lang="en-US" sz="2000" dirty="0" err="1" smtClean="0"/>
              <a:t>aktivitesi</a:t>
            </a:r>
            <a:r>
              <a:rPr lang="en-US" sz="2000" dirty="0" smtClean="0"/>
              <a:t> </a:t>
            </a:r>
            <a:r>
              <a:rPr lang="en-US" sz="2000" dirty="0" err="1" smtClean="0"/>
              <a:t>daha</a:t>
            </a:r>
            <a:r>
              <a:rPr lang="en-US" sz="2000" dirty="0" smtClean="0"/>
              <a:t> </a:t>
            </a:r>
            <a:r>
              <a:rPr lang="en-US" sz="2000" dirty="0" err="1" smtClean="0"/>
              <a:t>şiddetli</a:t>
            </a:r>
            <a:r>
              <a:rPr lang="en-US" sz="2000" dirty="0" smtClean="0"/>
              <a:t> influenza </a:t>
            </a:r>
            <a:r>
              <a:rPr lang="en-US" sz="2000" dirty="0" err="1" smtClean="0"/>
              <a:t>ile</a:t>
            </a:r>
            <a:r>
              <a:rPr lang="en-US" sz="2000" dirty="0" smtClean="0"/>
              <a:t> birlikte</a:t>
            </a:r>
            <a:r>
              <a:rPr lang="en-US" sz="2000" baseline="30000" dirty="0"/>
              <a:t>3</a:t>
            </a:r>
            <a:endParaRPr lang="en-US" sz="2000" baseline="30000" dirty="0" smtClean="0"/>
          </a:p>
          <a:p>
            <a:pPr>
              <a:lnSpc>
                <a:spcPct val="150000"/>
              </a:lnSpc>
            </a:pPr>
            <a:r>
              <a:rPr lang="en-US" sz="2000" dirty="0" err="1" smtClean="0"/>
              <a:t>Bebekte</a:t>
            </a:r>
            <a:r>
              <a:rPr lang="en-US" sz="2000" dirty="0" smtClean="0"/>
              <a:t> </a:t>
            </a:r>
            <a:r>
              <a:rPr lang="en-US" sz="2000" dirty="0" err="1" smtClean="0"/>
              <a:t>Parasetamol</a:t>
            </a:r>
            <a:r>
              <a:rPr lang="en-US" sz="2000" dirty="0" smtClean="0"/>
              <a:t> </a:t>
            </a:r>
            <a:r>
              <a:rPr lang="en-US" sz="2000" dirty="0" err="1" smtClean="0"/>
              <a:t>ve</a:t>
            </a:r>
            <a:r>
              <a:rPr lang="en-US" sz="2000" dirty="0" smtClean="0"/>
              <a:t> ibuprofen  </a:t>
            </a:r>
            <a:r>
              <a:rPr lang="en-US" sz="2000" dirty="0" err="1" smtClean="0"/>
              <a:t>kullanımı</a:t>
            </a:r>
            <a:r>
              <a:rPr lang="en-US" sz="2000" dirty="0" smtClean="0"/>
              <a:t> TLR4 </a:t>
            </a:r>
            <a:r>
              <a:rPr lang="en-US" sz="2000" dirty="0" err="1" smtClean="0"/>
              <a:t>polimorfizmi</a:t>
            </a:r>
            <a:r>
              <a:rPr lang="en-US" sz="2000" dirty="0" smtClean="0"/>
              <a:t> </a:t>
            </a:r>
            <a:r>
              <a:rPr lang="en-US" sz="2000" dirty="0" err="1" smtClean="0"/>
              <a:t>ile</a:t>
            </a:r>
            <a:r>
              <a:rPr lang="en-US" sz="2000" dirty="0" smtClean="0"/>
              <a:t> </a:t>
            </a:r>
            <a:r>
              <a:rPr lang="en-US" sz="2000" dirty="0" err="1" smtClean="0"/>
              <a:t>birlikte</a:t>
            </a:r>
            <a:r>
              <a:rPr lang="en-US" sz="2000" dirty="0" smtClean="0"/>
              <a:t> </a:t>
            </a:r>
            <a:r>
              <a:rPr lang="en-US" sz="2000" dirty="0" err="1" smtClean="0"/>
              <a:t>astıma</a:t>
            </a:r>
            <a:r>
              <a:rPr lang="en-US" sz="2000" dirty="0" smtClean="0"/>
              <a:t> </a:t>
            </a:r>
            <a:r>
              <a:rPr lang="en-US" sz="2000" dirty="0" err="1" smtClean="0"/>
              <a:t>eğilimi</a:t>
            </a:r>
            <a:r>
              <a:rPr lang="en-US" sz="2000" dirty="0" smtClean="0"/>
              <a:t> artırabilir</a:t>
            </a:r>
            <a:r>
              <a:rPr lang="en-US" sz="2000" baseline="30000" dirty="0"/>
              <a:t>4</a:t>
            </a:r>
            <a:endParaRPr lang="en-US" sz="2000" baseline="30000" dirty="0" smtClean="0"/>
          </a:p>
        </p:txBody>
      </p:sp>
      <p:sp>
        <p:nvSpPr>
          <p:cNvPr id="4" name="TextBox 3"/>
          <p:cNvSpPr txBox="1"/>
          <p:nvPr/>
        </p:nvSpPr>
        <p:spPr>
          <a:xfrm>
            <a:off x="720214" y="5662314"/>
            <a:ext cx="7703571" cy="900246"/>
          </a:xfrm>
          <a:prstGeom prst="rect">
            <a:avLst/>
          </a:prstGeom>
          <a:noFill/>
        </p:spPr>
        <p:txBody>
          <a:bodyPr wrap="square" rtlCol="0">
            <a:spAutoFit/>
          </a:bodyPr>
          <a:lstStyle/>
          <a:p>
            <a:pPr marL="228600" indent="-228600">
              <a:buAutoNum type="arabicPeriod"/>
            </a:pPr>
            <a:r>
              <a:rPr lang="en-US" sz="1050" dirty="0" err="1" smtClean="0"/>
              <a:t>Veeranki</a:t>
            </a:r>
            <a:r>
              <a:rPr lang="en-US" sz="1050" dirty="0" smtClean="0"/>
              <a:t> </a:t>
            </a:r>
            <a:r>
              <a:rPr lang="en-US" sz="1050" dirty="0"/>
              <a:t>SP, </a:t>
            </a:r>
            <a:r>
              <a:rPr lang="en-US" sz="1050" dirty="0" smtClean="0"/>
              <a:t>et al. Am </a:t>
            </a:r>
            <a:r>
              <a:rPr lang="en-US" sz="1050" dirty="0"/>
              <a:t>J </a:t>
            </a:r>
            <a:r>
              <a:rPr lang="en-US" sz="1050" dirty="0" err="1"/>
              <a:t>Epidemiol</a:t>
            </a:r>
            <a:r>
              <a:rPr lang="en-US" sz="1050" dirty="0"/>
              <a:t> </a:t>
            </a:r>
            <a:r>
              <a:rPr lang="en-US" sz="1050" dirty="0" smtClean="0"/>
              <a:t>2014</a:t>
            </a:r>
          </a:p>
          <a:p>
            <a:pPr marL="228600" indent="-228600">
              <a:buFontTx/>
              <a:buAutoNum type="arabicPeriod"/>
            </a:pPr>
            <a:r>
              <a:rPr lang="en-US" sz="1050" dirty="0" err="1"/>
              <a:t>Belderbos</a:t>
            </a:r>
            <a:r>
              <a:rPr lang="en-US" sz="1050" dirty="0"/>
              <a:t> ME, et al. Pediatrics 2011; Camargo CA Jr, et al. Pediatrics 2011; </a:t>
            </a:r>
            <a:r>
              <a:rPr lang="en-US" sz="1050" dirty="0" err="1" smtClean="0"/>
              <a:t>Sundar</a:t>
            </a:r>
            <a:r>
              <a:rPr lang="en-US" sz="1050" dirty="0" smtClean="0"/>
              <a:t> </a:t>
            </a:r>
            <a:r>
              <a:rPr lang="en-US" sz="1050" dirty="0"/>
              <a:t>IK, et al. Front </a:t>
            </a:r>
            <a:r>
              <a:rPr lang="en-US" sz="1050" dirty="0" err="1"/>
              <a:t>Pharmacol</a:t>
            </a:r>
            <a:r>
              <a:rPr lang="en-US" sz="1050" dirty="0"/>
              <a:t> </a:t>
            </a:r>
            <a:r>
              <a:rPr lang="en-US" sz="1050" dirty="0" smtClean="0"/>
              <a:t>2011</a:t>
            </a:r>
          </a:p>
          <a:p>
            <a:pPr marL="228600" indent="-228600">
              <a:buFontTx/>
              <a:buAutoNum type="arabicPeriod"/>
            </a:pPr>
            <a:r>
              <a:rPr lang="en-US" sz="1050" dirty="0" smtClean="0"/>
              <a:t>Jaspers </a:t>
            </a:r>
            <a:r>
              <a:rPr lang="en-US" sz="1050" dirty="0"/>
              <a:t>I, </a:t>
            </a:r>
            <a:r>
              <a:rPr lang="en-US" sz="1050" dirty="0" smtClean="0"/>
              <a:t>et al. Free </a:t>
            </a:r>
            <a:r>
              <a:rPr lang="en-US" sz="1050" dirty="0" err="1"/>
              <a:t>Radic</a:t>
            </a:r>
            <a:r>
              <a:rPr lang="en-US" sz="1050" dirty="0"/>
              <a:t> </a:t>
            </a:r>
            <a:r>
              <a:rPr lang="en-US" sz="1050" dirty="0" err="1"/>
              <a:t>Biol</a:t>
            </a:r>
            <a:r>
              <a:rPr lang="en-US" sz="1050" dirty="0"/>
              <a:t> Med </a:t>
            </a:r>
            <a:r>
              <a:rPr lang="en-US" sz="1050" dirty="0" smtClean="0"/>
              <a:t>2007</a:t>
            </a:r>
          </a:p>
          <a:p>
            <a:pPr marL="228600" indent="-228600">
              <a:buFontTx/>
              <a:buAutoNum type="arabicPeriod"/>
            </a:pPr>
            <a:r>
              <a:rPr lang="en-US" sz="1050" dirty="0" smtClean="0"/>
              <a:t>Lee </a:t>
            </a:r>
            <a:r>
              <a:rPr lang="en-US" sz="1050" dirty="0"/>
              <a:t>SH, Kang MJ, Yu HS, Hong K, Jung YH, Kim HY, </a:t>
            </a:r>
            <a:r>
              <a:rPr lang="en-US" sz="1050" dirty="0" err="1"/>
              <a:t>Seo</a:t>
            </a:r>
            <a:r>
              <a:rPr lang="en-US" sz="1050" dirty="0"/>
              <a:t> </a:t>
            </a:r>
            <a:r>
              <a:rPr lang="en-US" sz="1050" dirty="0" smtClean="0"/>
              <a:t>JH, Kwon </a:t>
            </a:r>
            <a:r>
              <a:rPr lang="en-US" sz="1050" dirty="0"/>
              <a:t>JW, Kim BJ, Kim HJ, et al. Association between </a:t>
            </a:r>
            <a:r>
              <a:rPr lang="en-US" sz="1050" dirty="0" smtClean="0"/>
              <a:t>recent acetaminophen </a:t>
            </a:r>
            <a:r>
              <a:rPr lang="en-US" sz="1050" dirty="0"/>
              <a:t>use and asthma: modification by polymorphism </a:t>
            </a:r>
            <a:r>
              <a:rPr lang="en-US" sz="1050" dirty="0" smtClean="0"/>
              <a:t>at TLR4</a:t>
            </a:r>
            <a:r>
              <a:rPr lang="en-US" sz="1050" dirty="0"/>
              <a:t>. 2014;29:662–668.</a:t>
            </a:r>
          </a:p>
        </p:txBody>
      </p:sp>
      <p:cxnSp>
        <p:nvCxnSpPr>
          <p:cNvPr id="5" name="Straight Connector 3"/>
          <p:cNvCxnSpPr/>
          <p:nvPr/>
        </p:nvCxnSpPr>
        <p:spPr>
          <a:xfrm>
            <a:off x="457200" y="1264242"/>
            <a:ext cx="8407765" cy="25655"/>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4"/>
          <p:cNvCxnSpPr/>
          <p:nvPr/>
        </p:nvCxnSpPr>
        <p:spPr>
          <a:xfrm>
            <a:off x="309717" y="5442151"/>
            <a:ext cx="8407765" cy="25655"/>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35409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Sonuç</a:t>
            </a:r>
            <a:endParaRPr lang="en-US" dirty="0"/>
          </a:p>
        </p:txBody>
      </p:sp>
      <p:sp>
        <p:nvSpPr>
          <p:cNvPr id="3" name="Content Placeholder 2"/>
          <p:cNvSpPr>
            <a:spLocks noGrp="1"/>
          </p:cNvSpPr>
          <p:nvPr>
            <p:ph idx="1"/>
          </p:nvPr>
        </p:nvSpPr>
        <p:spPr>
          <a:xfrm>
            <a:off x="457200" y="1730829"/>
            <a:ext cx="8229600" cy="4525963"/>
          </a:xfrm>
        </p:spPr>
        <p:txBody>
          <a:bodyPr>
            <a:normAutofit fontScale="77500" lnSpcReduction="20000"/>
          </a:bodyPr>
          <a:lstStyle/>
          <a:p>
            <a:pPr>
              <a:lnSpc>
                <a:spcPct val="150000"/>
              </a:lnSpc>
            </a:pPr>
            <a:r>
              <a:rPr lang="en-US" dirty="0" err="1" smtClean="0"/>
              <a:t>Solunum</a:t>
            </a:r>
            <a:r>
              <a:rPr lang="en-US" dirty="0" smtClean="0"/>
              <a:t> </a:t>
            </a:r>
            <a:r>
              <a:rPr lang="en-US" dirty="0" err="1" smtClean="0"/>
              <a:t>yolu</a:t>
            </a:r>
            <a:r>
              <a:rPr lang="en-US" dirty="0" smtClean="0"/>
              <a:t> </a:t>
            </a:r>
            <a:r>
              <a:rPr lang="en-US" dirty="0" err="1" smtClean="0"/>
              <a:t>allerjik</a:t>
            </a:r>
            <a:r>
              <a:rPr lang="en-US" dirty="0" smtClean="0"/>
              <a:t> </a:t>
            </a:r>
            <a:r>
              <a:rPr lang="en-US" dirty="0" err="1" smtClean="0"/>
              <a:t>hastalıkları</a:t>
            </a:r>
            <a:endParaRPr lang="en-US" dirty="0"/>
          </a:p>
          <a:p>
            <a:pPr lvl="1">
              <a:lnSpc>
                <a:spcPct val="150000"/>
              </a:lnSpc>
            </a:pPr>
            <a:r>
              <a:rPr lang="en-US" dirty="0" err="1" smtClean="0"/>
              <a:t>Polijeniktir</a:t>
            </a:r>
            <a:r>
              <a:rPr lang="en-US" dirty="0" smtClean="0"/>
              <a:t> </a:t>
            </a:r>
            <a:r>
              <a:rPr lang="en-US" dirty="0" err="1" smtClean="0"/>
              <a:t>ve</a:t>
            </a:r>
            <a:r>
              <a:rPr lang="en-US" dirty="0" smtClean="0"/>
              <a:t> </a:t>
            </a:r>
            <a:r>
              <a:rPr lang="en-US" dirty="0" err="1" smtClean="0"/>
              <a:t>epigenetik</a:t>
            </a:r>
            <a:r>
              <a:rPr lang="en-US" dirty="0" smtClean="0"/>
              <a:t> </a:t>
            </a:r>
            <a:r>
              <a:rPr lang="en-US" dirty="0" err="1" smtClean="0"/>
              <a:t>etkilere</a:t>
            </a:r>
            <a:r>
              <a:rPr lang="en-US" dirty="0" smtClean="0"/>
              <a:t> </a:t>
            </a:r>
            <a:r>
              <a:rPr lang="en-US" dirty="0" err="1" smtClean="0"/>
              <a:t>duyarlıdır</a:t>
            </a:r>
            <a:endParaRPr lang="en-US" dirty="0" smtClean="0"/>
          </a:p>
          <a:p>
            <a:pPr>
              <a:lnSpc>
                <a:spcPct val="150000"/>
              </a:lnSpc>
            </a:pPr>
            <a:r>
              <a:rPr lang="en-US" dirty="0" err="1" smtClean="0"/>
              <a:t>Virüs</a:t>
            </a:r>
            <a:r>
              <a:rPr lang="en-US" dirty="0" smtClean="0"/>
              <a:t> </a:t>
            </a:r>
            <a:r>
              <a:rPr lang="en-US" dirty="0" err="1" smtClean="0"/>
              <a:t>enfeksiyonlarına</a:t>
            </a:r>
            <a:r>
              <a:rPr lang="en-US" dirty="0" smtClean="0"/>
              <a:t> </a:t>
            </a:r>
            <a:r>
              <a:rPr lang="en-US" dirty="0" err="1" smtClean="0"/>
              <a:t>genetik</a:t>
            </a:r>
            <a:r>
              <a:rPr lang="en-US" dirty="0" smtClean="0"/>
              <a:t> </a:t>
            </a:r>
            <a:r>
              <a:rPr lang="en-US" dirty="0" err="1" smtClean="0"/>
              <a:t>yatkınlığın</a:t>
            </a:r>
            <a:r>
              <a:rPr lang="en-US" dirty="0" smtClean="0"/>
              <a:t> </a:t>
            </a:r>
            <a:r>
              <a:rPr lang="en-US" dirty="0" err="1" smtClean="0"/>
              <a:t>astımda</a:t>
            </a:r>
            <a:r>
              <a:rPr lang="en-US" dirty="0" smtClean="0"/>
              <a:t> </a:t>
            </a:r>
            <a:r>
              <a:rPr lang="en-US" dirty="0" err="1" smtClean="0"/>
              <a:t>biyolojik</a:t>
            </a:r>
            <a:r>
              <a:rPr lang="en-US" dirty="0" smtClean="0"/>
              <a:t> </a:t>
            </a:r>
            <a:r>
              <a:rPr lang="en-US" dirty="0" err="1" smtClean="0"/>
              <a:t>temelleri</a:t>
            </a:r>
            <a:r>
              <a:rPr lang="en-US" dirty="0" smtClean="0"/>
              <a:t> </a:t>
            </a:r>
            <a:r>
              <a:rPr lang="en-US" dirty="0" err="1" smtClean="0"/>
              <a:t>vardır</a:t>
            </a:r>
            <a:endParaRPr lang="en-US" dirty="0" smtClean="0"/>
          </a:p>
          <a:p>
            <a:pPr>
              <a:lnSpc>
                <a:spcPct val="150000"/>
              </a:lnSpc>
            </a:pPr>
            <a:r>
              <a:rPr lang="en-US" dirty="0" err="1" smtClean="0"/>
              <a:t>Havayolu</a:t>
            </a:r>
            <a:r>
              <a:rPr lang="en-US" dirty="0" smtClean="0"/>
              <a:t> </a:t>
            </a:r>
            <a:r>
              <a:rPr lang="en-US" dirty="0" err="1" smtClean="0"/>
              <a:t>epitel</a:t>
            </a:r>
            <a:r>
              <a:rPr lang="en-US" dirty="0" smtClean="0"/>
              <a:t> </a:t>
            </a:r>
            <a:r>
              <a:rPr lang="en-US" dirty="0" err="1" smtClean="0"/>
              <a:t>hücresi</a:t>
            </a:r>
            <a:r>
              <a:rPr lang="en-US" dirty="0" smtClean="0"/>
              <a:t> </a:t>
            </a:r>
            <a:r>
              <a:rPr lang="en-US" dirty="0" err="1" smtClean="0"/>
              <a:t>bu</a:t>
            </a:r>
            <a:r>
              <a:rPr lang="en-US" dirty="0" smtClean="0"/>
              <a:t> </a:t>
            </a:r>
            <a:r>
              <a:rPr lang="en-US" dirty="0" err="1" smtClean="0"/>
              <a:t>temellerde</a:t>
            </a:r>
            <a:r>
              <a:rPr lang="en-US" dirty="0" smtClean="0"/>
              <a:t> en </a:t>
            </a:r>
            <a:r>
              <a:rPr lang="en-US" dirty="0" err="1" smtClean="0"/>
              <a:t>önemli</a:t>
            </a:r>
            <a:r>
              <a:rPr lang="en-US" dirty="0" smtClean="0"/>
              <a:t> role </a:t>
            </a:r>
            <a:r>
              <a:rPr lang="en-US" dirty="0" err="1" smtClean="0"/>
              <a:t>sahiptir</a:t>
            </a:r>
            <a:endParaRPr lang="en-US" dirty="0" smtClean="0"/>
          </a:p>
          <a:p>
            <a:pPr>
              <a:lnSpc>
                <a:spcPct val="150000"/>
              </a:lnSpc>
            </a:pPr>
            <a:r>
              <a:rPr lang="en-US" dirty="0" err="1" smtClean="0"/>
              <a:t>Diğer</a:t>
            </a:r>
            <a:r>
              <a:rPr lang="en-US" dirty="0" smtClean="0"/>
              <a:t> </a:t>
            </a:r>
            <a:r>
              <a:rPr lang="en-US" dirty="0" err="1" smtClean="0"/>
              <a:t>çevresel</a:t>
            </a:r>
            <a:r>
              <a:rPr lang="en-US" dirty="0" smtClean="0"/>
              <a:t> </a:t>
            </a:r>
            <a:r>
              <a:rPr lang="en-US" dirty="0" err="1" smtClean="0"/>
              <a:t>faktörler</a:t>
            </a:r>
            <a:r>
              <a:rPr lang="en-US" dirty="0" smtClean="0"/>
              <a:t> viral </a:t>
            </a:r>
            <a:r>
              <a:rPr lang="en-US" dirty="0" err="1" smtClean="0"/>
              <a:t>enfeskiyonları</a:t>
            </a:r>
            <a:r>
              <a:rPr lang="en-US" dirty="0" smtClean="0"/>
              <a:t> </a:t>
            </a:r>
            <a:r>
              <a:rPr lang="en-US" dirty="0" err="1" smtClean="0"/>
              <a:t>kolaylaştırabilir</a:t>
            </a:r>
            <a:endParaRPr lang="en-US" dirty="0" smtClean="0"/>
          </a:p>
          <a:p>
            <a:pPr>
              <a:lnSpc>
                <a:spcPct val="150000"/>
              </a:lnSpc>
            </a:pPr>
            <a:endParaRPr lang="en-US" dirty="0" smtClean="0"/>
          </a:p>
          <a:p>
            <a:pPr>
              <a:lnSpc>
                <a:spcPct val="150000"/>
              </a:lnSpc>
            </a:pPr>
            <a:endParaRPr lang="en-US" dirty="0" smtClean="0"/>
          </a:p>
          <a:p>
            <a:pPr>
              <a:lnSpc>
                <a:spcPct val="150000"/>
              </a:lnSpc>
            </a:pPr>
            <a:endParaRPr lang="en-US" dirty="0"/>
          </a:p>
        </p:txBody>
      </p:sp>
      <p:cxnSp>
        <p:nvCxnSpPr>
          <p:cNvPr id="4" name="Straight Connector 3"/>
          <p:cNvCxnSpPr/>
          <p:nvPr/>
        </p:nvCxnSpPr>
        <p:spPr>
          <a:xfrm>
            <a:off x="457200" y="1508919"/>
            <a:ext cx="8407765" cy="25655"/>
          </a:xfrm>
          <a:prstGeom prst="line">
            <a:avLst/>
          </a:prstGeom>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457200" y="5983572"/>
            <a:ext cx="8407765" cy="25655"/>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87325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Astımda</a:t>
            </a:r>
            <a:r>
              <a:rPr lang="en-US" dirty="0" smtClean="0"/>
              <a:t> Viral </a:t>
            </a:r>
            <a:r>
              <a:rPr lang="en-US" dirty="0" err="1" smtClean="0"/>
              <a:t>İnfeksiyona</a:t>
            </a:r>
            <a:r>
              <a:rPr lang="en-US" dirty="0" smtClean="0"/>
              <a:t> </a:t>
            </a:r>
            <a:r>
              <a:rPr lang="en-US" dirty="0" err="1" smtClean="0"/>
              <a:t>Genetik</a:t>
            </a:r>
            <a:r>
              <a:rPr lang="en-US" dirty="0" smtClean="0"/>
              <a:t> </a:t>
            </a:r>
            <a:r>
              <a:rPr lang="en-US" dirty="0" err="1" smtClean="0"/>
              <a:t>Yatkınlık</a:t>
            </a:r>
            <a:endParaRPr lang="en-US" dirty="0"/>
          </a:p>
        </p:txBody>
      </p:sp>
      <p:sp>
        <p:nvSpPr>
          <p:cNvPr id="3" name="Content Placeholder 2"/>
          <p:cNvSpPr>
            <a:spLocks noGrp="1"/>
          </p:cNvSpPr>
          <p:nvPr>
            <p:ph idx="1"/>
          </p:nvPr>
        </p:nvSpPr>
        <p:spPr>
          <a:xfrm>
            <a:off x="457200" y="1508919"/>
            <a:ext cx="8229600" cy="4525963"/>
          </a:xfrm>
        </p:spPr>
        <p:txBody>
          <a:bodyPr>
            <a:noAutofit/>
          </a:bodyPr>
          <a:lstStyle/>
          <a:p>
            <a:pPr>
              <a:lnSpc>
                <a:spcPct val="150000"/>
              </a:lnSpc>
            </a:pPr>
            <a:r>
              <a:rPr lang="en-US" sz="2000" dirty="0"/>
              <a:t>RSV </a:t>
            </a:r>
            <a:r>
              <a:rPr lang="en-US" sz="2000" dirty="0" err="1" smtClean="0"/>
              <a:t>astımda</a:t>
            </a:r>
            <a:r>
              <a:rPr lang="en-US" sz="2000" dirty="0" smtClean="0"/>
              <a:t> </a:t>
            </a:r>
            <a:r>
              <a:rPr lang="en-US" sz="2000" dirty="0" err="1" smtClean="0"/>
              <a:t>ortak</a:t>
            </a:r>
            <a:r>
              <a:rPr lang="en-US" sz="2000" dirty="0" smtClean="0"/>
              <a:t> polimorfizmler</a:t>
            </a:r>
            <a:r>
              <a:rPr lang="en-US" sz="2000" baseline="30000" dirty="0" smtClean="0"/>
              <a:t>1</a:t>
            </a:r>
          </a:p>
          <a:p>
            <a:pPr lvl="1">
              <a:lnSpc>
                <a:spcPct val="150000"/>
              </a:lnSpc>
            </a:pPr>
            <a:r>
              <a:rPr lang="en-US" sz="1600" dirty="0" smtClean="0"/>
              <a:t> CX3CR1, TLR-4, SP-A, SP-D, IL-10</a:t>
            </a:r>
            <a:r>
              <a:rPr lang="en-US" sz="1600" dirty="0"/>
              <a:t>, CCR5, TLR-10, IL-4, IL-13, </a:t>
            </a:r>
            <a:r>
              <a:rPr lang="en-US" sz="1600" dirty="0" smtClean="0"/>
              <a:t>IL-10, IL-8</a:t>
            </a:r>
            <a:r>
              <a:rPr lang="en-US" sz="1600" dirty="0"/>
              <a:t>, IL-18, </a:t>
            </a:r>
            <a:r>
              <a:rPr lang="en-US" sz="1600" dirty="0" smtClean="0"/>
              <a:t>TNF, TLR-4, MS4A2</a:t>
            </a:r>
            <a:r>
              <a:rPr lang="en-US" sz="1600" dirty="0"/>
              <a:t>, VDR, IL-4Ra, RANTES, </a:t>
            </a:r>
            <a:r>
              <a:rPr lang="en-US" sz="1600" dirty="0" smtClean="0"/>
              <a:t>TGF-b1, </a:t>
            </a:r>
            <a:r>
              <a:rPr lang="en-US" sz="1600" dirty="0" err="1" smtClean="0"/>
              <a:t>ve</a:t>
            </a:r>
            <a:r>
              <a:rPr lang="en-US" sz="1600" dirty="0" smtClean="0"/>
              <a:t> ADAM33</a:t>
            </a:r>
          </a:p>
          <a:p>
            <a:pPr>
              <a:lnSpc>
                <a:spcPct val="150000"/>
              </a:lnSpc>
            </a:pPr>
            <a:r>
              <a:rPr lang="en-US" sz="2000" dirty="0" err="1"/>
              <a:t>Ç</a:t>
            </a:r>
            <a:r>
              <a:rPr lang="en-US" sz="2000" dirty="0" err="1" smtClean="0"/>
              <a:t>ok</a:t>
            </a:r>
            <a:r>
              <a:rPr lang="en-US" sz="2000" dirty="0" smtClean="0"/>
              <a:t> </a:t>
            </a:r>
            <a:r>
              <a:rPr lang="en-US" sz="2000" dirty="0" err="1" smtClean="0"/>
              <a:t>merkezli</a:t>
            </a:r>
            <a:r>
              <a:rPr lang="en-US" sz="2000" dirty="0" smtClean="0"/>
              <a:t> </a:t>
            </a:r>
            <a:r>
              <a:rPr lang="en-US" sz="2000" dirty="0" err="1" smtClean="0"/>
              <a:t>kohort</a:t>
            </a:r>
            <a:r>
              <a:rPr lang="en-US" sz="2000" dirty="0" smtClean="0"/>
              <a:t> çalışmada</a:t>
            </a:r>
            <a:r>
              <a:rPr lang="en-US" sz="2000" baseline="30000" dirty="0" smtClean="0"/>
              <a:t>2</a:t>
            </a:r>
            <a:r>
              <a:rPr lang="en-US" sz="2000" dirty="0" smtClean="0"/>
              <a:t> </a:t>
            </a:r>
          </a:p>
          <a:p>
            <a:pPr lvl="1">
              <a:lnSpc>
                <a:spcPct val="150000"/>
              </a:lnSpc>
            </a:pPr>
            <a:r>
              <a:rPr lang="en-US" sz="1600" dirty="0" err="1" smtClean="0"/>
              <a:t>insan</a:t>
            </a:r>
            <a:r>
              <a:rPr lang="en-US" sz="1600" dirty="0" smtClean="0"/>
              <a:t> IL1RL1 gen </a:t>
            </a:r>
            <a:r>
              <a:rPr lang="en-US" sz="1600" dirty="0" err="1" smtClean="0"/>
              <a:t>varyantları</a:t>
            </a:r>
            <a:r>
              <a:rPr lang="en-US" sz="1600" dirty="0" smtClean="0"/>
              <a:t> </a:t>
            </a:r>
            <a:r>
              <a:rPr lang="en-US" sz="1600" dirty="0" err="1" smtClean="0"/>
              <a:t>ve</a:t>
            </a:r>
            <a:r>
              <a:rPr lang="en-US" sz="1600" dirty="0" smtClean="0"/>
              <a:t> </a:t>
            </a:r>
            <a:r>
              <a:rPr lang="en-US" sz="1600" dirty="0" err="1" smtClean="0"/>
              <a:t>nazofarinks</a:t>
            </a:r>
            <a:r>
              <a:rPr lang="en-US" sz="1600" dirty="0" smtClean="0"/>
              <a:t> IL1RL1-a </a:t>
            </a:r>
            <a:r>
              <a:rPr lang="en-US" sz="1600" dirty="0" err="1" smtClean="0"/>
              <a:t>düzeyleri</a:t>
            </a:r>
            <a:r>
              <a:rPr lang="en-US" sz="1600" dirty="0" smtClean="0"/>
              <a:t> </a:t>
            </a:r>
            <a:r>
              <a:rPr lang="en-US" sz="1600" dirty="0" err="1" smtClean="0"/>
              <a:t>ağır</a:t>
            </a:r>
            <a:r>
              <a:rPr lang="en-US" sz="1600" dirty="0" smtClean="0"/>
              <a:t> RSV </a:t>
            </a:r>
            <a:r>
              <a:rPr lang="en-US" sz="1600" dirty="0" err="1" smtClean="0"/>
              <a:t>bronşioliti</a:t>
            </a:r>
            <a:r>
              <a:rPr lang="en-US" sz="1600" dirty="0" smtClean="0"/>
              <a:t> </a:t>
            </a:r>
            <a:r>
              <a:rPr lang="en-US" sz="1600" dirty="0" err="1" smtClean="0"/>
              <a:t>ilişkili</a:t>
            </a:r>
            <a:endParaRPr lang="en-US" sz="1600" dirty="0" smtClean="0"/>
          </a:p>
          <a:p>
            <a:pPr>
              <a:lnSpc>
                <a:spcPct val="150000"/>
              </a:lnSpc>
            </a:pPr>
            <a:r>
              <a:rPr lang="en-US" sz="2000" dirty="0" err="1" smtClean="0"/>
              <a:t>İnsan</a:t>
            </a:r>
            <a:r>
              <a:rPr lang="en-US" sz="2000" dirty="0" smtClean="0"/>
              <a:t> </a:t>
            </a:r>
            <a:r>
              <a:rPr lang="en-US" sz="2000" dirty="0"/>
              <a:t>17q21 </a:t>
            </a:r>
            <a:r>
              <a:rPr lang="en-US" sz="2000" dirty="0" err="1" smtClean="0"/>
              <a:t>lokus</a:t>
            </a:r>
            <a:r>
              <a:rPr lang="en-US" sz="2000" dirty="0" smtClean="0"/>
              <a:t> </a:t>
            </a:r>
            <a:r>
              <a:rPr lang="en-US" sz="2000" dirty="0" err="1" smtClean="0"/>
              <a:t>varyantları</a:t>
            </a:r>
            <a:r>
              <a:rPr lang="en-US" sz="2000" dirty="0" smtClean="0"/>
              <a:t> (</a:t>
            </a:r>
            <a:r>
              <a:rPr lang="en-US" sz="2000" dirty="0" err="1" smtClean="0"/>
              <a:t>özellikle</a:t>
            </a:r>
            <a:r>
              <a:rPr lang="en-US" sz="2000" dirty="0" smtClean="0"/>
              <a:t> ORMDL3) </a:t>
            </a:r>
            <a:r>
              <a:rPr lang="en-US" sz="2000" dirty="0" err="1" smtClean="0"/>
              <a:t>taşıyanlarda</a:t>
            </a:r>
            <a:r>
              <a:rPr lang="en-US" sz="2000" dirty="0" smtClean="0"/>
              <a:t> RV </a:t>
            </a:r>
            <a:r>
              <a:rPr lang="en-US" sz="2000" dirty="0" err="1" smtClean="0"/>
              <a:t>vizing</a:t>
            </a:r>
            <a:r>
              <a:rPr lang="en-US" sz="2000" dirty="0" smtClean="0"/>
              <a:t> </a:t>
            </a:r>
            <a:r>
              <a:rPr lang="en-US" sz="2000" dirty="0" err="1" smtClean="0"/>
              <a:t>ile</a:t>
            </a:r>
            <a:r>
              <a:rPr lang="en-US" sz="2000" dirty="0" smtClean="0"/>
              <a:t> </a:t>
            </a:r>
            <a:r>
              <a:rPr lang="en-US" sz="2000" dirty="0" err="1" smtClean="0"/>
              <a:t>erken</a:t>
            </a:r>
            <a:r>
              <a:rPr lang="en-US" sz="2000" dirty="0" smtClean="0"/>
              <a:t> </a:t>
            </a:r>
            <a:r>
              <a:rPr lang="en-US" sz="2000" dirty="0" err="1" smtClean="0"/>
              <a:t>çocukluk</a:t>
            </a:r>
            <a:r>
              <a:rPr lang="en-US" sz="2000" dirty="0" smtClean="0"/>
              <a:t> </a:t>
            </a:r>
            <a:r>
              <a:rPr lang="en-US" sz="2000" dirty="0" err="1" smtClean="0"/>
              <a:t>astımı</a:t>
            </a:r>
            <a:r>
              <a:rPr lang="en-US" sz="2000" dirty="0" smtClean="0"/>
              <a:t> </a:t>
            </a:r>
            <a:r>
              <a:rPr lang="en-US" sz="2000" dirty="0" err="1" smtClean="0"/>
              <a:t>ilişkisi</a:t>
            </a:r>
            <a:r>
              <a:rPr lang="en-US" sz="2000" dirty="0" smtClean="0"/>
              <a:t> </a:t>
            </a:r>
            <a:r>
              <a:rPr lang="en-US" sz="2000" dirty="0" err="1" smtClean="0"/>
              <a:t>farklı</a:t>
            </a:r>
            <a:r>
              <a:rPr lang="en-US" sz="2000" dirty="0" smtClean="0"/>
              <a:t> </a:t>
            </a:r>
            <a:r>
              <a:rPr lang="en-US" sz="2000" dirty="0" err="1" smtClean="0"/>
              <a:t>kohortlarda</a:t>
            </a:r>
            <a:r>
              <a:rPr lang="en-US" sz="2000" dirty="0" smtClean="0"/>
              <a:t> gösterildi</a:t>
            </a:r>
            <a:r>
              <a:rPr lang="en-US" sz="2000" baseline="30000" dirty="0" smtClean="0"/>
              <a:t>3</a:t>
            </a:r>
          </a:p>
          <a:p>
            <a:pPr>
              <a:lnSpc>
                <a:spcPct val="150000"/>
              </a:lnSpc>
            </a:pPr>
            <a:r>
              <a:rPr lang="en-US" sz="2000" dirty="0" smtClean="0"/>
              <a:t>RV </a:t>
            </a:r>
            <a:r>
              <a:rPr lang="en-US" sz="2000" dirty="0" err="1" smtClean="0"/>
              <a:t>hastalığı</a:t>
            </a:r>
            <a:r>
              <a:rPr lang="en-US" sz="2000" dirty="0" smtClean="0"/>
              <a:t> </a:t>
            </a:r>
            <a:r>
              <a:rPr lang="en-US" sz="2000" dirty="0" err="1" smtClean="0"/>
              <a:t>atopik</a:t>
            </a:r>
            <a:r>
              <a:rPr lang="en-US" sz="2000" dirty="0" smtClean="0"/>
              <a:t> </a:t>
            </a:r>
            <a:r>
              <a:rPr lang="en-US" sz="2000" dirty="0" err="1" smtClean="0"/>
              <a:t>astımlılarda</a:t>
            </a:r>
            <a:r>
              <a:rPr lang="en-US" sz="2000" dirty="0" smtClean="0"/>
              <a:t> non-</a:t>
            </a:r>
            <a:r>
              <a:rPr lang="en-US" sz="2000" dirty="0" err="1" smtClean="0"/>
              <a:t>atopik</a:t>
            </a:r>
            <a:r>
              <a:rPr lang="en-US" sz="2000" dirty="0" smtClean="0"/>
              <a:t> </a:t>
            </a:r>
            <a:r>
              <a:rPr lang="en-US" sz="2000" dirty="0" err="1" smtClean="0"/>
              <a:t>astımlılara</a:t>
            </a:r>
            <a:r>
              <a:rPr lang="en-US" sz="2000" dirty="0" smtClean="0"/>
              <a:t> </a:t>
            </a:r>
            <a:r>
              <a:rPr lang="en-US" sz="2000" dirty="0" err="1" smtClean="0"/>
              <a:t>göre</a:t>
            </a:r>
            <a:r>
              <a:rPr lang="en-US" sz="2000" dirty="0" smtClean="0"/>
              <a:t> </a:t>
            </a:r>
            <a:r>
              <a:rPr lang="en-US" sz="2000" dirty="0" err="1" smtClean="0"/>
              <a:t>daha</a:t>
            </a:r>
            <a:r>
              <a:rPr lang="en-US" sz="2000" dirty="0" smtClean="0"/>
              <a:t> </a:t>
            </a:r>
            <a:r>
              <a:rPr lang="en-US" sz="2000" dirty="0" err="1" smtClean="0"/>
              <a:t>sık</a:t>
            </a:r>
            <a:r>
              <a:rPr lang="en-US" sz="2000" dirty="0" smtClean="0"/>
              <a:t> </a:t>
            </a:r>
            <a:r>
              <a:rPr lang="en-US" sz="2000" dirty="0" err="1" smtClean="0"/>
              <a:t>ve</a:t>
            </a:r>
            <a:r>
              <a:rPr lang="en-US" sz="2000" dirty="0" smtClean="0"/>
              <a:t> </a:t>
            </a:r>
            <a:r>
              <a:rPr lang="en-US" sz="2000" dirty="0" err="1" smtClean="0"/>
              <a:t>daha</a:t>
            </a:r>
            <a:r>
              <a:rPr lang="en-US" sz="2000" dirty="0" smtClean="0"/>
              <a:t> </a:t>
            </a:r>
            <a:r>
              <a:rPr lang="en-US" sz="2000" dirty="0" err="1" smtClean="0"/>
              <a:t>şiddetli</a:t>
            </a:r>
            <a:endParaRPr lang="en-US" sz="2000" dirty="0"/>
          </a:p>
        </p:txBody>
      </p:sp>
      <p:sp>
        <p:nvSpPr>
          <p:cNvPr id="4" name="TextBox 3"/>
          <p:cNvSpPr txBox="1"/>
          <p:nvPr/>
        </p:nvSpPr>
        <p:spPr>
          <a:xfrm>
            <a:off x="268941" y="6126163"/>
            <a:ext cx="8875059" cy="646331"/>
          </a:xfrm>
          <a:prstGeom prst="rect">
            <a:avLst/>
          </a:prstGeom>
          <a:noFill/>
        </p:spPr>
        <p:txBody>
          <a:bodyPr wrap="square" rtlCol="0">
            <a:spAutoFit/>
          </a:bodyPr>
          <a:lstStyle/>
          <a:p>
            <a:pPr marL="228600" indent="-228600">
              <a:buAutoNum type="arabicPeriod"/>
            </a:pPr>
            <a:r>
              <a:rPr lang="en-US" sz="1200" dirty="0" smtClean="0"/>
              <a:t>Singh </a:t>
            </a:r>
            <a:r>
              <a:rPr lang="en-US" sz="1200" dirty="0"/>
              <a:t>AM</a:t>
            </a:r>
            <a:r>
              <a:rPr lang="en-US" sz="1200" dirty="0" smtClean="0"/>
              <a:t>, et al. ALRCCM 2007; Wu </a:t>
            </a:r>
            <a:r>
              <a:rPr lang="en-US" sz="1200" dirty="0"/>
              <a:t>P, </a:t>
            </a:r>
            <a:r>
              <a:rPr lang="en-US" sz="1200" dirty="0" smtClean="0"/>
              <a:t>et al. Expert </a:t>
            </a:r>
            <a:r>
              <a:rPr lang="en-US" sz="1200" dirty="0"/>
              <a:t>Rev </a:t>
            </a:r>
            <a:r>
              <a:rPr lang="en-US" sz="1200" dirty="0" err="1" smtClean="0"/>
              <a:t>AntiInfect</a:t>
            </a:r>
            <a:r>
              <a:rPr lang="en-US" sz="1200" dirty="0" smtClean="0"/>
              <a:t> </a:t>
            </a:r>
            <a:r>
              <a:rPr lang="en-US" sz="1200" dirty="0" err="1"/>
              <a:t>Ther</a:t>
            </a:r>
            <a:r>
              <a:rPr lang="en-US" sz="1200" dirty="0"/>
              <a:t> </a:t>
            </a:r>
            <a:r>
              <a:rPr lang="en-US" sz="1200" dirty="0" smtClean="0"/>
              <a:t>2011</a:t>
            </a:r>
          </a:p>
          <a:p>
            <a:pPr marL="228600" indent="-228600">
              <a:buAutoNum type="arabicPeriod"/>
            </a:pPr>
            <a:r>
              <a:rPr lang="en-US" sz="1200" dirty="0" smtClean="0"/>
              <a:t>Faber TE et al. </a:t>
            </a:r>
            <a:r>
              <a:rPr lang="en-US" sz="1200" dirty="0" err="1"/>
              <a:t>PLoS</a:t>
            </a:r>
            <a:r>
              <a:rPr lang="en-US" sz="1200" dirty="0"/>
              <a:t> ONE </a:t>
            </a:r>
            <a:r>
              <a:rPr lang="en-US" sz="1200" dirty="0" smtClean="0"/>
              <a:t>2012</a:t>
            </a:r>
          </a:p>
          <a:p>
            <a:pPr marL="228600" indent="-228600">
              <a:buAutoNum type="arabicPeriod"/>
            </a:pPr>
            <a:r>
              <a:rPr lang="en-US" sz="1200" dirty="0" err="1" smtClean="0"/>
              <a:t>Calıskan</a:t>
            </a:r>
            <a:r>
              <a:rPr lang="en-US" sz="1200" dirty="0" smtClean="0"/>
              <a:t> </a:t>
            </a:r>
            <a:r>
              <a:rPr lang="en-US" sz="1200" dirty="0"/>
              <a:t>M, </a:t>
            </a:r>
            <a:r>
              <a:rPr lang="en-US" sz="1200" dirty="0" smtClean="0"/>
              <a:t>et al N </a:t>
            </a:r>
            <a:r>
              <a:rPr lang="en-US" sz="1200" dirty="0" err="1"/>
              <a:t>Engl</a:t>
            </a:r>
            <a:r>
              <a:rPr lang="en-US" sz="1200" dirty="0"/>
              <a:t> J Med </a:t>
            </a:r>
            <a:r>
              <a:rPr lang="en-US" sz="1200" dirty="0" smtClean="0"/>
              <a:t>2013;  </a:t>
            </a:r>
            <a:r>
              <a:rPr lang="en-US" sz="1200" dirty="0"/>
              <a:t>Moffatt MF, </a:t>
            </a:r>
            <a:r>
              <a:rPr lang="en-US" sz="1200" dirty="0" smtClean="0"/>
              <a:t>et al. Nature 2007</a:t>
            </a:r>
            <a:endParaRPr lang="en-US" sz="1200" dirty="0"/>
          </a:p>
        </p:txBody>
      </p:sp>
      <p:cxnSp>
        <p:nvCxnSpPr>
          <p:cNvPr id="5" name="Straight Connector 4"/>
          <p:cNvCxnSpPr/>
          <p:nvPr/>
        </p:nvCxnSpPr>
        <p:spPr>
          <a:xfrm>
            <a:off x="457200" y="1508919"/>
            <a:ext cx="8407765" cy="25655"/>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457200" y="5983572"/>
            <a:ext cx="8407765" cy="25655"/>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5028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4"/>
          <p:cNvSpPr txBox="1"/>
          <p:nvPr/>
        </p:nvSpPr>
        <p:spPr>
          <a:xfrm>
            <a:off x="1300398" y="1684405"/>
            <a:ext cx="2977102" cy="1570414"/>
          </a:xfrm>
          <a:prstGeom prst="rect">
            <a:avLst/>
          </a:prstGeom>
          <a:noFill/>
          <a:ln>
            <a:noFill/>
          </a:ln>
        </p:spPr>
        <p:txBody>
          <a:bodyPr vert="horz" wrap="square" lIns="62215" tIns="31107" rIns="62215" bIns="31107" anchor="t" anchorCtr="1" compatLnSpc="1">
            <a:spAutoFit/>
          </a:bodyPr>
          <a:lstStyle/>
          <a:p>
            <a:pPr algn="ctr">
              <a:defRPr sz="1800" b="0" i="0" u="none" strike="noStrike" kern="0" cap="none" spc="0" baseline="0">
                <a:solidFill>
                  <a:srgbClr val="000000"/>
                </a:solidFill>
                <a:uFillTx/>
              </a:defRPr>
            </a:pPr>
            <a:r>
              <a:rPr lang="tr-TR" sz="2449" b="1"/>
              <a:t>PROF. DR. IŞIL BERAT BARLAN</a:t>
            </a:r>
          </a:p>
          <a:p>
            <a:pPr algn="ctr">
              <a:defRPr sz="1800" b="0" i="0" u="none" strike="noStrike" kern="0" cap="none" spc="0" baseline="0">
                <a:solidFill>
                  <a:srgbClr val="000000"/>
                </a:solidFill>
                <a:uFillTx/>
              </a:defRPr>
            </a:pPr>
            <a:endParaRPr lang="tr-TR" sz="2449" b="1"/>
          </a:p>
          <a:p>
            <a:pPr algn="ctr">
              <a:defRPr sz="1800" b="0" i="0" u="none" strike="noStrike" kern="0" cap="none" spc="0" baseline="0">
                <a:solidFill>
                  <a:srgbClr val="000000"/>
                </a:solidFill>
                <a:uFillTx/>
              </a:defRPr>
            </a:pPr>
            <a:r>
              <a:rPr lang="tr-TR" sz="2449" b="1"/>
              <a:t>1958-2015</a:t>
            </a:r>
          </a:p>
        </p:txBody>
      </p:sp>
      <p:sp>
        <p:nvSpPr>
          <p:cNvPr id="3" name="Metin kutusu 5"/>
          <p:cNvSpPr txBox="1"/>
          <p:nvPr/>
        </p:nvSpPr>
        <p:spPr>
          <a:xfrm>
            <a:off x="1473932" y="4408867"/>
            <a:ext cx="2792618" cy="732877"/>
          </a:xfrm>
          <a:prstGeom prst="rect">
            <a:avLst/>
          </a:prstGeom>
          <a:noFill/>
          <a:ln>
            <a:noFill/>
          </a:ln>
        </p:spPr>
        <p:txBody>
          <a:bodyPr vert="horz" wrap="square" lIns="62215" tIns="31107" rIns="62215" bIns="31107" anchor="t" anchorCtr="1" compatLnSpc="1">
            <a:spAutoFit/>
          </a:bodyPr>
          <a:lstStyle/>
          <a:p>
            <a:pPr algn="ctr">
              <a:defRPr sz="1800" b="0" i="0" u="none" strike="noStrike" kern="0" cap="none" spc="0" baseline="0">
                <a:solidFill>
                  <a:srgbClr val="000000"/>
                </a:solidFill>
                <a:uFillTx/>
              </a:defRPr>
            </a:pPr>
            <a:r>
              <a:rPr lang="tr-TR" sz="2177" b="1" dirty="0"/>
              <a:t>SAYGIYLA VE ÖZLEMLE ANIYORUZ</a:t>
            </a:r>
          </a:p>
        </p:txBody>
      </p:sp>
      <p:pic>
        <p:nvPicPr>
          <p:cNvPr id="1026" name="Picture 2" descr="G:\IŞIL hocam\fotogra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7512" y="1469270"/>
            <a:ext cx="3088045" cy="4102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0198575"/>
      </p:ext>
    </p:extLst>
  </p:cSld>
  <p:clrMapOvr>
    <a:masterClrMapping/>
  </p:clrMapOvr>
  <mc:AlternateContent xmlns:mc="http://schemas.openxmlformats.org/markup-compatibility/2006" xmlns:p14="http://schemas.microsoft.com/office/powerpoint/2010/main">
    <mc:Choice Requires="p14">
      <p:transition spd="slow" p14:dur="5000" advClick="0" advTm="5000"/>
    </mc:Choice>
    <mc:Fallback xmlns="">
      <p:transition spd="slow" advClick="0" advTm="500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ctr">
              <a:buNone/>
            </a:pPr>
            <a:endParaRPr lang="en-US" sz="4800" dirty="0" smtClean="0"/>
          </a:p>
          <a:p>
            <a:pPr marL="0" indent="0" algn="ctr">
              <a:buNone/>
            </a:pPr>
            <a:r>
              <a:rPr lang="en-US" sz="4800" dirty="0" smtClean="0"/>
              <a:t>TEŞEKKÜRLER</a:t>
            </a:r>
            <a:endParaRPr lang="en-US" sz="4800" dirty="0"/>
          </a:p>
        </p:txBody>
      </p:sp>
    </p:spTree>
    <p:extLst>
      <p:ext uri="{BB962C8B-B14F-4D97-AF65-F5344CB8AC3E}">
        <p14:creationId xmlns:p14="http://schemas.microsoft.com/office/powerpoint/2010/main" val="20504000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732541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Çevresel</a:t>
            </a:r>
            <a:r>
              <a:rPr lang="en-US" dirty="0"/>
              <a:t> </a:t>
            </a:r>
            <a:r>
              <a:rPr lang="en-US" dirty="0" err="1"/>
              <a:t>Faktörler</a:t>
            </a:r>
            <a:r>
              <a:rPr lang="en-US" dirty="0"/>
              <a:t>: </a:t>
            </a:r>
            <a:r>
              <a:rPr lang="en-US" dirty="0" err="1" smtClean="0"/>
              <a:t>Mikrobiyom</a:t>
            </a:r>
            <a:endParaRPr lang="en-US" dirty="0"/>
          </a:p>
        </p:txBody>
      </p:sp>
      <p:sp>
        <p:nvSpPr>
          <p:cNvPr id="3" name="Content Placeholder 2"/>
          <p:cNvSpPr>
            <a:spLocks noGrp="1"/>
          </p:cNvSpPr>
          <p:nvPr>
            <p:ph idx="1"/>
          </p:nvPr>
        </p:nvSpPr>
        <p:spPr>
          <a:xfrm>
            <a:off x="457200" y="1417638"/>
            <a:ext cx="8229600" cy="4525963"/>
          </a:xfrm>
        </p:spPr>
        <p:txBody>
          <a:bodyPr>
            <a:normAutofit fontScale="85000" lnSpcReduction="10000"/>
          </a:bodyPr>
          <a:lstStyle/>
          <a:p>
            <a:pPr>
              <a:lnSpc>
                <a:spcPct val="150000"/>
              </a:lnSpc>
            </a:pPr>
            <a:r>
              <a:rPr lang="en-US" dirty="0" err="1" smtClean="0"/>
              <a:t>Hava</a:t>
            </a:r>
            <a:r>
              <a:rPr lang="en-US" dirty="0" smtClean="0"/>
              <a:t> </a:t>
            </a:r>
            <a:r>
              <a:rPr lang="en-US" dirty="0" err="1" smtClean="0"/>
              <a:t>yolunda</a:t>
            </a:r>
            <a:r>
              <a:rPr lang="en-US" dirty="0" smtClean="0"/>
              <a:t> </a:t>
            </a:r>
            <a:r>
              <a:rPr lang="en-US" dirty="0" err="1" smtClean="0"/>
              <a:t>Pnomokok</a:t>
            </a:r>
            <a:r>
              <a:rPr lang="en-US" dirty="0" smtClean="0"/>
              <a:t>, H. </a:t>
            </a:r>
            <a:r>
              <a:rPr lang="en-US" dirty="0" err="1" smtClean="0"/>
              <a:t>influenzae</a:t>
            </a:r>
            <a:r>
              <a:rPr lang="en-US" dirty="0" smtClean="0"/>
              <a:t> </a:t>
            </a:r>
            <a:r>
              <a:rPr lang="en-US" dirty="0" err="1" smtClean="0"/>
              <a:t>ve</a:t>
            </a:r>
            <a:r>
              <a:rPr lang="en-US" dirty="0" smtClean="0"/>
              <a:t> M. </a:t>
            </a:r>
            <a:r>
              <a:rPr lang="en-US" dirty="0" err="1" smtClean="0"/>
              <a:t>catarrhalis</a:t>
            </a:r>
            <a:r>
              <a:rPr lang="en-US" dirty="0" smtClean="0"/>
              <a:t> </a:t>
            </a:r>
            <a:r>
              <a:rPr lang="en-US" dirty="0" err="1" smtClean="0"/>
              <a:t>ile</a:t>
            </a:r>
            <a:r>
              <a:rPr lang="en-US" dirty="0" smtClean="0"/>
              <a:t> </a:t>
            </a:r>
            <a:r>
              <a:rPr lang="en-US" dirty="0" err="1" smtClean="0"/>
              <a:t>kolonize</a:t>
            </a:r>
            <a:r>
              <a:rPr lang="en-US" dirty="0" smtClean="0"/>
              <a:t> </a:t>
            </a:r>
            <a:r>
              <a:rPr lang="en-US" dirty="0" err="1" smtClean="0"/>
              <a:t>bebeklerde</a:t>
            </a:r>
            <a:r>
              <a:rPr lang="en-US" dirty="0" smtClean="0"/>
              <a:t> </a:t>
            </a:r>
            <a:r>
              <a:rPr lang="en-US" dirty="0" err="1" smtClean="0"/>
              <a:t>astım</a:t>
            </a:r>
            <a:r>
              <a:rPr lang="en-US" dirty="0" smtClean="0"/>
              <a:t> </a:t>
            </a:r>
            <a:r>
              <a:rPr lang="en-US" dirty="0" err="1" smtClean="0"/>
              <a:t>riski</a:t>
            </a:r>
            <a:r>
              <a:rPr lang="en-US" dirty="0" smtClean="0"/>
              <a:t> artmış</a:t>
            </a:r>
            <a:r>
              <a:rPr lang="en-US" baseline="30000" dirty="0"/>
              <a:t>1</a:t>
            </a:r>
          </a:p>
          <a:p>
            <a:pPr>
              <a:lnSpc>
                <a:spcPct val="150000"/>
              </a:lnSpc>
            </a:pPr>
            <a:r>
              <a:rPr lang="en-US" dirty="0" smtClean="0"/>
              <a:t>RV </a:t>
            </a:r>
            <a:r>
              <a:rPr lang="en-US" dirty="0" err="1" smtClean="0"/>
              <a:t>infeksiyonu</a:t>
            </a:r>
            <a:r>
              <a:rPr lang="en-US" dirty="0" smtClean="0"/>
              <a:t> </a:t>
            </a:r>
            <a:r>
              <a:rPr lang="en-US" dirty="0" err="1" smtClean="0"/>
              <a:t>sırasında</a:t>
            </a:r>
            <a:r>
              <a:rPr lang="en-US" dirty="0" smtClean="0"/>
              <a:t> M</a:t>
            </a:r>
            <a:r>
              <a:rPr lang="en-US" dirty="0"/>
              <a:t>. </a:t>
            </a:r>
            <a:r>
              <a:rPr lang="en-US" dirty="0" err="1"/>
              <a:t>catarrhalis</a:t>
            </a:r>
            <a:r>
              <a:rPr lang="en-US" dirty="0"/>
              <a:t> </a:t>
            </a:r>
            <a:r>
              <a:rPr lang="en-US" dirty="0" err="1" smtClean="0"/>
              <a:t>ve</a:t>
            </a:r>
            <a:r>
              <a:rPr lang="en-US" dirty="0" smtClean="0"/>
              <a:t> S</a:t>
            </a:r>
            <a:r>
              <a:rPr lang="en-US" dirty="0"/>
              <a:t>. </a:t>
            </a:r>
            <a:r>
              <a:rPr lang="en-US" dirty="0" err="1"/>
              <a:t>pneumoniae</a:t>
            </a:r>
            <a:r>
              <a:rPr lang="en-US" dirty="0"/>
              <a:t> </a:t>
            </a:r>
            <a:r>
              <a:rPr lang="en-US" dirty="0" err="1" smtClean="0"/>
              <a:t>saptananlarda</a:t>
            </a:r>
            <a:r>
              <a:rPr lang="en-US" dirty="0" smtClean="0"/>
              <a:t> </a:t>
            </a:r>
            <a:r>
              <a:rPr lang="en-US" dirty="0" err="1" smtClean="0"/>
              <a:t>astım</a:t>
            </a:r>
            <a:r>
              <a:rPr lang="en-US" dirty="0" smtClean="0"/>
              <a:t> </a:t>
            </a:r>
            <a:r>
              <a:rPr lang="en-US" dirty="0" err="1" smtClean="0"/>
              <a:t>alevlenmelerinin</a:t>
            </a:r>
            <a:r>
              <a:rPr lang="en-US" dirty="0" smtClean="0"/>
              <a:t> </a:t>
            </a:r>
            <a:r>
              <a:rPr lang="en-US" dirty="0" err="1" smtClean="0"/>
              <a:t>ve</a:t>
            </a:r>
            <a:r>
              <a:rPr lang="en-US" dirty="0" smtClean="0"/>
              <a:t> </a:t>
            </a:r>
            <a:r>
              <a:rPr lang="en-US" dirty="0" err="1" smtClean="0"/>
              <a:t>semptomları</a:t>
            </a:r>
            <a:r>
              <a:rPr lang="en-US" dirty="0" smtClean="0"/>
              <a:t> </a:t>
            </a:r>
            <a:r>
              <a:rPr lang="en-US" dirty="0" err="1" smtClean="0"/>
              <a:t>daha</a:t>
            </a:r>
            <a:r>
              <a:rPr lang="en-US" dirty="0" smtClean="0"/>
              <a:t> fazla</a:t>
            </a:r>
            <a:r>
              <a:rPr lang="en-US" baseline="30000" dirty="0" smtClean="0"/>
              <a:t>2</a:t>
            </a:r>
          </a:p>
          <a:p>
            <a:pPr>
              <a:lnSpc>
                <a:spcPct val="150000"/>
              </a:lnSpc>
            </a:pPr>
            <a:r>
              <a:rPr lang="en-US" dirty="0" err="1" smtClean="0"/>
              <a:t>Pretermlerde</a:t>
            </a:r>
            <a:r>
              <a:rPr lang="en-US" dirty="0" smtClean="0"/>
              <a:t> pre– </a:t>
            </a:r>
            <a:r>
              <a:rPr lang="en-US" dirty="0" err="1" smtClean="0"/>
              <a:t>ve</a:t>
            </a:r>
            <a:r>
              <a:rPr lang="en-US" dirty="0" smtClean="0"/>
              <a:t> </a:t>
            </a:r>
            <a:r>
              <a:rPr lang="en-US" dirty="0" err="1" smtClean="0"/>
              <a:t>probiyotik</a:t>
            </a:r>
            <a:r>
              <a:rPr lang="en-US" dirty="0" smtClean="0"/>
              <a:t> </a:t>
            </a:r>
            <a:r>
              <a:rPr lang="en-US" dirty="0" err="1" smtClean="0"/>
              <a:t>ile</a:t>
            </a:r>
            <a:r>
              <a:rPr lang="en-US" dirty="0" smtClean="0"/>
              <a:t> RCT: RV </a:t>
            </a:r>
            <a:r>
              <a:rPr lang="en-US" dirty="0" err="1" smtClean="0"/>
              <a:t>enfeksiyonu</a:t>
            </a:r>
            <a:r>
              <a:rPr lang="en-US" dirty="0" smtClean="0"/>
              <a:t> önlenmiş</a:t>
            </a:r>
            <a:r>
              <a:rPr lang="en-US" baseline="30000" dirty="0" smtClean="0"/>
              <a:t>3</a:t>
            </a:r>
            <a:endParaRPr lang="en-US" baseline="30000" dirty="0"/>
          </a:p>
        </p:txBody>
      </p:sp>
      <p:sp>
        <p:nvSpPr>
          <p:cNvPr id="5" name="TextBox 4"/>
          <p:cNvSpPr txBox="1"/>
          <p:nvPr/>
        </p:nvSpPr>
        <p:spPr>
          <a:xfrm>
            <a:off x="1108466" y="5943601"/>
            <a:ext cx="3137397" cy="738664"/>
          </a:xfrm>
          <a:prstGeom prst="rect">
            <a:avLst/>
          </a:prstGeom>
          <a:noFill/>
        </p:spPr>
        <p:txBody>
          <a:bodyPr wrap="none" rtlCol="0">
            <a:spAutoFit/>
          </a:bodyPr>
          <a:lstStyle/>
          <a:p>
            <a:pPr marL="342900" indent="-342900">
              <a:buAutoNum type="arabicPeriod"/>
            </a:pPr>
            <a:r>
              <a:rPr lang="en-US" sz="1400" dirty="0" err="1" smtClean="0"/>
              <a:t>Bisgaard</a:t>
            </a:r>
            <a:r>
              <a:rPr lang="en-US" sz="1400" dirty="0" smtClean="0"/>
              <a:t> </a:t>
            </a:r>
            <a:r>
              <a:rPr lang="en-US" sz="1400" dirty="0"/>
              <a:t>H, </a:t>
            </a:r>
            <a:r>
              <a:rPr lang="en-US" sz="1400" dirty="0" smtClean="0"/>
              <a:t>et al. N </a:t>
            </a:r>
            <a:r>
              <a:rPr lang="en-US" sz="1400" dirty="0" err="1"/>
              <a:t>Engl</a:t>
            </a:r>
            <a:r>
              <a:rPr lang="en-US" sz="1400" dirty="0"/>
              <a:t> J Med </a:t>
            </a:r>
            <a:r>
              <a:rPr lang="en-US" sz="1400" dirty="0" smtClean="0"/>
              <a:t>2007</a:t>
            </a:r>
            <a:endParaRPr lang="en-US" sz="1400" dirty="0"/>
          </a:p>
          <a:p>
            <a:pPr marL="342900" indent="-342900">
              <a:buAutoNum type="arabicPeriod"/>
            </a:pPr>
            <a:r>
              <a:rPr lang="en-US" sz="1400" dirty="0" err="1" smtClean="0"/>
              <a:t>Kloepfer</a:t>
            </a:r>
            <a:r>
              <a:rPr lang="en-US" sz="1400" dirty="0" smtClean="0"/>
              <a:t> </a:t>
            </a:r>
            <a:r>
              <a:rPr lang="en-US" sz="1400" dirty="0"/>
              <a:t>KM, </a:t>
            </a:r>
            <a:r>
              <a:rPr lang="en-US" sz="1400" dirty="0" smtClean="0"/>
              <a:t>et al. JACI 2014 </a:t>
            </a:r>
          </a:p>
          <a:p>
            <a:pPr marL="342900" indent="-342900">
              <a:buAutoNum type="arabicPeriod"/>
            </a:pPr>
            <a:r>
              <a:rPr lang="en-US" sz="1400" dirty="0" err="1" smtClean="0"/>
              <a:t>Luoto</a:t>
            </a:r>
            <a:r>
              <a:rPr lang="en-US" sz="1400" dirty="0" smtClean="0"/>
              <a:t> </a:t>
            </a:r>
            <a:r>
              <a:rPr lang="en-US" sz="1400" dirty="0"/>
              <a:t>R, </a:t>
            </a:r>
            <a:r>
              <a:rPr lang="en-US" sz="1400" dirty="0" smtClean="0"/>
              <a:t>et al. JACI 2014</a:t>
            </a:r>
          </a:p>
        </p:txBody>
      </p:sp>
    </p:spTree>
    <p:extLst>
      <p:ext uri="{BB962C8B-B14F-4D97-AF65-F5344CB8AC3E}">
        <p14:creationId xmlns:p14="http://schemas.microsoft.com/office/powerpoint/2010/main" val="83691936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591010"/>
            <a:ext cx="9144000" cy="3675980"/>
          </a:xfrm>
          <a:prstGeom prst="rect">
            <a:avLst/>
          </a:prstGeom>
        </p:spPr>
      </p:pic>
      <p:pic>
        <p:nvPicPr>
          <p:cNvPr id="5" name="Picture 4"/>
          <p:cNvPicPr>
            <a:picLocks noChangeAspect="1"/>
          </p:cNvPicPr>
          <p:nvPr/>
        </p:nvPicPr>
        <p:blipFill>
          <a:blip r:embed="rId3"/>
          <a:stretch>
            <a:fillRect/>
          </a:stretch>
        </p:blipFill>
        <p:spPr>
          <a:xfrm>
            <a:off x="400050" y="431800"/>
            <a:ext cx="8343900" cy="5994400"/>
          </a:xfrm>
          <a:prstGeom prst="rect">
            <a:avLst/>
          </a:prstGeom>
        </p:spPr>
      </p:pic>
    </p:spTree>
    <p:extLst>
      <p:ext uri="{BB962C8B-B14F-4D97-AF65-F5344CB8AC3E}">
        <p14:creationId xmlns:p14="http://schemas.microsoft.com/office/powerpoint/2010/main" val="33965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n-US" sz="3200" dirty="0" err="1" smtClean="0"/>
              <a:t>Astım</a:t>
            </a:r>
            <a:r>
              <a:rPr lang="en-US" sz="3200" dirty="0" smtClean="0"/>
              <a:t> </a:t>
            </a:r>
            <a:r>
              <a:rPr lang="en-US" sz="3200" dirty="0" err="1" smtClean="0"/>
              <a:t>ve</a:t>
            </a:r>
            <a:r>
              <a:rPr lang="en-US" sz="3200" dirty="0" smtClean="0"/>
              <a:t> </a:t>
            </a:r>
            <a:r>
              <a:rPr lang="en-US" sz="3200" dirty="0" err="1" smtClean="0"/>
              <a:t>AR’de</a:t>
            </a:r>
            <a:r>
              <a:rPr lang="en-US" sz="3200" dirty="0" smtClean="0"/>
              <a:t> </a:t>
            </a:r>
            <a:r>
              <a:rPr lang="en-US" sz="3200" dirty="0" err="1" smtClean="0"/>
              <a:t>Stafilolok</a:t>
            </a:r>
            <a:r>
              <a:rPr lang="en-US" sz="3200" dirty="0" smtClean="0"/>
              <a:t> </a:t>
            </a:r>
            <a:r>
              <a:rPr lang="en-US" sz="3200" dirty="0" err="1" smtClean="0"/>
              <a:t>Süperantijen</a:t>
            </a:r>
            <a:r>
              <a:rPr lang="en-US" sz="3200" dirty="0" smtClean="0"/>
              <a:t> </a:t>
            </a:r>
            <a:r>
              <a:rPr lang="en-US" sz="3200" dirty="0" err="1" smtClean="0"/>
              <a:t>IgE</a:t>
            </a:r>
            <a:endParaRPr lang="en-US" sz="3200" dirty="0"/>
          </a:p>
        </p:txBody>
      </p:sp>
      <p:pic>
        <p:nvPicPr>
          <p:cNvPr id="4" name="Picture 3"/>
          <p:cNvPicPr>
            <a:picLocks noChangeAspect="1"/>
          </p:cNvPicPr>
          <p:nvPr/>
        </p:nvPicPr>
        <p:blipFill>
          <a:blip r:embed="rId2"/>
          <a:stretch>
            <a:fillRect/>
          </a:stretch>
        </p:blipFill>
        <p:spPr>
          <a:xfrm>
            <a:off x="457200" y="1104320"/>
            <a:ext cx="7772400" cy="5566341"/>
          </a:xfrm>
          <a:prstGeom prst="rect">
            <a:avLst/>
          </a:prstGeom>
        </p:spPr>
      </p:pic>
      <p:sp>
        <p:nvSpPr>
          <p:cNvPr id="5" name="TextBox 4"/>
          <p:cNvSpPr txBox="1"/>
          <p:nvPr/>
        </p:nvSpPr>
        <p:spPr>
          <a:xfrm>
            <a:off x="0" y="6532161"/>
            <a:ext cx="2118400" cy="276999"/>
          </a:xfrm>
          <a:prstGeom prst="rect">
            <a:avLst/>
          </a:prstGeom>
          <a:noFill/>
        </p:spPr>
        <p:txBody>
          <a:bodyPr wrap="none" rtlCol="0">
            <a:spAutoFit/>
          </a:bodyPr>
          <a:lstStyle/>
          <a:p>
            <a:r>
              <a:rPr lang="en-US" sz="1200" dirty="0" err="1" smtClean="0"/>
              <a:t>Pastacaldi</a:t>
            </a:r>
            <a:r>
              <a:rPr lang="en-US" sz="1200" dirty="0" smtClean="0"/>
              <a:t> C et al . Allergy 2011</a:t>
            </a:r>
            <a:endParaRPr lang="en-US" sz="1200" dirty="0"/>
          </a:p>
        </p:txBody>
      </p:sp>
    </p:spTree>
    <p:extLst>
      <p:ext uri="{BB962C8B-B14F-4D97-AF65-F5344CB8AC3E}">
        <p14:creationId xmlns:p14="http://schemas.microsoft.com/office/powerpoint/2010/main" val="8591854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Atopik</a:t>
            </a:r>
            <a:r>
              <a:rPr lang="en-US" dirty="0" smtClean="0"/>
              <a:t> </a:t>
            </a:r>
            <a:r>
              <a:rPr lang="en-US" dirty="0" err="1" smtClean="0"/>
              <a:t>Dermatit-Barsak</a:t>
            </a:r>
            <a:r>
              <a:rPr lang="en-US" dirty="0" smtClean="0"/>
              <a:t> </a:t>
            </a:r>
            <a:r>
              <a:rPr lang="en-US" dirty="0" err="1" smtClean="0"/>
              <a:t>Mikrobiyomu</a:t>
            </a:r>
            <a:endParaRPr lang="en-US" dirty="0"/>
          </a:p>
        </p:txBody>
      </p:sp>
      <p:sp>
        <p:nvSpPr>
          <p:cNvPr id="3" name="Content Placeholder 2"/>
          <p:cNvSpPr>
            <a:spLocks noGrp="1"/>
          </p:cNvSpPr>
          <p:nvPr>
            <p:ph idx="1"/>
          </p:nvPr>
        </p:nvSpPr>
        <p:spPr>
          <a:xfrm>
            <a:off x="457200" y="1940151"/>
            <a:ext cx="8229600" cy="4525963"/>
          </a:xfrm>
        </p:spPr>
        <p:txBody>
          <a:bodyPr>
            <a:normAutofit fontScale="70000" lnSpcReduction="20000"/>
          </a:bodyPr>
          <a:lstStyle/>
          <a:p>
            <a:pPr>
              <a:lnSpc>
                <a:spcPct val="160000"/>
              </a:lnSpc>
            </a:pPr>
            <a:r>
              <a:rPr lang="en-US" dirty="0" smtClean="0"/>
              <a:t>90’ı AD </a:t>
            </a:r>
            <a:r>
              <a:rPr lang="en-US" dirty="0" err="1" smtClean="0"/>
              <a:t>olan</a:t>
            </a:r>
            <a:r>
              <a:rPr lang="en-US" dirty="0" smtClean="0"/>
              <a:t> 132 </a:t>
            </a:r>
            <a:r>
              <a:rPr lang="en-US" dirty="0" err="1" smtClean="0"/>
              <a:t>kişide</a:t>
            </a:r>
            <a:r>
              <a:rPr lang="en-US" dirty="0" smtClean="0"/>
              <a:t> </a:t>
            </a:r>
            <a:r>
              <a:rPr lang="en-US" dirty="0" err="1" smtClean="0"/>
              <a:t>barsak</a:t>
            </a:r>
            <a:r>
              <a:rPr lang="en-US" dirty="0" smtClean="0"/>
              <a:t> </a:t>
            </a:r>
            <a:r>
              <a:rPr lang="en-US" dirty="0" err="1" smtClean="0"/>
              <a:t>mikrobiyomu</a:t>
            </a:r>
            <a:r>
              <a:rPr lang="en-US" dirty="0" smtClean="0"/>
              <a:t> 16S </a:t>
            </a:r>
            <a:r>
              <a:rPr lang="en-US" dirty="0" err="1" smtClean="0"/>
              <a:t>rRNA</a:t>
            </a:r>
            <a:r>
              <a:rPr lang="en-US" dirty="0" smtClean="0"/>
              <a:t> </a:t>
            </a:r>
            <a:r>
              <a:rPr lang="en-US" dirty="0" err="1" smtClean="0"/>
              <a:t>sekans</a:t>
            </a:r>
            <a:r>
              <a:rPr lang="en-US" dirty="0" smtClean="0"/>
              <a:t> </a:t>
            </a:r>
            <a:r>
              <a:rPr lang="en-US" dirty="0" err="1" smtClean="0"/>
              <a:t>analizi</a:t>
            </a:r>
            <a:endParaRPr lang="en-US" dirty="0" smtClean="0"/>
          </a:p>
          <a:p>
            <a:pPr>
              <a:lnSpc>
                <a:spcPct val="160000"/>
              </a:lnSpc>
            </a:pPr>
            <a:r>
              <a:rPr lang="en-US" i="1" dirty="0" err="1" smtClean="0"/>
              <a:t>Faecalibacterium</a:t>
            </a:r>
            <a:r>
              <a:rPr lang="en-US" i="1" dirty="0" smtClean="0"/>
              <a:t> </a:t>
            </a:r>
            <a:r>
              <a:rPr lang="en-US" i="1" dirty="0" err="1"/>
              <a:t>prausnitzii</a:t>
            </a:r>
            <a:r>
              <a:rPr lang="en-US" i="1" dirty="0"/>
              <a:t> </a:t>
            </a:r>
            <a:r>
              <a:rPr lang="en-US" dirty="0" smtClean="0"/>
              <a:t>AD </a:t>
            </a:r>
            <a:r>
              <a:rPr lang="en-US" dirty="0" err="1" smtClean="0"/>
              <a:t>ile</a:t>
            </a:r>
            <a:r>
              <a:rPr lang="en-US" dirty="0" smtClean="0"/>
              <a:t> </a:t>
            </a:r>
            <a:r>
              <a:rPr lang="en-US" dirty="0" err="1" smtClean="0"/>
              <a:t>güçlü</a:t>
            </a:r>
            <a:r>
              <a:rPr lang="en-US" dirty="0" smtClean="0"/>
              <a:t> </a:t>
            </a:r>
            <a:r>
              <a:rPr lang="en-US" dirty="0" err="1" smtClean="0"/>
              <a:t>ilişkili</a:t>
            </a:r>
            <a:r>
              <a:rPr lang="en-US" dirty="0" smtClean="0"/>
              <a:t> </a:t>
            </a:r>
          </a:p>
          <a:p>
            <a:pPr>
              <a:lnSpc>
                <a:spcPct val="160000"/>
              </a:lnSpc>
            </a:pPr>
            <a:r>
              <a:rPr lang="en-US" dirty="0" err="1" smtClean="0"/>
              <a:t>AD’li</a:t>
            </a:r>
            <a:r>
              <a:rPr lang="en-US" dirty="0" smtClean="0"/>
              <a:t> </a:t>
            </a:r>
            <a:r>
              <a:rPr lang="en-US" dirty="0" err="1" smtClean="0"/>
              <a:t>kişilerde</a:t>
            </a:r>
            <a:r>
              <a:rPr lang="en-US" dirty="0" smtClean="0"/>
              <a:t> </a:t>
            </a:r>
            <a:r>
              <a:rPr lang="en-US" dirty="0" err="1" smtClean="0"/>
              <a:t>fekal</a:t>
            </a:r>
            <a:r>
              <a:rPr lang="en-US" dirty="0" smtClean="0"/>
              <a:t> </a:t>
            </a:r>
            <a:r>
              <a:rPr lang="en-US" dirty="0" err="1" smtClean="0"/>
              <a:t>örneklerde</a:t>
            </a:r>
            <a:r>
              <a:rPr lang="en-US" dirty="0" smtClean="0"/>
              <a:t> anti-</a:t>
            </a:r>
            <a:r>
              <a:rPr lang="en-US" dirty="0" err="1" smtClean="0"/>
              <a:t>inflamatuar</a:t>
            </a:r>
            <a:r>
              <a:rPr lang="en-US" dirty="0" smtClean="0"/>
              <a:t> </a:t>
            </a:r>
            <a:r>
              <a:rPr lang="en-US" dirty="0" err="1" smtClean="0"/>
              <a:t>olan</a:t>
            </a:r>
            <a:r>
              <a:rPr lang="en-US" dirty="0" smtClean="0"/>
              <a:t> </a:t>
            </a:r>
            <a:r>
              <a:rPr lang="en-US" dirty="0" err="1" smtClean="0"/>
              <a:t>butirat</a:t>
            </a:r>
            <a:r>
              <a:rPr lang="en-US" dirty="0" smtClean="0"/>
              <a:t> </a:t>
            </a:r>
            <a:r>
              <a:rPr lang="en-US" dirty="0" err="1" smtClean="0"/>
              <a:t>ve</a:t>
            </a:r>
            <a:r>
              <a:rPr lang="en-US" dirty="0" smtClean="0"/>
              <a:t> </a:t>
            </a:r>
            <a:r>
              <a:rPr lang="en-US" dirty="0" err="1" smtClean="0"/>
              <a:t>propiyonat</a:t>
            </a:r>
            <a:r>
              <a:rPr lang="en-US" dirty="0" smtClean="0"/>
              <a:t> </a:t>
            </a:r>
            <a:r>
              <a:rPr lang="en-US" dirty="0" err="1" smtClean="0"/>
              <a:t>düzeyleri</a:t>
            </a:r>
            <a:r>
              <a:rPr lang="en-US" dirty="0" smtClean="0"/>
              <a:t> </a:t>
            </a:r>
            <a:r>
              <a:rPr lang="en-US" dirty="0" err="1" smtClean="0"/>
              <a:t>düşük</a:t>
            </a:r>
            <a:endParaRPr lang="en-US" dirty="0" smtClean="0"/>
          </a:p>
          <a:p>
            <a:pPr>
              <a:lnSpc>
                <a:spcPct val="160000"/>
              </a:lnSpc>
            </a:pPr>
            <a:r>
              <a:rPr lang="en-US" dirty="0"/>
              <a:t>F </a:t>
            </a:r>
            <a:r>
              <a:rPr lang="en-US" dirty="0" err="1"/>
              <a:t>prausnitzii</a:t>
            </a:r>
            <a:r>
              <a:rPr lang="en-US" dirty="0"/>
              <a:t> </a:t>
            </a:r>
            <a:r>
              <a:rPr lang="en-US" dirty="0" err="1"/>
              <a:t>t</a:t>
            </a:r>
            <a:r>
              <a:rPr lang="en-US" dirty="0" err="1" smtClean="0"/>
              <a:t>ür</a:t>
            </a:r>
            <a:r>
              <a:rPr lang="en-US" dirty="0" smtClean="0"/>
              <a:t> </a:t>
            </a:r>
            <a:r>
              <a:rPr lang="en-US" dirty="0" err="1" smtClean="0"/>
              <a:t>içi</a:t>
            </a:r>
            <a:r>
              <a:rPr lang="en-US" dirty="0" smtClean="0"/>
              <a:t> </a:t>
            </a:r>
            <a:r>
              <a:rPr lang="en-US" dirty="0" err="1" smtClean="0"/>
              <a:t>kompozisyon</a:t>
            </a:r>
            <a:r>
              <a:rPr lang="en-US" dirty="0" smtClean="0"/>
              <a:t> </a:t>
            </a:r>
            <a:r>
              <a:rPr lang="en-US" dirty="0" err="1" smtClean="0"/>
              <a:t>değişiklikleri</a:t>
            </a:r>
            <a:r>
              <a:rPr lang="en-US" dirty="0" smtClean="0"/>
              <a:t> </a:t>
            </a:r>
            <a:r>
              <a:rPr lang="en-US" dirty="0" err="1" smtClean="0"/>
              <a:t>bu</a:t>
            </a:r>
            <a:r>
              <a:rPr lang="en-US" dirty="0" smtClean="0"/>
              <a:t> </a:t>
            </a:r>
            <a:r>
              <a:rPr lang="en-US" dirty="0" err="1" smtClean="0"/>
              <a:t>maddeleri</a:t>
            </a:r>
            <a:r>
              <a:rPr lang="en-US" dirty="0" smtClean="0"/>
              <a:t> </a:t>
            </a:r>
            <a:r>
              <a:rPr lang="en-US" dirty="0" err="1" smtClean="0"/>
              <a:t>üreten</a:t>
            </a:r>
            <a:r>
              <a:rPr lang="en-US" dirty="0" smtClean="0"/>
              <a:t> </a:t>
            </a:r>
            <a:r>
              <a:rPr lang="en-US" dirty="0" err="1" smtClean="0"/>
              <a:t>türleri</a:t>
            </a:r>
            <a:r>
              <a:rPr lang="en-US" dirty="0" smtClean="0"/>
              <a:t> </a:t>
            </a:r>
            <a:r>
              <a:rPr lang="en-US" dirty="0" err="1" smtClean="0"/>
              <a:t>azaltıyor</a:t>
            </a:r>
            <a:endParaRPr lang="en-US" dirty="0" smtClean="0"/>
          </a:p>
          <a:p>
            <a:pPr lvl="1">
              <a:lnSpc>
                <a:spcPct val="160000"/>
              </a:lnSpc>
            </a:pPr>
            <a:r>
              <a:rPr lang="en-US" dirty="0" err="1" smtClean="0"/>
              <a:t>Barsak</a:t>
            </a:r>
            <a:r>
              <a:rPr lang="en-US" dirty="0" smtClean="0"/>
              <a:t> </a:t>
            </a:r>
            <a:r>
              <a:rPr lang="en-US" dirty="0" err="1" smtClean="0"/>
              <a:t>mukoza</a:t>
            </a:r>
            <a:r>
              <a:rPr lang="en-US" dirty="0" smtClean="0"/>
              <a:t> </a:t>
            </a:r>
            <a:r>
              <a:rPr lang="en-US" dirty="0" err="1" smtClean="0"/>
              <a:t>hasarı</a:t>
            </a:r>
            <a:endParaRPr lang="en-US" dirty="0"/>
          </a:p>
        </p:txBody>
      </p:sp>
      <p:sp>
        <p:nvSpPr>
          <p:cNvPr id="4" name="TextBox 3"/>
          <p:cNvSpPr txBox="1"/>
          <p:nvPr/>
        </p:nvSpPr>
        <p:spPr>
          <a:xfrm>
            <a:off x="169581" y="6466114"/>
            <a:ext cx="2126416" cy="338554"/>
          </a:xfrm>
          <a:prstGeom prst="rect">
            <a:avLst/>
          </a:prstGeom>
          <a:noFill/>
        </p:spPr>
        <p:txBody>
          <a:bodyPr wrap="none" rtlCol="0">
            <a:spAutoFit/>
          </a:bodyPr>
          <a:lstStyle/>
          <a:p>
            <a:r>
              <a:rPr lang="en-US" sz="1600" dirty="0" smtClean="0"/>
              <a:t>Song H, et al. JACI 2016</a:t>
            </a:r>
            <a:endParaRPr lang="en-US" sz="1600" dirty="0"/>
          </a:p>
        </p:txBody>
      </p:sp>
    </p:spTree>
    <p:extLst>
      <p:ext uri="{BB962C8B-B14F-4D97-AF65-F5344CB8AC3E}">
        <p14:creationId xmlns:p14="http://schemas.microsoft.com/office/powerpoint/2010/main" val="64949638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1527284" y="0"/>
            <a:ext cx="6089431" cy="6858000"/>
          </a:xfrm>
          <a:prstGeom prst="rect">
            <a:avLst/>
          </a:prstGeom>
        </p:spPr>
      </p:pic>
      <p:sp>
        <p:nvSpPr>
          <p:cNvPr id="5" name="TextBox 4"/>
          <p:cNvSpPr txBox="1"/>
          <p:nvPr/>
        </p:nvSpPr>
        <p:spPr>
          <a:xfrm>
            <a:off x="169581" y="6466114"/>
            <a:ext cx="2126416" cy="338554"/>
          </a:xfrm>
          <a:prstGeom prst="rect">
            <a:avLst/>
          </a:prstGeom>
          <a:noFill/>
        </p:spPr>
        <p:txBody>
          <a:bodyPr wrap="none" rtlCol="0">
            <a:spAutoFit/>
          </a:bodyPr>
          <a:lstStyle/>
          <a:p>
            <a:r>
              <a:rPr lang="en-US" sz="1600" dirty="0" smtClean="0"/>
              <a:t>Song H, et al. JACI 2016</a:t>
            </a:r>
            <a:endParaRPr lang="en-US" sz="1600" dirty="0"/>
          </a:p>
        </p:txBody>
      </p:sp>
    </p:spTree>
    <p:extLst>
      <p:ext uri="{BB962C8B-B14F-4D97-AF65-F5344CB8AC3E}">
        <p14:creationId xmlns:p14="http://schemas.microsoft.com/office/powerpoint/2010/main" val="42643222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023" y="274638"/>
            <a:ext cx="8834717" cy="1143000"/>
          </a:xfrm>
        </p:spPr>
        <p:txBody>
          <a:bodyPr>
            <a:noAutofit/>
          </a:bodyPr>
          <a:lstStyle/>
          <a:p>
            <a:r>
              <a:rPr lang="en-US" sz="3200" b="1" dirty="0" err="1" smtClean="0"/>
              <a:t>Eozinofiller</a:t>
            </a:r>
            <a:r>
              <a:rPr lang="en-US" sz="3200" b="1" dirty="0" smtClean="0"/>
              <a:t> İ </a:t>
            </a:r>
            <a:r>
              <a:rPr lang="en-US" sz="3200" b="1" dirty="0" err="1" smtClean="0"/>
              <a:t>feksiyonlarda</a:t>
            </a:r>
            <a:r>
              <a:rPr lang="en-US" sz="3200" b="1" dirty="0" smtClean="0"/>
              <a:t> </a:t>
            </a:r>
            <a:r>
              <a:rPr lang="en-US" sz="3200" b="1" dirty="0" err="1" smtClean="0"/>
              <a:t>İmmün</a:t>
            </a:r>
            <a:r>
              <a:rPr lang="en-US" sz="3200" b="1" dirty="0" smtClean="0"/>
              <a:t> </a:t>
            </a:r>
            <a:r>
              <a:rPr lang="en-US" sz="3200" b="1" dirty="0" err="1" smtClean="0"/>
              <a:t>Modülatördür</a:t>
            </a:r>
            <a:endParaRPr lang="en-US" sz="3200" b="1" dirty="0"/>
          </a:p>
        </p:txBody>
      </p:sp>
      <p:pic>
        <p:nvPicPr>
          <p:cNvPr id="5" name="Picture 4"/>
          <p:cNvPicPr>
            <a:picLocks noChangeAspect="1"/>
          </p:cNvPicPr>
          <p:nvPr/>
        </p:nvPicPr>
        <p:blipFill>
          <a:blip r:embed="rId2"/>
          <a:stretch>
            <a:fillRect/>
          </a:stretch>
        </p:blipFill>
        <p:spPr>
          <a:xfrm>
            <a:off x="1696571" y="1264397"/>
            <a:ext cx="5562600" cy="5270500"/>
          </a:xfrm>
          <a:prstGeom prst="rect">
            <a:avLst/>
          </a:prstGeom>
        </p:spPr>
      </p:pic>
      <p:sp>
        <p:nvSpPr>
          <p:cNvPr id="6" name="TextBox 5"/>
          <p:cNvSpPr txBox="1"/>
          <p:nvPr/>
        </p:nvSpPr>
        <p:spPr>
          <a:xfrm>
            <a:off x="2833510" y="6467288"/>
            <a:ext cx="3288721" cy="276999"/>
          </a:xfrm>
          <a:prstGeom prst="rect">
            <a:avLst/>
          </a:prstGeom>
          <a:noFill/>
        </p:spPr>
        <p:txBody>
          <a:bodyPr wrap="none" rtlCol="0">
            <a:spAutoFit/>
          </a:bodyPr>
          <a:lstStyle/>
          <a:p>
            <a:r>
              <a:rPr lang="en-US" sz="1200" dirty="0" err="1" smtClean="0"/>
              <a:t>Ravin</a:t>
            </a:r>
            <a:r>
              <a:rPr lang="en-US" sz="1200" dirty="0" smtClean="0"/>
              <a:t> KA, Loy M. </a:t>
            </a:r>
            <a:r>
              <a:rPr lang="en-US" sz="1200" dirty="0"/>
              <a:t>Clinic Rev </a:t>
            </a:r>
            <a:r>
              <a:rPr lang="en-US" sz="1200" dirty="0" err="1"/>
              <a:t>Allerg</a:t>
            </a:r>
            <a:r>
              <a:rPr lang="en-US" sz="1200" dirty="0"/>
              <a:t> </a:t>
            </a:r>
            <a:r>
              <a:rPr lang="en-US" sz="1200" dirty="0" err="1"/>
              <a:t>Immunol</a:t>
            </a:r>
            <a:r>
              <a:rPr lang="en-US" sz="1200" dirty="0"/>
              <a:t> (2016)</a:t>
            </a:r>
          </a:p>
        </p:txBody>
      </p:sp>
    </p:spTree>
    <p:extLst>
      <p:ext uri="{BB962C8B-B14F-4D97-AF65-F5344CB8AC3E}">
        <p14:creationId xmlns:p14="http://schemas.microsoft.com/office/powerpoint/2010/main" val="100528946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ctr">
              <a:buNone/>
            </a:pPr>
            <a:r>
              <a:rPr lang="en-US" sz="9600" dirty="0" smtClean="0"/>
              <a:t>TEŞEKKÜRLER</a:t>
            </a:r>
            <a:endParaRPr lang="en-US" sz="9600" dirty="0"/>
          </a:p>
        </p:txBody>
      </p:sp>
    </p:spTree>
    <p:extLst>
      <p:ext uri="{BB962C8B-B14F-4D97-AF65-F5344CB8AC3E}">
        <p14:creationId xmlns:p14="http://schemas.microsoft.com/office/powerpoint/2010/main" val="6815316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RSV-</a:t>
            </a:r>
            <a:r>
              <a:rPr lang="en-US" dirty="0" err="1" smtClean="0"/>
              <a:t>Astım</a:t>
            </a:r>
            <a:r>
              <a:rPr lang="en-US" dirty="0" smtClean="0"/>
              <a:t> </a:t>
            </a:r>
            <a:r>
              <a:rPr lang="en-US" dirty="0" err="1" smtClean="0"/>
              <a:t>İlişkisi</a:t>
            </a:r>
            <a:endParaRPr lang="en-US" dirty="0"/>
          </a:p>
        </p:txBody>
      </p:sp>
      <p:sp>
        <p:nvSpPr>
          <p:cNvPr id="3" name="Content Placeholder 2"/>
          <p:cNvSpPr>
            <a:spLocks noGrp="1"/>
          </p:cNvSpPr>
          <p:nvPr>
            <p:ph idx="1"/>
          </p:nvPr>
        </p:nvSpPr>
        <p:spPr>
          <a:xfrm>
            <a:off x="457200" y="1782762"/>
            <a:ext cx="8229600" cy="4525963"/>
          </a:xfrm>
        </p:spPr>
        <p:txBody>
          <a:bodyPr>
            <a:normAutofit fontScale="55000" lnSpcReduction="20000"/>
          </a:bodyPr>
          <a:lstStyle/>
          <a:p>
            <a:pPr>
              <a:lnSpc>
                <a:spcPct val="170000"/>
              </a:lnSpc>
            </a:pPr>
            <a:r>
              <a:rPr lang="en-US" dirty="0" smtClean="0"/>
              <a:t>Anti-RSV </a:t>
            </a:r>
            <a:r>
              <a:rPr lang="en-US" dirty="0" err="1" smtClean="0"/>
              <a:t>monoklonal</a:t>
            </a:r>
            <a:r>
              <a:rPr lang="en-US" dirty="0" smtClean="0"/>
              <a:t> </a:t>
            </a:r>
            <a:r>
              <a:rPr lang="en-US" dirty="0" err="1" smtClean="0"/>
              <a:t>antikor</a:t>
            </a:r>
            <a:r>
              <a:rPr lang="en-US" dirty="0" smtClean="0"/>
              <a:t> (</a:t>
            </a:r>
            <a:r>
              <a:rPr lang="en-US" dirty="0" err="1" smtClean="0"/>
              <a:t>Palivizumab</a:t>
            </a:r>
            <a:r>
              <a:rPr lang="en-US" dirty="0" smtClean="0"/>
              <a:t>)  RCT</a:t>
            </a:r>
            <a:r>
              <a:rPr lang="en-US" baseline="30000" dirty="0" smtClean="0"/>
              <a:t>1</a:t>
            </a:r>
          </a:p>
          <a:p>
            <a:pPr>
              <a:lnSpc>
                <a:spcPct val="170000"/>
              </a:lnSpc>
            </a:pPr>
            <a:r>
              <a:rPr lang="en-US" dirty="0" smtClean="0"/>
              <a:t>33–35 </a:t>
            </a:r>
            <a:r>
              <a:rPr lang="en-US" dirty="0" err="1" smtClean="0"/>
              <a:t>hf</a:t>
            </a:r>
            <a:r>
              <a:rPr lang="en-US" dirty="0" smtClean="0"/>
              <a:t> preterm </a:t>
            </a:r>
            <a:r>
              <a:rPr lang="en-US" dirty="0" err="1" smtClean="0"/>
              <a:t>bebekler</a:t>
            </a:r>
            <a:r>
              <a:rPr lang="en-US" dirty="0" smtClean="0"/>
              <a:t> </a:t>
            </a:r>
          </a:p>
          <a:p>
            <a:pPr>
              <a:lnSpc>
                <a:spcPct val="170000"/>
              </a:lnSpc>
            </a:pPr>
            <a:r>
              <a:rPr lang="en-US" dirty="0" smtClean="0"/>
              <a:t>İlk </a:t>
            </a:r>
            <a:r>
              <a:rPr lang="en-US" dirty="0" err="1" smtClean="0"/>
              <a:t>bir</a:t>
            </a:r>
            <a:r>
              <a:rPr lang="en-US" dirty="0" smtClean="0"/>
              <a:t> </a:t>
            </a:r>
            <a:r>
              <a:rPr lang="en-US" dirty="0" err="1" smtClean="0"/>
              <a:t>yılda</a:t>
            </a:r>
            <a:r>
              <a:rPr lang="en-US" dirty="0" smtClean="0"/>
              <a:t> RSV </a:t>
            </a:r>
            <a:r>
              <a:rPr lang="en-US" dirty="0" err="1" smtClean="0"/>
              <a:t>infeksiyonunda</a:t>
            </a:r>
            <a:r>
              <a:rPr lang="en-US" dirty="0" smtClean="0"/>
              <a:t> %50  </a:t>
            </a:r>
            <a:r>
              <a:rPr lang="en-US" dirty="0" err="1" smtClean="0"/>
              <a:t>azalma</a:t>
            </a:r>
            <a:r>
              <a:rPr lang="en-US" dirty="0" smtClean="0"/>
              <a:t> (%11 </a:t>
            </a:r>
            <a:r>
              <a:rPr lang="en-US" dirty="0"/>
              <a:t>vs. </a:t>
            </a:r>
            <a:r>
              <a:rPr lang="en-US" dirty="0" smtClean="0"/>
              <a:t>%21) </a:t>
            </a:r>
          </a:p>
          <a:p>
            <a:pPr>
              <a:lnSpc>
                <a:spcPct val="170000"/>
              </a:lnSpc>
            </a:pPr>
            <a:r>
              <a:rPr lang="en-US" dirty="0" smtClean="0"/>
              <a:t>6 </a:t>
            </a:r>
            <a:r>
              <a:rPr lang="en-US" dirty="0" err="1" smtClean="0"/>
              <a:t>yıl</a:t>
            </a:r>
            <a:r>
              <a:rPr lang="en-US" dirty="0" smtClean="0"/>
              <a:t> </a:t>
            </a:r>
            <a:r>
              <a:rPr lang="en-US" dirty="0" err="1" smtClean="0"/>
              <a:t>sonunda</a:t>
            </a:r>
            <a:r>
              <a:rPr lang="en-US" dirty="0" smtClean="0"/>
              <a:t> </a:t>
            </a:r>
            <a:r>
              <a:rPr lang="en-US" dirty="0" err="1" smtClean="0"/>
              <a:t>astımın</a:t>
            </a:r>
            <a:r>
              <a:rPr lang="en-US" dirty="0" smtClean="0"/>
              <a:t> </a:t>
            </a:r>
            <a:r>
              <a:rPr lang="en-US" dirty="0" err="1" smtClean="0"/>
              <a:t>azalıp</a:t>
            </a:r>
            <a:r>
              <a:rPr lang="en-US" dirty="0" smtClean="0"/>
              <a:t> </a:t>
            </a:r>
            <a:r>
              <a:rPr lang="en-US" dirty="0" err="1" smtClean="0"/>
              <a:t>azalmadığını</a:t>
            </a:r>
            <a:r>
              <a:rPr lang="en-US" dirty="0" smtClean="0"/>
              <a:t> </a:t>
            </a:r>
            <a:r>
              <a:rPr lang="en-US" dirty="0" err="1" smtClean="0"/>
              <a:t>gösteremedi</a:t>
            </a:r>
            <a:r>
              <a:rPr lang="en-US" dirty="0" smtClean="0"/>
              <a:t> (</a:t>
            </a:r>
            <a:r>
              <a:rPr lang="en-US" dirty="0" err="1" smtClean="0"/>
              <a:t>olgu</a:t>
            </a:r>
            <a:r>
              <a:rPr lang="en-US" dirty="0" smtClean="0"/>
              <a:t> </a:t>
            </a:r>
            <a:r>
              <a:rPr lang="en-US" dirty="0" err="1" smtClean="0"/>
              <a:t>sayısı</a:t>
            </a:r>
            <a:r>
              <a:rPr lang="en-US" dirty="0" smtClean="0"/>
              <a:t> </a:t>
            </a:r>
            <a:r>
              <a:rPr lang="en-US" dirty="0" err="1" smtClean="0"/>
              <a:t>düşük</a:t>
            </a:r>
            <a:r>
              <a:rPr lang="en-US" dirty="0" smtClean="0"/>
              <a:t>)</a:t>
            </a:r>
          </a:p>
          <a:p>
            <a:pPr>
              <a:lnSpc>
                <a:spcPct val="170000"/>
              </a:lnSpc>
            </a:pPr>
            <a:r>
              <a:rPr lang="en-US" dirty="0" err="1" smtClean="0"/>
              <a:t>Gözleme</a:t>
            </a:r>
            <a:r>
              <a:rPr lang="en-US" dirty="0" smtClean="0"/>
              <a:t> </a:t>
            </a:r>
            <a:r>
              <a:rPr lang="en-US" dirty="0" err="1" smtClean="0"/>
              <a:t>dayalı</a:t>
            </a:r>
            <a:r>
              <a:rPr lang="en-US" dirty="0" smtClean="0"/>
              <a:t> </a:t>
            </a:r>
            <a:r>
              <a:rPr lang="en-US" dirty="0" err="1" smtClean="0"/>
              <a:t>çalışmalarda</a:t>
            </a:r>
            <a:r>
              <a:rPr lang="en-US" dirty="0" smtClean="0"/>
              <a:t> ilk 3.5 </a:t>
            </a:r>
            <a:r>
              <a:rPr lang="en-US" dirty="0" err="1" smtClean="0"/>
              <a:t>yıl</a:t>
            </a:r>
            <a:r>
              <a:rPr lang="en-US" dirty="0" smtClean="0"/>
              <a:t> </a:t>
            </a:r>
            <a:r>
              <a:rPr lang="en-US" dirty="0" err="1" smtClean="0"/>
              <a:t>rekürran</a:t>
            </a:r>
            <a:r>
              <a:rPr lang="en-US" dirty="0" smtClean="0"/>
              <a:t> </a:t>
            </a:r>
            <a:r>
              <a:rPr lang="en-US" dirty="0" err="1" smtClean="0"/>
              <a:t>vizingde</a:t>
            </a:r>
            <a:r>
              <a:rPr lang="en-US" dirty="0" smtClean="0"/>
              <a:t> </a:t>
            </a:r>
            <a:r>
              <a:rPr lang="en-US" dirty="0" err="1" smtClean="0"/>
              <a:t>azalma</a:t>
            </a:r>
            <a:r>
              <a:rPr lang="en-US" dirty="0" smtClean="0"/>
              <a:t> </a:t>
            </a:r>
            <a:r>
              <a:rPr lang="en-US" dirty="0" err="1" smtClean="0"/>
              <a:t>gösterildi</a:t>
            </a:r>
            <a:endParaRPr lang="en-US" dirty="0" smtClean="0"/>
          </a:p>
          <a:p>
            <a:pPr>
              <a:lnSpc>
                <a:spcPct val="170000"/>
              </a:lnSpc>
            </a:pPr>
            <a:r>
              <a:rPr lang="en-US" dirty="0" err="1" smtClean="0"/>
              <a:t>Bebekken</a:t>
            </a:r>
            <a:r>
              <a:rPr lang="en-US" dirty="0" smtClean="0"/>
              <a:t> RSV </a:t>
            </a:r>
            <a:r>
              <a:rPr lang="en-US" dirty="0" err="1" smtClean="0"/>
              <a:t>infeksiyonu</a:t>
            </a:r>
            <a:r>
              <a:rPr lang="en-US" dirty="0" smtClean="0"/>
              <a:t> Ribavirin </a:t>
            </a:r>
            <a:r>
              <a:rPr lang="en-US" dirty="0" err="1" smtClean="0"/>
              <a:t>ile</a:t>
            </a:r>
            <a:r>
              <a:rPr lang="en-US" dirty="0" smtClean="0"/>
              <a:t> </a:t>
            </a:r>
            <a:r>
              <a:rPr lang="en-US" dirty="0" err="1" smtClean="0"/>
              <a:t>tedavi</a:t>
            </a:r>
            <a:r>
              <a:rPr lang="en-US" dirty="0" smtClean="0"/>
              <a:t> </a:t>
            </a:r>
            <a:r>
              <a:rPr lang="en-US" dirty="0" err="1" smtClean="0"/>
              <a:t>edilenlerde</a:t>
            </a:r>
            <a:r>
              <a:rPr lang="en-US" dirty="0" smtClean="0"/>
              <a:t> </a:t>
            </a:r>
            <a:r>
              <a:rPr lang="en-US" dirty="0" err="1" smtClean="0"/>
              <a:t>astım</a:t>
            </a:r>
            <a:r>
              <a:rPr lang="en-US" dirty="0" smtClean="0"/>
              <a:t> </a:t>
            </a:r>
            <a:r>
              <a:rPr lang="en-US" dirty="0" err="1" smtClean="0"/>
              <a:t>ve</a:t>
            </a:r>
            <a:r>
              <a:rPr lang="en-US" dirty="0" smtClean="0"/>
              <a:t> </a:t>
            </a:r>
            <a:r>
              <a:rPr lang="en-US" dirty="0" err="1" smtClean="0"/>
              <a:t>rekürran</a:t>
            </a:r>
            <a:r>
              <a:rPr lang="en-US" dirty="0" smtClean="0"/>
              <a:t> </a:t>
            </a:r>
            <a:r>
              <a:rPr lang="en-US" dirty="0" err="1" smtClean="0"/>
              <a:t>vizing</a:t>
            </a:r>
            <a:r>
              <a:rPr lang="en-US" dirty="0" smtClean="0"/>
              <a:t> </a:t>
            </a:r>
            <a:r>
              <a:rPr lang="en-US" dirty="0" err="1" smtClean="0"/>
              <a:t>daha</a:t>
            </a:r>
            <a:r>
              <a:rPr lang="en-US" dirty="0" smtClean="0"/>
              <a:t> düşük</a:t>
            </a:r>
            <a:r>
              <a:rPr lang="en-US" baseline="30000" dirty="0" smtClean="0"/>
              <a:t>2</a:t>
            </a:r>
            <a:endParaRPr lang="en-US" baseline="30000" dirty="0"/>
          </a:p>
          <a:p>
            <a:pPr>
              <a:lnSpc>
                <a:spcPct val="170000"/>
              </a:lnSpc>
            </a:pPr>
            <a:r>
              <a:rPr lang="en-US" dirty="0" err="1" smtClean="0"/>
              <a:t>Kord</a:t>
            </a:r>
            <a:r>
              <a:rPr lang="en-US" dirty="0" smtClean="0"/>
              <a:t> </a:t>
            </a:r>
            <a:r>
              <a:rPr lang="en-US" dirty="0" err="1" smtClean="0"/>
              <a:t>kanında</a:t>
            </a:r>
            <a:r>
              <a:rPr lang="en-US" dirty="0" smtClean="0"/>
              <a:t> RSV </a:t>
            </a:r>
            <a:r>
              <a:rPr lang="en-US" dirty="0" err="1" smtClean="0"/>
              <a:t>antikor</a:t>
            </a:r>
            <a:r>
              <a:rPr lang="en-US" dirty="0" smtClean="0"/>
              <a:t> </a:t>
            </a:r>
            <a:r>
              <a:rPr lang="en-US" dirty="0" err="1" smtClean="0"/>
              <a:t>bulunması</a:t>
            </a:r>
            <a:r>
              <a:rPr lang="en-US" dirty="0" smtClean="0"/>
              <a:t> (Maternal </a:t>
            </a:r>
            <a:r>
              <a:rPr lang="en-US" dirty="0" err="1" smtClean="0"/>
              <a:t>antikor</a:t>
            </a:r>
            <a:r>
              <a:rPr lang="en-US" dirty="0" smtClean="0"/>
              <a:t>) </a:t>
            </a:r>
            <a:r>
              <a:rPr lang="en-US" dirty="0" err="1" smtClean="0"/>
              <a:t>azalmış</a:t>
            </a:r>
            <a:r>
              <a:rPr lang="en-US" dirty="0" smtClean="0"/>
              <a:t> RSV </a:t>
            </a:r>
            <a:r>
              <a:rPr lang="en-US" dirty="0" err="1" smtClean="0"/>
              <a:t>yatışı</a:t>
            </a:r>
            <a:r>
              <a:rPr lang="en-US" dirty="0" smtClean="0"/>
              <a:t> </a:t>
            </a:r>
            <a:r>
              <a:rPr lang="en-US" dirty="0" err="1" smtClean="0"/>
              <a:t>ile</a:t>
            </a:r>
            <a:r>
              <a:rPr lang="en-US" dirty="0" smtClean="0"/>
              <a:t> ilişkili</a:t>
            </a:r>
            <a:r>
              <a:rPr lang="en-US" baseline="30000" dirty="0" smtClean="0"/>
              <a:t>3</a:t>
            </a:r>
            <a:r>
              <a:rPr lang="en-US" dirty="0" smtClean="0"/>
              <a:t> </a:t>
            </a:r>
            <a:endParaRPr lang="en-US" dirty="0"/>
          </a:p>
        </p:txBody>
      </p:sp>
      <p:sp>
        <p:nvSpPr>
          <p:cNvPr id="4" name="TextBox 3"/>
          <p:cNvSpPr txBox="1"/>
          <p:nvPr/>
        </p:nvSpPr>
        <p:spPr>
          <a:xfrm>
            <a:off x="1904329" y="6095910"/>
            <a:ext cx="2991525" cy="577081"/>
          </a:xfrm>
          <a:prstGeom prst="rect">
            <a:avLst/>
          </a:prstGeom>
          <a:noFill/>
        </p:spPr>
        <p:txBody>
          <a:bodyPr wrap="none" rtlCol="0">
            <a:spAutoFit/>
          </a:bodyPr>
          <a:lstStyle/>
          <a:p>
            <a:pPr marL="342900" indent="-342900">
              <a:buAutoNum type="arabicPeriod"/>
            </a:pPr>
            <a:r>
              <a:rPr lang="en-US" sz="1050" dirty="0" err="1" smtClean="0"/>
              <a:t>Blanken</a:t>
            </a:r>
            <a:r>
              <a:rPr lang="en-US" sz="1050" dirty="0" smtClean="0"/>
              <a:t> MO et al. NEJM 2013</a:t>
            </a:r>
          </a:p>
          <a:p>
            <a:pPr marL="342900" indent="-342900">
              <a:buAutoNum type="arabicPeriod"/>
            </a:pPr>
            <a:r>
              <a:rPr lang="en-US" sz="1050" dirty="0" smtClean="0"/>
              <a:t>Chen CH, et al. </a:t>
            </a:r>
            <a:r>
              <a:rPr lang="en-US" sz="1050" dirty="0" err="1"/>
              <a:t>Pediatr</a:t>
            </a:r>
            <a:r>
              <a:rPr lang="en-US" sz="1050" dirty="0"/>
              <a:t> Allergy </a:t>
            </a:r>
            <a:r>
              <a:rPr lang="en-US" sz="1050" dirty="0" err="1"/>
              <a:t>Immunol</a:t>
            </a:r>
            <a:r>
              <a:rPr lang="en-US" sz="1050" dirty="0"/>
              <a:t> </a:t>
            </a:r>
            <a:r>
              <a:rPr lang="en-US" sz="1050" dirty="0" smtClean="0"/>
              <a:t>2008</a:t>
            </a:r>
          </a:p>
          <a:p>
            <a:pPr marL="342900" indent="-342900">
              <a:buAutoNum type="arabicPeriod"/>
            </a:pPr>
            <a:r>
              <a:rPr lang="en-US" sz="1050" dirty="0" err="1"/>
              <a:t>Stensballe</a:t>
            </a:r>
            <a:r>
              <a:rPr lang="en-US" sz="1050" dirty="0"/>
              <a:t> </a:t>
            </a:r>
            <a:r>
              <a:rPr lang="en-US" sz="1050" dirty="0" smtClean="0"/>
              <a:t>LG, et al.  JACI 2009</a:t>
            </a:r>
            <a:endParaRPr lang="en-US" sz="1050" dirty="0"/>
          </a:p>
        </p:txBody>
      </p:sp>
      <p:cxnSp>
        <p:nvCxnSpPr>
          <p:cNvPr id="5" name="Straight Connector 4"/>
          <p:cNvCxnSpPr/>
          <p:nvPr/>
        </p:nvCxnSpPr>
        <p:spPr>
          <a:xfrm>
            <a:off x="457200" y="1508919"/>
            <a:ext cx="8407765" cy="25655"/>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457200" y="5983572"/>
            <a:ext cx="8407765" cy="25655"/>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84803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Omalizumab-Astım</a:t>
            </a:r>
            <a:r>
              <a:rPr lang="en-US" dirty="0" smtClean="0"/>
              <a:t> </a:t>
            </a:r>
            <a:r>
              <a:rPr lang="en-US" dirty="0" err="1" smtClean="0"/>
              <a:t>Alevlenmesi</a:t>
            </a:r>
            <a:endParaRPr lang="en-US" dirty="0"/>
          </a:p>
        </p:txBody>
      </p:sp>
      <p:pic>
        <p:nvPicPr>
          <p:cNvPr id="4" name="Picture 3"/>
          <p:cNvPicPr>
            <a:picLocks noChangeAspect="1"/>
          </p:cNvPicPr>
          <p:nvPr/>
        </p:nvPicPr>
        <p:blipFill>
          <a:blip r:embed="rId2"/>
          <a:stretch>
            <a:fillRect/>
          </a:stretch>
        </p:blipFill>
        <p:spPr>
          <a:xfrm>
            <a:off x="-32657" y="1417638"/>
            <a:ext cx="9144000" cy="4636632"/>
          </a:xfrm>
          <a:prstGeom prst="rect">
            <a:avLst/>
          </a:prstGeom>
        </p:spPr>
      </p:pic>
      <p:sp>
        <p:nvSpPr>
          <p:cNvPr id="5" name="TextBox 4"/>
          <p:cNvSpPr txBox="1"/>
          <p:nvPr/>
        </p:nvSpPr>
        <p:spPr>
          <a:xfrm>
            <a:off x="3601606" y="6306363"/>
            <a:ext cx="1940788" cy="276999"/>
          </a:xfrm>
          <a:prstGeom prst="rect">
            <a:avLst/>
          </a:prstGeom>
          <a:noFill/>
        </p:spPr>
        <p:txBody>
          <a:bodyPr wrap="none" rtlCol="0">
            <a:spAutoFit/>
          </a:bodyPr>
          <a:lstStyle/>
          <a:p>
            <a:r>
              <a:rPr lang="en-US" sz="1200" dirty="0" err="1" smtClean="0"/>
              <a:t>Busse</a:t>
            </a:r>
            <a:r>
              <a:rPr lang="en-US" sz="1200" dirty="0" smtClean="0"/>
              <a:t> WW et al. NEJM 2011</a:t>
            </a:r>
            <a:endParaRPr lang="en-US" sz="1200" dirty="0"/>
          </a:p>
        </p:txBody>
      </p:sp>
    </p:spTree>
    <p:extLst>
      <p:ext uri="{BB962C8B-B14F-4D97-AF65-F5344CB8AC3E}">
        <p14:creationId xmlns:p14="http://schemas.microsoft.com/office/powerpoint/2010/main" val="20237342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181341" y="0"/>
            <a:ext cx="8781317" cy="6858000"/>
          </a:xfrm>
          <a:prstGeom prst="rect">
            <a:avLst/>
          </a:prstGeom>
        </p:spPr>
      </p:pic>
      <p:sp>
        <p:nvSpPr>
          <p:cNvPr id="5" name="TextBox 4"/>
          <p:cNvSpPr txBox="1"/>
          <p:nvPr/>
        </p:nvSpPr>
        <p:spPr>
          <a:xfrm>
            <a:off x="0" y="6449786"/>
            <a:ext cx="2209259" cy="261610"/>
          </a:xfrm>
          <a:prstGeom prst="rect">
            <a:avLst/>
          </a:prstGeom>
          <a:noFill/>
        </p:spPr>
        <p:txBody>
          <a:bodyPr wrap="none" rtlCol="0">
            <a:spAutoFit/>
          </a:bodyPr>
          <a:lstStyle/>
          <a:p>
            <a:r>
              <a:rPr lang="en-US" sz="1100" dirty="0" err="1" smtClean="0"/>
              <a:t>Regnier</a:t>
            </a:r>
            <a:r>
              <a:rPr lang="en-US" sz="1100" dirty="0" smtClean="0"/>
              <a:t> SA </a:t>
            </a:r>
            <a:r>
              <a:rPr lang="en-US" sz="1100" dirty="0" err="1"/>
              <a:t>Pediatr</a:t>
            </a:r>
            <a:r>
              <a:rPr lang="en-US" sz="1100" dirty="0"/>
              <a:t> Infect Dis J 2013</a:t>
            </a:r>
          </a:p>
        </p:txBody>
      </p:sp>
    </p:spTree>
    <p:extLst>
      <p:ext uri="{BB962C8B-B14F-4D97-AF65-F5344CB8AC3E}">
        <p14:creationId xmlns:p14="http://schemas.microsoft.com/office/powerpoint/2010/main" val="9854858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7200" y="603250"/>
            <a:ext cx="8229600" cy="5651500"/>
          </a:xfrm>
          <a:prstGeom prst="rect">
            <a:avLst/>
          </a:prstGeom>
        </p:spPr>
      </p:pic>
      <p:sp>
        <p:nvSpPr>
          <p:cNvPr id="5" name="TextBox 4"/>
          <p:cNvSpPr txBox="1"/>
          <p:nvPr/>
        </p:nvSpPr>
        <p:spPr>
          <a:xfrm>
            <a:off x="0" y="6449786"/>
            <a:ext cx="2209259" cy="261610"/>
          </a:xfrm>
          <a:prstGeom prst="rect">
            <a:avLst/>
          </a:prstGeom>
          <a:noFill/>
        </p:spPr>
        <p:txBody>
          <a:bodyPr wrap="none" rtlCol="0">
            <a:spAutoFit/>
          </a:bodyPr>
          <a:lstStyle/>
          <a:p>
            <a:r>
              <a:rPr lang="en-US" sz="1100" dirty="0" err="1" smtClean="0"/>
              <a:t>Regnier</a:t>
            </a:r>
            <a:r>
              <a:rPr lang="en-US" sz="1100" dirty="0" smtClean="0"/>
              <a:t> SA </a:t>
            </a:r>
            <a:r>
              <a:rPr lang="en-US" sz="1100" dirty="0" err="1"/>
              <a:t>Pediatr</a:t>
            </a:r>
            <a:r>
              <a:rPr lang="en-US" sz="1100" dirty="0"/>
              <a:t> Infect Dis J 2013</a:t>
            </a:r>
          </a:p>
        </p:txBody>
      </p:sp>
      <p:sp>
        <p:nvSpPr>
          <p:cNvPr id="2" name="Title 1"/>
          <p:cNvSpPr>
            <a:spLocks noGrp="1"/>
          </p:cNvSpPr>
          <p:nvPr>
            <p:ph type="title"/>
          </p:nvPr>
        </p:nvSpPr>
        <p:spPr>
          <a:xfrm>
            <a:off x="457200" y="31750"/>
            <a:ext cx="8229600" cy="1143000"/>
          </a:xfrm>
        </p:spPr>
        <p:txBody>
          <a:bodyPr/>
          <a:lstStyle/>
          <a:p>
            <a:r>
              <a:rPr lang="en-US" dirty="0" smtClean="0"/>
              <a:t>RSV-</a:t>
            </a:r>
            <a:r>
              <a:rPr lang="en-US" dirty="0" err="1" smtClean="0"/>
              <a:t>Takipte</a:t>
            </a:r>
            <a:r>
              <a:rPr lang="en-US" dirty="0" smtClean="0"/>
              <a:t> </a:t>
            </a:r>
            <a:r>
              <a:rPr lang="en-US" dirty="0" err="1" smtClean="0"/>
              <a:t>Astımlı</a:t>
            </a:r>
            <a:r>
              <a:rPr lang="en-US" dirty="0" smtClean="0"/>
              <a:t> </a:t>
            </a:r>
            <a:r>
              <a:rPr lang="en-US" dirty="0" err="1" smtClean="0"/>
              <a:t>Yaşı</a:t>
            </a:r>
            <a:r>
              <a:rPr lang="en-US" dirty="0" smtClean="0"/>
              <a:t> </a:t>
            </a:r>
            <a:r>
              <a:rPr lang="en-US" dirty="0" err="1" smtClean="0"/>
              <a:t>İlişkisi</a:t>
            </a:r>
            <a:endParaRPr lang="en-US" dirty="0"/>
          </a:p>
        </p:txBody>
      </p:sp>
    </p:spTree>
    <p:extLst>
      <p:ext uri="{BB962C8B-B14F-4D97-AF65-F5344CB8AC3E}">
        <p14:creationId xmlns:p14="http://schemas.microsoft.com/office/powerpoint/2010/main" val="5330921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9131"/>
            <a:ext cx="8229600" cy="1143000"/>
          </a:xfrm>
        </p:spPr>
        <p:txBody>
          <a:bodyPr/>
          <a:lstStyle/>
          <a:p>
            <a:r>
              <a:rPr lang="en-US" dirty="0" smtClean="0"/>
              <a:t>RV-</a:t>
            </a:r>
            <a:r>
              <a:rPr lang="en-US" dirty="0" err="1" smtClean="0"/>
              <a:t>Vizing</a:t>
            </a:r>
            <a:endParaRPr lang="en-US" dirty="0"/>
          </a:p>
        </p:txBody>
      </p:sp>
      <p:sp>
        <p:nvSpPr>
          <p:cNvPr id="3" name="Content Placeholder 2"/>
          <p:cNvSpPr>
            <a:spLocks noGrp="1"/>
          </p:cNvSpPr>
          <p:nvPr>
            <p:ph idx="1"/>
          </p:nvPr>
        </p:nvSpPr>
        <p:spPr>
          <a:xfrm>
            <a:off x="457200" y="1312131"/>
            <a:ext cx="8229600" cy="4525963"/>
          </a:xfrm>
        </p:spPr>
        <p:txBody>
          <a:bodyPr>
            <a:noAutofit/>
          </a:bodyPr>
          <a:lstStyle/>
          <a:p>
            <a:pPr>
              <a:lnSpc>
                <a:spcPct val="90000"/>
              </a:lnSpc>
            </a:pPr>
            <a:r>
              <a:rPr lang="en-US" sz="2400" dirty="0"/>
              <a:t>The </a:t>
            </a:r>
            <a:r>
              <a:rPr lang="en-US" sz="2400" dirty="0" smtClean="0"/>
              <a:t>Childhood Origins </a:t>
            </a:r>
            <a:r>
              <a:rPr lang="en-US" sz="2400" dirty="0"/>
              <a:t>of </a:t>
            </a:r>
            <a:r>
              <a:rPr lang="en-US" sz="2400" dirty="0" err="1"/>
              <a:t>ASThma</a:t>
            </a:r>
            <a:r>
              <a:rPr lang="en-US" sz="2400" dirty="0"/>
              <a:t> (COAST)</a:t>
            </a:r>
            <a:r>
              <a:rPr lang="en-US" sz="2400" dirty="0" smtClean="0"/>
              <a:t> </a:t>
            </a:r>
            <a:r>
              <a:rPr lang="en-US" sz="2400" dirty="0" err="1" smtClean="0"/>
              <a:t>doğum</a:t>
            </a:r>
            <a:r>
              <a:rPr lang="en-US" sz="2400" dirty="0" smtClean="0"/>
              <a:t> </a:t>
            </a:r>
            <a:r>
              <a:rPr lang="en-US" sz="2400" dirty="0" err="1" smtClean="0"/>
              <a:t>kohortu</a:t>
            </a:r>
            <a:endParaRPr lang="en-US" sz="2400" dirty="0"/>
          </a:p>
          <a:p>
            <a:pPr>
              <a:lnSpc>
                <a:spcPct val="90000"/>
              </a:lnSpc>
            </a:pPr>
            <a:r>
              <a:rPr lang="en-US" sz="2400" dirty="0" smtClean="0"/>
              <a:t>İlk </a:t>
            </a:r>
            <a:r>
              <a:rPr lang="en-US" sz="2400" dirty="0" err="1" smtClean="0"/>
              <a:t>yıl</a:t>
            </a:r>
            <a:r>
              <a:rPr lang="en-US" sz="2400" dirty="0" smtClean="0"/>
              <a:t> RV-</a:t>
            </a:r>
            <a:r>
              <a:rPr lang="en-US" sz="2400" dirty="0" err="1" smtClean="0"/>
              <a:t>vizing</a:t>
            </a:r>
            <a:endParaRPr lang="en-US" sz="2400" dirty="0" smtClean="0"/>
          </a:p>
          <a:p>
            <a:pPr lvl="1">
              <a:lnSpc>
                <a:spcPct val="90000"/>
              </a:lnSpc>
            </a:pPr>
            <a:r>
              <a:rPr lang="en-US" sz="2200" dirty="0" smtClean="0"/>
              <a:t>3. </a:t>
            </a:r>
            <a:r>
              <a:rPr lang="en-US" sz="2200" dirty="0" err="1" smtClean="0"/>
              <a:t>yılda</a:t>
            </a:r>
            <a:r>
              <a:rPr lang="en-US" sz="2200" dirty="0" smtClean="0"/>
              <a:t> </a:t>
            </a:r>
            <a:r>
              <a:rPr lang="en-US" sz="2200" dirty="0" err="1" smtClean="0"/>
              <a:t>vizing</a:t>
            </a:r>
            <a:r>
              <a:rPr lang="en-US" sz="2200" dirty="0" smtClean="0"/>
              <a:t> </a:t>
            </a:r>
            <a:r>
              <a:rPr lang="en-US" sz="2200" dirty="0" err="1" smtClean="0"/>
              <a:t>için</a:t>
            </a:r>
            <a:endParaRPr lang="en-US" sz="2200" dirty="0" smtClean="0"/>
          </a:p>
          <a:p>
            <a:pPr lvl="1">
              <a:lnSpc>
                <a:spcPct val="90000"/>
              </a:lnSpc>
            </a:pPr>
            <a:r>
              <a:rPr lang="en-US" sz="2200" dirty="0" smtClean="0"/>
              <a:t>6. </a:t>
            </a:r>
            <a:r>
              <a:rPr lang="en-US" sz="2200" dirty="0" err="1" smtClean="0"/>
              <a:t>yılda</a:t>
            </a:r>
            <a:r>
              <a:rPr lang="en-US" sz="2200" dirty="0" smtClean="0"/>
              <a:t> </a:t>
            </a:r>
            <a:r>
              <a:rPr lang="en-US" sz="2200" dirty="0" err="1" smtClean="0"/>
              <a:t>astım</a:t>
            </a:r>
            <a:r>
              <a:rPr lang="en-US" sz="2200" dirty="0" smtClean="0"/>
              <a:t> </a:t>
            </a:r>
            <a:r>
              <a:rPr lang="en-US" sz="2200" dirty="0" err="1" smtClean="0"/>
              <a:t>için</a:t>
            </a:r>
            <a:r>
              <a:rPr lang="en-US" sz="2200" dirty="0" smtClean="0"/>
              <a:t> </a:t>
            </a:r>
            <a:r>
              <a:rPr lang="en-US" sz="2200" dirty="0" err="1" smtClean="0"/>
              <a:t>önemli</a:t>
            </a:r>
            <a:r>
              <a:rPr lang="en-US" sz="2200" dirty="0" smtClean="0"/>
              <a:t> risk* </a:t>
            </a:r>
          </a:p>
          <a:p>
            <a:pPr lvl="2">
              <a:lnSpc>
                <a:spcPct val="90000"/>
              </a:lnSpc>
            </a:pPr>
            <a:r>
              <a:rPr lang="en-US" sz="2000" dirty="0" smtClean="0"/>
              <a:t>3 </a:t>
            </a:r>
            <a:r>
              <a:rPr lang="en-US" sz="2000" dirty="0" err="1" smtClean="0"/>
              <a:t>kat</a:t>
            </a:r>
            <a:r>
              <a:rPr lang="en-US" sz="2000" dirty="0" smtClean="0"/>
              <a:t> </a:t>
            </a:r>
            <a:r>
              <a:rPr lang="en-US" sz="2000" dirty="0" err="1" smtClean="0"/>
              <a:t>artmış</a:t>
            </a:r>
            <a:r>
              <a:rPr lang="en-US" sz="2000" dirty="0" smtClean="0"/>
              <a:t> risk</a:t>
            </a:r>
          </a:p>
          <a:p>
            <a:pPr>
              <a:lnSpc>
                <a:spcPct val="90000"/>
              </a:lnSpc>
            </a:pPr>
            <a:r>
              <a:rPr lang="en-US" sz="2400" dirty="0" smtClean="0"/>
              <a:t>2. </a:t>
            </a:r>
            <a:r>
              <a:rPr lang="en-US" sz="2400" dirty="0" err="1" smtClean="0"/>
              <a:t>yıl</a:t>
            </a:r>
            <a:r>
              <a:rPr lang="en-US" sz="2400" dirty="0" smtClean="0"/>
              <a:t> RV-</a:t>
            </a:r>
            <a:r>
              <a:rPr lang="en-US" sz="2400" dirty="0" err="1" smtClean="0"/>
              <a:t>vizing</a:t>
            </a:r>
            <a:r>
              <a:rPr lang="en-US" sz="2400" dirty="0" smtClean="0"/>
              <a:t>: </a:t>
            </a:r>
          </a:p>
          <a:p>
            <a:pPr lvl="1">
              <a:lnSpc>
                <a:spcPct val="90000"/>
              </a:lnSpc>
            </a:pPr>
            <a:r>
              <a:rPr lang="en-US" sz="2200" dirty="0" smtClean="0"/>
              <a:t>6 y </a:t>
            </a:r>
            <a:r>
              <a:rPr lang="en-US" sz="2200" dirty="0" err="1" smtClean="0"/>
              <a:t>astım</a:t>
            </a:r>
            <a:r>
              <a:rPr lang="en-US" sz="2200" dirty="0" smtClean="0"/>
              <a:t> </a:t>
            </a:r>
            <a:r>
              <a:rPr lang="en-US" sz="2200" dirty="0" err="1" smtClean="0"/>
              <a:t>riski</a:t>
            </a:r>
            <a:r>
              <a:rPr lang="en-US" sz="2200" dirty="0" smtClean="0"/>
              <a:t> 7 </a:t>
            </a:r>
            <a:r>
              <a:rPr lang="en-US" sz="2200" dirty="0" err="1" smtClean="0"/>
              <a:t>kat</a:t>
            </a:r>
            <a:r>
              <a:rPr lang="en-US" sz="2200" dirty="0" smtClean="0"/>
              <a:t> </a:t>
            </a:r>
            <a:r>
              <a:rPr lang="en-US" sz="2200" dirty="0" err="1" smtClean="0"/>
              <a:t>artmış</a:t>
            </a:r>
            <a:endParaRPr lang="en-US" sz="2200" dirty="0" smtClean="0"/>
          </a:p>
          <a:p>
            <a:pPr>
              <a:lnSpc>
                <a:spcPct val="90000"/>
              </a:lnSpc>
            </a:pPr>
            <a:r>
              <a:rPr lang="en-US" sz="2400" dirty="0" smtClean="0"/>
              <a:t>3. </a:t>
            </a:r>
            <a:r>
              <a:rPr lang="en-US" sz="2400" dirty="0" err="1" smtClean="0"/>
              <a:t>yıl</a:t>
            </a:r>
            <a:r>
              <a:rPr lang="en-US" sz="2400" dirty="0" smtClean="0"/>
              <a:t> RV-</a:t>
            </a:r>
            <a:r>
              <a:rPr lang="en-US" sz="2400" dirty="0" err="1" smtClean="0"/>
              <a:t>vizing</a:t>
            </a:r>
            <a:r>
              <a:rPr lang="en-US" sz="2400" dirty="0" smtClean="0"/>
              <a:t>: </a:t>
            </a:r>
          </a:p>
          <a:p>
            <a:pPr lvl="1">
              <a:lnSpc>
                <a:spcPct val="90000"/>
              </a:lnSpc>
            </a:pPr>
            <a:r>
              <a:rPr lang="en-US" sz="2200" dirty="0" smtClean="0"/>
              <a:t>6 y </a:t>
            </a:r>
            <a:r>
              <a:rPr lang="en-US" sz="2200" dirty="0" err="1" smtClean="0"/>
              <a:t>astım</a:t>
            </a:r>
            <a:r>
              <a:rPr lang="en-US" sz="2200" dirty="0" smtClean="0"/>
              <a:t> </a:t>
            </a:r>
            <a:r>
              <a:rPr lang="en-US" sz="2200" dirty="0" err="1" smtClean="0"/>
              <a:t>riski</a:t>
            </a:r>
            <a:r>
              <a:rPr lang="en-US" sz="2200" dirty="0" smtClean="0"/>
              <a:t> 32 </a:t>
            </a:r>
            <a:r>
              <a:rPr lang="en-US" sz="2200" dirty="0" err="1" smtClean="0"/>
              <a:t>kat</a:t>
            </a:r>
            <a:r>
              <a:rPr lang="en-US" sz="2200" dirty="0" smtClean="0"/>
              <a:t> </a:t>
            </a:r>
            <a:r>
              <a:rPr lang="en-US" sz="2200" dirty="0" err="1" smtClean="0"/>
              <a:t>artmış</a:t>
            </a:r>
            <a:endParaRPr lang="en-US" sz="2200" dirty="0" smtClean="0"/>
          </a:p>
          <a:p>
            <a:pPr lvl="1">
              <a:lnSpc>
                <a:spcPct val="90000"/>
              </a:lnSpc>
            </a:pPr>
            <a:r>
              <a:rPr lang="en-US" sz="2200" dirty="0" smtClean="0"/>
              <a:t>%90’ında 6 y </a:t>
            </a:r>
            <a:r>
              <a:rPr lang="en-US" sz="2200" dirty="0" err="1" smtClean="0"/>
              <a:t>astım</a:t>
            </a:r>
            <a:r>
              <a:rPr lang="en-US" sz="2200" dirty="0" smtClean="0"/>
              <a:t> </a:t>
            </a:r>
            <a:r>
              <a:rPr lang="en-US" sz="2200" dirty="0" err="1" smtClean="0"/>
              <a:t>gelişmiş</a:t>
            </a:r>
            <a:endParaRPr lang="en-US" sz="2200" dirty="0" smtClean="0"/>
          </a:p>
          <a:p>
            <a:pPr>
              <a:lnSpc>
                <a:spcPct val="90000"/>
              </a:lnSpc>
            </a:pPr>
            <a:r>
              <a:rPr lang="en-US" sz="2400" dirty="0" err="1" smtClean="0"/>
              <a:t>Allerji</a:t>
            </a:r>
            <a:r>
              <a:rPr lang="en-US" sz="2400" dirty="0" smtClean="0"/>
              <a:t> </a:t>
            </a:r>
            <a:r>
              <a:rPr lang="en-US" sz="2400" dirty="0" err="1" smtClean="0"/>
              <a:t>duyarlaşması</a:t>
            </a:r>
            <a:r>
              <a:rPr lang="en-US" sz="2400" dirty="0" smtClean="0"/>
              <a:t> +: </a:t>
            </a:r>
            <a:r>
              <a:rPr lang="en-US" sz="2400" dirty="0" err="1" smtClean="0"/>
              <a:t>okul</a:t>
            </a:r>
            <a:r>
              <a:rPr lang="en-US" sz="2400" dirty="0" smtClean="0"/>
              <a:t> </a:t>
            </a:r>
            <a:r>
              <a:rPr lang="en-US" sz="2400" dirty="0" err="1" smtClean="0"/>
              <a:t>çağında</a:t>
            </a:r>
            <a:r>
              <a:rPr lang="en-US" sz="2400" dirty="0" smtClean="0"/>
              <a:t> </a:t>
            </a:r>
            <a:r>
              <a:rPr lang="en-US" sz="2400" dirty="0" err="1" smtClean="0"/>
              <a:t>astım</a:t>
            </a:r>
            <a:r>
              <a:rPr lang="en-US" sz="2400" dirty="0" smtClean="0"/>
              <a:t> </a:t>
            </a:r>
            <a:r>
              <a:rPr lang="en-US" sz="2400" dirty="0" err="1" smtClean="0"/>
              <a:t>riski</a:t>
            </a:r>
            <a:r>
              <a:rPr lang="en-US" sz="2400" dirty="0" smtClean="0"/>
              <a:t> </a:t>
            </a:r>
            <a:r>
              <a:rPr lang="en-US" sz="2400" dirty="0" err="1" smtClean="0"/>
              <a:t>daha</a:t>
            </a:r>
            <a:r>
              <a:rPr lang="en-US" sz="2400" dirty="0" smtClean="0"/>
              <a:t> </a:t>
            </a:r>
            <a:r>
              <a:rPr lang="en-US" sz="2400" dirty="0" err="1" smtClean="0"/>
              <a:t>yüksek</a:t>
            </a:r>
            <a:r>
              <a:rPr lang="en-US" sz="2400" dirty="0" smtClean="0"/>
              <a:t> </a:t>
            </a:r>
          </a:p>
          <a:p>
            <a:pPr>
              <a:lnSpc>
                <a:spcPct val="90000"/>
              </a:lnSpc>
            </a:pPr>
            <a:r>
              <a:rPr lang="en-US" sz="2400" dirty="0" err="1" smtClean="0"/>
              <a:t>ABronşta</a:t>
            </a:r>
            <a:r>
              <a:rPr lang="en-US" sz="2400" dirty="0" smtClean="0"/>
              <a:t> </a:t>
            </a:r>
            <a:r>
              <a:rPr lang="en-US" sz="2400" dirty="0" err="1"/>
              <a:t>i</a:t>
            </a:r>
            <a:r>
              <a:rPr lang="en-US" sz="2400" dirty="0" err="1" smtClean="0"/>
              <a:t>ltihap</a:t>
            </a:r>
            <a:r>
              <a:rPr lang="en-US" sz="2400" dirty="0" smtClean="0"/>
              <a:t> </a:t>
            </a:r>
            <a:r>
              <a:rPr lang="en-US" sz="2400" dirty="0" err="1" smtClean="0"/>
              <a:t>ve</a:t>
            </a:r>
            <a:r>
              <a:rPr lang="en-US" sz="2400" dirty="0" smtClean="0"/>
              <a:t> ‘remodeling’: 1-3 y </a:t>
            </a:r>
            <a:r>
              <a:rPr lang="en-US" sz="2400" dirty="0" err="1" smtClean="0"/>
              <a:t>rekürran</a:t>
            </a:r>
            <a:r>
              <a:rPr lang="en-US" sz="2400" dirty="0" smtClean="0"/>
              <a:t> </a:t>
            </a:r>
            <a:r>
              <a:rPr lang="en-US" sz="2400" dirty="0" err="1" smtClean="0"/>
              <a:t>vizing</a:t>
            </a:r>
            <a:r>
              <a:rPr lang="en-US" sz="2400" dirty="0" smtClean="0"/>
              <a:t> </a:t>
            </a:r>
            <a:r>
              <a:rPr lang="en-US" sz="2400" dirty="0" err="1" smtClean="0"/>
              <a:t>olanlarda</a:t>
            </a:r>
            <a:endParaRPr lang="en-US" sz="2400" dirty="0" smtClean="0"/>
          </a:p>
        </p:txBody>
      </p:sp>
      <p:sp>
        <p:nvSpPr>
          <p:cNvPr id="4" name="TextBox 3"/>
          <p:cNvSpPr txBox="1"/>
          <p:nvPr/>
        </p:nvSpPr>
        <p:spPr>
          <a:xfrm>
            <a:off x="1568439" y="6488668"/>
            <a:ext cx="4570482" cy="307777"/>
          </a:xfrm>
          <a:prstGeom prst="rect">
            <a:avLst/>
          </a:prstGeom>
          <a:noFill/>
        </p:spPr>
        <p:txBody>
          <a:bodyPr wrap="none" rtlCol="0">
            <a:spAutoFit/>
          </a:bodyPr>
          <a:lstStyle/>
          <a:p>
            <a:r>
              <a:rPr lang="en-US" sz="1400" dirty="0" smtClean="0"/>
              <a:t>* </a:t>
            </a:r>
            <a:r>
              <a:rPr lang="en-US" sz="1400" dirty="0" err="1" smtClean="0"/>
              <a:t>Lemanske</a:t>
            </a:r>
            <a:r>
              <a:rPr lang="en-US" sz="1400" dirty="0" smtClean="0"/>
              <a:t> </a:t>
            </a:r>
            <a:r>
              <a:rPr lang="en-US" sz="1400" dirty="0"/>
              <a:t>RF </a:t>
            </a:r>
            <a:r>
              <a:rPr lang="en-US" sz="1400" dirty="0" err="1"/>
              <a:t>Jr</a:t>
            </a:r>
            <a:r>
              <a:rPr lang="en-US" sz="1400" dirty="0"/>
              <a:t>, </a:t>
            </a:r>
            <a:r>
              <a:rPr lang="en-US" sz="1400" dirty="0" smtClean="0"/>
              <a:t>et </a:t>
            </a:r>
            <a:r>
              <a:rPr lang="en-US" sz="1400" dirty="0"/>
              <a:t>al. </a:t>
            </a:r>
            <a:r>
              <a:rPr lang="en-US" sz="1400" dirty="0" smtClean="0"/>
              <a:t>JACI 2005; </a:t>
            </a:r>
            <a:r>
              <a:rPr lang="en-US" sz="1400" dirty="0" err="1" smtClean="0"/>
              <a:t>Kusel</a:t>
            </a:r>
            <a:r>
              <a:rPr lang="en-US" sz="1400" dirty="0" smtClean="0"/>
              <a:t> </a:t>
            </a:r>
            <a:r>
              <a:rPr lang="en-US" sz="1400" dirty="0"/>
              <a:t>MM, </a:t>
            </a:r>
            <a:r>
              <a:rPr lang="en-US" sz="1400" dirty="0" smtClean="0"/>
              <a:t>et </a:t>
            </a:r>
            <a:r>
              <a:rPr lang="en-US" sz="1400" dirty="0"/>
              <a:t>al. </a:t>
            </a:r>
            <a:r>
              <a:rPr lang="en-US" sz="1400" dirty="0" err="1" smtClean="0"/>
              <a:t>Jacı</a:t>
            </a:r>
            <a:r>
              <a:rPr lang="en-US" sz="1400" dirty="0" smtClean="0"/>
              <a:t> 2007 </a:t>
            </a:r>
            <a:endParaRPr lang="en-US" sz="1400" dirty="0"/>
          </a:p>
        </p:txBody>
      </p:sp>
      <p:cxnSp>
        <p:nvCxnSpPr>
          <p:cNvPr id="5" name="Straight Connector 4"/>
          <p:cNvCxnSpPr/>
          <p:nvPr/>
        </p:nvCxnSpPr>
        <p:spPr>
          <a:xfrm>
            <a:off x="457200" y="1167320"/>
            <a:ext cx="8407765" cy="25655"/>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457200" y="6475840"/>
            <a:ext cx="8407765" cy="25655"/>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19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heckerboard(across)">
                                      <p:cBhvr>
                                        <p:cTn id="15" dur="500"/>
                                        <p:tgtEl>
                                          <p:spTgt spid="3">
                                            <p:txEl>
                                              <p:pRg st="2" end="2"/>
                                            </p:txEl>
                                          </p:spTgt>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checkerboard(across)">
                                      <p:cBhvr>
                                        <p:cTn id="18" dur="500"/>
                                        <p:tgtEl>
                                          <p:spTgt spid="3">
                                            <p:txEl>
                                              <p:pRg st="3" end="3"/>
                                            </p:txEl>
                                          </p:spTgt>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checkerboard(across)">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checkerboard(across)">
                                      <p:cBhvr>
                                        <p:cTn id="26" dur="500"/>
                                        <p:tgtEl>
                                          <p:spTgt spid="3">
                                            <p:txEl>
                                              <p:pRg st="5" end="5"/>
                                            </p:txEl>
                                          </p:spTgt>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checkerboard(across)">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checkerboard(across)">
                                      <p:cBhvr>
                                        <p:cTn id="34" dur="500"/>
                                        <p:tgtEl>
                                          <p:spTgt spid="3">
                                            <p:txEl>
                                              <p:pRg st="7" end="7"/>
                                            </p:txEl>
                                          </p:spTgt>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checkerboard(across)">
                                      <p:cBhvr>
                                        <p:cTn id="37" dur="500"/>
                                        <p:tgtEl>
                                          <p:spTgt spid="3">
                                            <p:txEl>
                                              <p:pRg st="8" end="8"/>
                                            </p:txEl>
                                          </p:spTgt>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checkerboard(across)">
                                      <p:cBhvr>
                                        <p:cTn id="40" dur="500"/>
                                        <p:tgtEl>
                                          <p:spTgt spid="3">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45" dur="500"/>
                                        <p:tgtEl>
                                          <p:spTgt spid="3">
                                            <p:txEl>
                                              <p:pRg st="10" end="1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3">
                                            <p:txEl>
                                              <p:pRg st="11" end="11"/>
                                            </p:txEl>
                                          </p:spTgt>
                                        </p:tgtEl>
                                        <p:attrNameLst>
                                          <p:attrName>style.visibility</p:attrName>
                                        </p:attrNameLst>
                                      </p:cBhvr>
                                      <p:to>
                                        <p:strVal val="visible"/>
                                      </p:to>
                                    </p:set>
                                    <p:animEffect transition="in" filter="checkerboard(across)">
                                      <p:cBhvr>
                                        <p:cTn id="50"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8933</TotalTime>
  <Words>2533</Words>
  <Application>Microsoft Office PowerPoint</Application>
  <PresentationFormat>Ekran Gösterisi (4:3)</PresentationFormat>
  <Paragraphs>233</Paragraphs>
  <Slides>49</Slides>
  <Notes>11</Notes>
  <HiddenSlides>0</HiddenSlides>
  <MMClips>0</MMClips>
  <ScaleCrop>false</ScaleCrop>
  <HeadingPairs>
    <vt:vector size="4" baseType="variant">
      <vt:variant>
        <vt:lpstr>Tema</vt:lpstr>
      </vt:variant>
      <vt:variant>
        <vt:i4>1</vt:i4>
      </vt:variant>
      <vt:variant>
        <vt:lpstr>Slayt Başlıkları</vt:lpstr>
      </vt:variant>
      <vt:variant>
        <vt:i4>49</vt:i4>
      </vt:variant>
    </vt:vector>
  </HeadingPairs>
  <TitlesOfParts>
    <vt:vector size="50" baseType="lpstr">
      <vt:lpstr>Office Theme</vt:lpstr>
      <vt:lpstr>Viral bronşiolitten astıma: havayolu inflamasyonunda viral – epitelyal etkileşim</vt:lpstr>
      <vt:lpstr>Sunum İçeriği</vt:lpstr>
      <vt:lpstr>Astımda İnfeksiyona Yatkınlık</vt:lpstr>
      <vt:lpstr>Astımda Viral İnfeksiyona Genetik Yatkınlık</vt:lpstr>
      <vt:lpstr>RSV-Astım İlişkisi</vt:lpstr>
      <vt:lpstr>Omalizumab-Astım Alevlenmesi</vt:lpstr>
      <vt:lpstr>PowerPoint Sunusu</vt:lpstr>
      <vt:lpstr>RSV-Takipte Astımlı Yaşı İlişkisi</vt:lpstr>
      <vt:lpstr>RV-Vizing</vt:lpstr>
      <vt:lpstr>PowerPoint Sunusu</vt:lpstr>
      <vt:lpstr>PowerPoint Sunusu</vt:lpstr>
      <vt:lpstr>PowerPoint Sunusu</vt:lpstr>
      <vt:lpstr>Viral ASYE vs Astım: Biyoloji?</vt:lpstr>
      <vt:lpstr>Virüsler İmmün yanıtı Th2 yönüne çevirebilir</vt:lpstr>
      <vt:lpstr>RV- Astım Gelişimi</vt:lpstr>
      <vt:lpstr>Bebekte RV ve RSV’ye İmmün Yanıt</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Virüse ile İlgili Faktörler</vt:lpstr>
      <vt:lpstr>PowerPoint Sunusu</vt:lpstr>
      <vt:lpstr>Çevresel Faktörler: Pasif sigara içimi</vt:lpstr>
      <vt:lpstr>Çevresel Faktörler: Diyet</vt:lpstr>
      <vt:lpstr>Sonuç</vt:lpstr>
      <vt:lpstr>PowerPoint Sunusu</vt:lpstr>
      <vt:lpstr>PowerPoint Sunusu</vt:lpstr>
      <vt:lpstr>PowerPoint Sunusu</vt:lpstr>
      <vt:lpstr>Çevresel Faktörler: Mikrobiyom</vt:lpstr>
      <vt:lpstr>PowerPoint Sunusu</vt:lpstr>
      <vt:lpstr>Astım ve AR’de Stafilolok Süperantijen IgE</vt:lpstr>
      <vt:lpstr>Atopik Dermatit-Barsak Mikrobiyomu</vt:lpstr>
      <vt:lpstr>PowerPoint Sunusu</vt:lpstr>
      <vt:lpstr>Eozinofiller İ feksiyonlarda İmmün Modülatördür</vt:lpstr>
      <vt:lpstr>PowerPoint Sunusu</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Allerji vs İnfeksiyon</dc:title>
  <dc:creator>MUSTAFA BAKIR</dc:creator>
  <cp:lastModifiedBy>LENOVO PC</cp:lastModifiedBy>
  <cp:revision>152</cp:revision>
  <cp:lastPrinted>2012-03-07T11:58:12Z</cp:lastPrinted>
  <dcterms:created xsi:type="dcterms:W3CDTF">2012-03-07T08:26:25Z</dcterms:created>
  <dcterms:modified xsi:type="dcterms:W3CDTF">2016-04-26T10:12:16Z</dcterms:modified>
</cp:coreProperties>
</file>