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sldx" ContentType="application/vnd.openxmlformats-officedocument.presentationml.slide"/>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5"/>
  </p:notesMasterIdLst>
  <p:handoutMasterIdLst>
    <p:handoutMasterId r:id="rId56"/>
  </p:handoutMasterIdLst>
  <p:sldIdLst>
    <p:sldId id="535" r:id="rId2"/>
    <p:sldId id="430" r:id="rId3"/>
    <p:sldId id="526" r:id="rId4"/>
    <p:sldId id="496" r:id="rId5"/>
    <p:sldId id="521" r:id="rId6"/>
    <p:sldId id="489" r:id="rId7"/>
    <p:sldId id="490" r:id="rId8"/>
    <p:sldId id="494" r:id="rId9"/>
    <p:sldId id="495" r:id="rId10"/>
    <p:sldId id="492" r:id="rId11"/>
    <p:sldId id="484" r:id="rId12"/>
    <p:sldId id="491" r:id="rId13"/>
    <p:sldId id="493" r:id="rId14"/>
    <p:sldId id="458" r:id="rId15"/>
    <p:sldId id="463" r:id="rId16"/>
    <p:sldId id="378" r:id="rId17"/>
    <p:sldId id="379" r:id="rId18"/>
    <p:sldId id="381" r:id="rId19"/>
    <p:sldId id="455" r:id="rId20"/>
    <p:sldId id="473" r:id="rId21"/>
    <p:sldId id="522" r:id="rId22"/>
    <p:sldId id="528" r:id="rId23"/>
    <p:sldId id="529" r:id="rId24"/>
    <p:sldId id="530" r:id="rId25"/>
    <p:sldId id="531" r:id="rId26"/>
    <p:sldId id="524" r:id="rId27"/>
    <p:sldId id="504" r:id="rId28"/>
    <p:sldId id="508" r:id="rId29"/>
    <p:sldId id="509" r:id="rId30"/>
    <p:sldId id="505" r:id="rId31"/>
    <p:sldId id="506" r:id="rId32"/>
    <p:sldId id="507" r:id="rId33"/>
    <p:sldId id="516" r:id="rId34"/>
    <p:sldId id="512" r:id="rId35"/>
    <p:sldId id="517" r:id="rId36"/>
    <p:sldId id="519" r:id="rId37"/>
    <p:sldId id="513" r:id="rId38"/>
    <p:sldId id="520" r:id="rId39"/>
    <p:sldId id="464" r:id="rId40"/>
    <p:sldId id="437" r:id="rId41"/>
    <p:sldId id="439" r:id="rId42"/>
    <p:sldId id="497" r:id="rId43"/>
    <p:sldId id="498" r:id="rId44"/>
    <p:sldId id="532" r:id="rId45"/>
    <p:sldId id="533" r:id="rId46"/>
    <p:sldId id="534" r:id="rId47"/>
    <p:sldId id="359" r:id="rId48"/>
    <p:sldId id="501" r:id="rId49"/>
    <p:sldId id="502" r:id="rId50"/>
    <p:sldId id="503" r:id="rId51"/>
    <p:sldId id="357" r:id="rId52"/>
    <p:sldId id="469" r:id="rId53"/>
    <p:sldId id="527" r:id="rId54"/>
  </p:sldIdLst>
  <p:sldSz cx="9144000" cy="6858000" type="screen4x3"/>
  <p:notesSz cx="6858000" cy="9144000"/>
  <p:defaultTextStyle>
    <a:defPPr>
      <a:defRPr lang="en-US"/>
    </a:defPPr>
    <a:lvl1pPr algn="ctr" rtl="0" eaLnBrk="0" fontAlgn="base" hangingPunct="0">
      <a:spcBef>
        <a:spcPct val="0"/>
      </a:spcBef>
      <a:spcAft>
        <a:spcPct val="0"/>
      </a:spcAft>
      <a:defRPr sz="4400" kern="1200">
        <a:solidFill>
          <a:schemeClr val="tx2"/>
        </a:solidFill>
        <a:latin typeface="Times New Roman" pitchFamily="18" charset="0"/>
        <a:ea typeface="+mn-ea"/>
        <a:cs typeface="+mn-cs"/>
      </a:defRPr>
    </a:lvl1pPr>
    <a:lvl2pPr marL="457200" algn="ctr" rtl="0" eaLnBrk="0" fontAlgn="base" hangingPunct="0">
      <a:spcBef>
        <a:spcPct val="0"/>
      </a:spcBef>
      <a:spcAft>
        <a:spcPct val="0"/>
      </a:spcAft>
      <a:defRPr sz="4400" kern="1200">
        <a:solidFill>
          <a:schemeClr val="tx2"/>
        </a:solidFill>
        <a:latin typeface="Times New Roman" pitchFamily="18" charset="0"/>
        <a:ea typeface="+mn-ea"/>
        <a:cs typeface="+mn-cs"/>
      </a:defRPr>
    </a:lvl2pPr>
    <a:lvl3pPr marL="914400" algn="ctr" rtl="0" eaLnBrk="0" fontAlgn="base" hangingPunct="0">
      <a:spcBef>
        <a:spcPct val="0"/>
      </a:spcBef>
      <a:spcAft>
        <a:spcPct val="0"/>
      </a:spcAft>
      <a:defRPr sz="4400" kern="1200">
        <a:solidFill>
          <a:schemeClr val="tx2"/>
        </a:solidFill>
        <a:latin typeface="Times New Roman" pitchFamily="18" charset="0"/>
        <a:ea typeface="+mn-ea"/>
        <a:cs typeface="+mn-cs"/>
      </a:defRPr>
    </a:lvl3pPr>
    <a:lvl4pPr marL="1371600" algn="ctr" rtl="0" eaLnBrk="0" fontAlgn="base" hangingPunct="0">
      <a:spcBef>
        <a:spcPct val="0"/>
      </a:spcBef>
      <a:spcAft>
        <a:spcPct val="0"/>
      </a:spcAft>
      <a:defRPr sz="4400" kern="1200">
        <a:solidFill>
          <a:schemeClr val="tx2"/>
        </a:solidFill>
        <a:latin typeface="Times New Roman" pitchFamily="18" charset="0"/>
        <a:ea typeface="+mn-ea"/>
        <a:cs typeface="+mn-cs"/>
      </a:defRPr>
    </a:lvl4pPr>
    <a:lvl5pPr marL="1828800" algn="ctr" rtl="0" eaLnBrk="0" fontAlgn="base" hangingPunct="0">
      <a:spcBef>
        <a:spcPct val="0"/>
      </a:spcBef>
      <a:spcAft>
        <a:spcPct val="0"/>
      </a:spcAft>
      <a:defRPr sz="4400" kern="1200">
        <a:solidFill>
          <a:schemeClr val="tx2"/>
        </a:solidFill>
        <a:latin typeface="Times New Roman" pitchFamily="18" charset="0"/>
        <a:ea typeface="+mn-ea"/>
        <a:cs typeface="+mn-cs"/>
      </a:defRPr>
    </a:lvl5pPr>
    <a:lvl6pPr marL="2286000" algn="l" defTabSz="914400" rtl="0" eaLnBrk="1" latinLnBrk="0" hangingPunct="1">
      <a:defRPr sz="4400" kern="1200">
        <a:solidFill>
          <a:schemeClr val="tx2"/>
        </a:solidFill>
        <a:latin typeface="Times New Roman" pitchFamily="18" charset="0"/>
        <a:ea typeface="+mn-ea"/>
        <a:cs typeface="+mn-cs"/>
      </a:defRPr>
    </a:lvl6pPr>
    <a:lvl7pPr marL="2743200" algn="l" defTabSz="914400" rtl="0" eaLnBrk="1" latinLnBrk="0" hangingPunct="1">
      <a:defRPr sz="4400" kern="1200">
        <a:solidFill>
          <a:schemeClr val="tx2"/>
        </a:solidFill>
        <a:latin typeface="Times New Roman" pitchFamily="18" charset="0"/>
        <a:ea typeface="+mn-ea"/>
        <a:cs typeface="+mn-cs"/>
      </a:defRPr>
    </a:lvl7pPr>
    <a:lvl8pPr marL="3200400" algn="l" defTabSz="914400" rtl="0" eaLnBrk="1" latinLnBrk="0" hangingPunct="1">
      <a:defRPr sz="4400" kern="1200">
        <a:solidFill>
          <a:schemeClr val="tx2"/>
        </a:solidFill>
        <a:latin typeface="Times New Roman" pitchFamily="18" charset="0"/>
        <a:ea typeface="+mn-ea"/>
        <a:cs typeface="+mn-cs"/>
      </a:defRPr>
    </a:lvl8pPr>
    <a:lvl9pPr marL="3657600" algn="l" defTabSz="914400" rtl="0" eaLnBrk="1" latinLnBrk="0" hangingPunct="1">
      <a:defRPr sz="4400"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0000"/>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08" autoAdjust="0"/>
  </p:normalViewPr>
  <p:slideViewPr>
    <p:cSldViewPr>
      <p:cViewPr>
        <p:scale>
          <a:sx n="24" d="100"/>
          <a:sy n="24" d="100"/>
        </p:scale>
        <p:origin x="-1812" y="-80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tr-TR"/>
          </a:p>
        </p:txBody>
      </p:sp>
      <p:sp>
        <p:nvSpPr>
          <p:cNvPr id="2027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tr-TR"/>
          </a:p>
        </p:txBody>
      </p:sp>
      <p:sp>
        <p:nvSpPr>
          <p:cNvPr id="2027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tr-TR"/>
          </a:p>
        </p:txBody>
      </p:sp>
      <p:sp>
        <p:nvSpPr>
          <p:cNvPr id="2027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9B70E790-844B-4F68-8877-0B51A852B308}"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501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CDB2AC79-3E94-4133-A342-379E0AE938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D949F94-334D-4E86-B4FB-B9AABD2F3C7A}" type="slidenum">
              <a:rPr lang="en-US" smtClean="0"/>
              <a:pPr/>
              <a:t>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656B325-41C7-4987-B80A-C2BF438DBC9B}" type="slidenum">
              <a:rPr lang="en-US"/>
              <a:pPr/>
              <a:t>34</a:t>
            </a:fld>
            <a:endParaRPr lang="en-US"/>
          </a:p>
        </p:txBody>
      </p:sp>
      <p:sp>
        <p:nvSpPr>
          <p:cNvPr id="921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9218" name="Text Box 2"/>
          <p:cNvSpPr txBox="1">
            <a:spLocks noGrp="1" noChangeArrowheads="1"/>
          </p:cNvSpPr>
          <p:nvPr>
            <p:ph type="body" idx="1"/>
          </p:nvPr>
        </p:nvSpPr>
        <p:spPr bwMode="auto">
          <a:xfrm>
            <a:off x="686361" y="4342535"/>
            <a:ext cx="5485279" cy="749011"/>
          </a:xfrm>
          <a:prstGeom prst="rect">
            <a:avLst/>
          </a:prstGeom>
          <a:noFill/>
          <a:ln cap="flat">
            <a:round/>
            <a:headEnd/>
            <a:tailEnd/>
          </a:ln>
        </p:spPr>
        <p:txBody>
          <a:bodyPr lIns="0" tIns="7124" rIns="0" bIns="0"/>
          <a:lstStyle/>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r>
              <a:rPr lang="en-US" sz="800" dirty="0">
                <a:ea typeface="IPAMincho" charset="0"/>
                <a:cs typeface="IPAMincho" charset="0"/>
              </a:rPr>
              <a:t>Selection of the study population.</a:t>
            </a:r>
          </a:p>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ea typeface="IPAMincho" charset="0"/>
              <a:cs typeface="IPAMincho" charset="0"/>
            </a:endParaRPr>
          </a:p>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ea typeface="IPAMincho" charset="0"/>
              <a:cs typeface="IPAMincho" charset="0"/>
            </a:endParaRPr>
          </a:p>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800" dirty="0">
              <a:ea typeface="IPAMincho" charset="0"/>
              <a:cs typeface="IPAMincho"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3881A86-1B2C-4DB3-A73C-A868D35C46A8}" type="slidenum">
              <a:rPr lang="en-US"/>
              <a:pPr/>
              <a:t>37</a:t>
            </a:fld>
            <a:endParaRPr lang="en-US"/>
          </a:p>
        </p:txBody>
      </p:sp>
      <p:sp>
        <p:nvSpPr>
          <p:cNvPr id="1024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0242" name="Text Box 2"/>
          <p:cNvSpPr txBox="1">
            <a:spLocks noGrp="1" noChangeArrowheads="1"/>
          </p:cNvSpPr>
          <p:nvPr>
            <p:ph type="body" idx="1"/>
          </p:nvPr>
        </p:nvSpPr>
        <p:spPr bwMode="auto">
          <a:xfrm>
            <a:off x="686361" y="4342535"/>
            <a:ext cx="5485279" cy="1098261"/>
          </a:xfrm>
          <a:prstGeom prst="rect">
            <a:avLst/>
          </a:prstGeom>
          <a:noFill/>
          <a:ln cap="flat">
            <a:round/>
            <a:headEnd/>
            <a:tailEnd/>
          </a:ln>
        </p:spPr>
        <p:txBody>
          <a:bodyPr lIns="0" tIns="7124" rIns="0" bIns="0"/>
          <a:lstStyle/>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r>
              <a:rPr lang="en-US" sz="800" dirty="0">
                <a:ea typeface="IPAMincho" charset="0"/>
                <a:cs typeface="IPAMincho" charset="0"/>
              </a:rPr>
              <a:t>Genome-wide interaction analysis for asthma phenotypes. Bonferroni-corrected interaction </a:t>
            </a:r>
            <a:r>
              <a:rPr lang="en-US" sz="800" i="1" dirty="0">
                <a:ea typeface="IPAMincho" charset="0"/>
                <a:cs typeface="IPAMincho" charset="0"/>
              </a:rPr>
              <a:t>P</a:t>
            </a:r>
            <a:r>
              <a:rPr lang="en-US" sz="800" dirty="0">
                <a:ea typeface="IPAMincho" charset="0"/>
                <a:cs typeface="IPAMincho" charset="0"/>
              </a:rPr>
              <a:t> values are plotted against the genomic SNP position. The </a:t>
            </a:r>
            <a:r>
              <a:rPr lang="en-US" sz="800" i="1" dirty="0">
                <a:ea typeface="IPAMincho" charset="0"/>
                <a:cs typeface="IPAMincho" charset="0"/>
              </a:rPr>
              <a:t>red line</a:t>
            </a:r>
            <a:r>
              <a:rPr lang="en-US" sz="800" dirty="0">
                <a:ea typeface="IPAMincho" charset="0"/>
                <a:cs typeface="IPAMincho" charset="0"/>
              </a:rPr>
              <a:t> represents the effective significance level of .05. The </a:t>
            </a:r>
            <a:r>
              <a:rPr lang="en-US" sz="800" i="1" dirty="0">
                <a:ea typeface="IPAMincho" charset="0"/>
                <a:cs typeface="IPAMincho" charset="0"/>
              </a:rPr>
              <a:t>blue dots</a:t>
            </a:r>
            <a:r>
              <a:rPr lang="en-US" sz="800" dirty="0">
                <a:ea typeface="IPAMincho" charset="0"/>
                <a:cs typeface="IPAMincho" charset="0"/>
              </a:rPr>
              <a:t> represent the </a:t>
            </a:r>
            <a:r>
              <a:rPr lang="en-US" sz="800" i="1" dirty="0">
                <a:ea typeface="IPAMincho" charset="0"/>
                <a:cs typeface="IPAMincho" charset="0"/>
              </a:rPr>
              <a:t>P</a:t>
            </a:r>
            <a:r>
              <a:rPr lang="en-US" sz="800" dirty="0">
                <a:ea typeface="IPAMincho" charset="0"/>
                <a:cs typeface="IPAMincho" charset="0"/>
              </a:rPr>
              <a:t> values for interactions of farming and related exposures with asthma, the </a:t>
            </a:r>
            <a:r>
              <a:rPr lang="en-US" sz="800" i="1" dirty="0">
                <a:ea typeface="IPAMincho" charset="0"/>
                <a:cs typeface="IPAMincho" charset="0"/>
              </a:rPr>
              <a:t>red dots</a:t>
            </a:r>
            <a:r>
              <a:rPr lang="en-US" sz="800" dirty="0">
                <a:ea typeface="IPAMincho" charset="0"/>
                <a:cs typeface="IPAMincho" charset="0"/>
              </a:rPr>
              <a:t> with atopic asthma, and the </a:t>
            </a:r>
            <a:r>
              <a:rPr lang="en-US" sz="800" i="1" dirty="0">
                <a:ea typeface="IPAMincho" charset="0"/>
                <a:cs typeface="IPAMincho" charset="0"/>
              </a:rPr>
              <a:t>green dots</a:t>
            </a:r>
            <a:r>
              <a:rPr lang="en-US" sz="800" dirty="0">
                <a:ea typeface="IPAMincho" charset="0"/>
                <a:cs typeface="IPAMincho" charset="0"/>
              </a:rPr>
              <a:t> with </a:t>
            </a:r>
            <a:r>
              <a:rPr lang="en-US" sz="800" dirty="0" err="1">
                <a:ea typeface="IPAMincho" charset="0"/>
                <a:cs typeface="IPAMincho" charset="0"/>
              </a:rPr>
              <a:t>nonatopic</a:t>
            </a:r>
            <a:r>
              <a:rPr lang="en-US" sz="800" dirty="0">
                <a:ea typeface="IPAMincho" charset="0"/>
                <a:cs typeface="IPAMincho" charset="0"/>
              </a:rPr>
              <a:t> asthma. The </a:t>
            </a:r>
            <a:r>
              <a:rPr lang="en-US" sz="800" i="1" dirty="0">
                <a:ea typeface="IPAMincho" charset="0"/>
                <a:cs typeface="IPAMincho" charset="0"/>
              </a:rPr>
              <a:t>yellow diamonds</a:t>
            </a:r>
            <a:r>
              <a:rPr lang="en-US" sz="800" dirty="0">
                <a:ea typeface="IPAMincho" charset="0"/>
                <a:cs typeface="IPAMincho" charset="0"/>
              </a:rPr>
              <a:t> mark genes represented by at least 2 SNPs.</a:t>
            </a:r>
          </a:p>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ea typeface="IPAMincho" charset="0"/>
              <a:cs typeface="IPAMincho" charset="0"/>
            </a:endParaRPr>
          </a:p>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ea typeface="IPAMincho" charset="0"/>
              <a:cs typeface="IPAMincho" charset="0"/>
            </a:endParaRPr>
          </a:p>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800" dirty="0">
              <a:ea typeface="IPAMincho" charset="0"/>
              <a:cs typeface="IPAMincho"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61D28F1-AFEF-4ECC-A02F-705A21BF3400}" type="slidenum">
              <a:rPr lang="en-US" smtClean="0"/>
              <a:pPr/>
              <a:t>44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12700"/>
        </p:spPr>
        <p:txBody>
          <a:bodyPr/>
          <a:lstStyle/>
          <a:p>
            <a:fld id="{DE378DD8-CAA7-409F-84FE-5C7153ED8B27}" type="slidenum">
              <a:rPr lang="en-US" altLang="en-US" smtClean="0"/>
              <a:pPr/>
              <a:t>6</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685800" y="4344988"/>
            <a:ext cx="5486400" cy="4113212"/>
          </a:xfrm>
          <a:noFill/>
          <a:ln/>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a:ln/>
        </p:spPr>
      </p:sp>
      <p:sp>
        <p:nvSpPr>
          <p:cNvPr id="57347" name="2 Not Yer Tutucusu"/>
          <p:cNvSpPr>
            <a:spLocks noGrp="1"/>
          </p:cNvSpPr>
          <p:nvPr>
            <p:ph type="body" idx="1"/>
          </p:nvPr>
        </p:nvSpPr>
        <p:spPr>
          <a:noFill/>
          <a:ln/>
        </p:spPr>
        <p:txBody>
          <a:bodyPr/>
          <a:lstStyle/>
          <a:p>
            <a:endParaRPr lang="tr-TR" smtClean="0"/>
          </a:p>
        </p:txBody>
      </p:sp>
      <p:sp>
        <p:nvSpPr>
          <p:cNvPr id="57348" name="3 Slayt Numarası Yer Tutucusu"/>
          <p:cNvSpPr>
            <a:spLocks noGrp="1"/>
          </p:cNvSpPr>
          <p:nvPr>
            <p:ph type="sldNum" sz="quarter" idx="5"/>
          </p:nvPr>
        </p:nvSpPr>
        <p:spPr>
          <a:noFill/>
        </p:spPr>
        <p:txBody>
          <a:bodyPr/>
          <a:lstStyle/>
          <a:p>
            <a:fld id="{CEBBE886-0BC8-4014-9E00-E68619A95328}" type="slidenum">
              <a:rPr lang="en-US" smtClean="0"/>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a:ln/>
        </p:spPr>
      </p:sp>
      <p:sp>
        <p:nvSpPr>
          <p:cNvPr id="58371" name="2 Not Yer Tutucusu"/>
          <p:cNvSpPr>
            <a:spLocks noGrp="1"/>
          </p:cNvSpPr>
          <p:nvPr>
            <p:ph type="body" idx="1"/>
          </p:nvPr>
        </p:nvSpPr>
        <p:spPr>
          <a:noFill/>
          <a:ln/>
        </p:spPr>
        <p:txBody>
          <a:bodyPr/>
          <a:lstStyle/>
          <a:p>
            <a:r>
              <a:rPr lang="en-US" smtClean="0"/>
              <a:t>Risk and protection factors influence asthma risk throughout the life cycle. Epidemiologic studies of asthma have established numerous risk and protection factorsthat exert their effects at specific stages of the life cycle. The relationship of some investigated exposures that have equivocal associations with risk or protection are notshown. These include breastfeeding effects and cat(s) in the home at birth on subsequent risk for asthma in the child, as examples. (a) Environmental exposures that have</a:t>
            </a:r>
            <a:r>
              <a:rPr lang="tr-TR" smtClean="0"/>
              <a:t> </a:t>
            </a:r>
            <a:r>
              <a:rPr lang="en-US" smtClean="0"/>
              <a:t>been associated with increased risk for asthma. (b) Stages of the life cycle that are ‘sensitive’ to the epidemiologic risk and to protective factors. (c) Environmental exposures</a:t>
            </a:r>
            <a:r>
              <a:rPr lang="tr-TR" smtClean="0"/>
              <a:t> </a:t>
            </a:r>
            <a:r>
              <a:rPr lang="en-US" smtClean="0"/>
              <a:t>associated with protection from asthma</a:t>
            </a:r>
            <a:endParaRPr lang="tr-TR" smtClean="0"/>
          </a:p>
        </p:txBody>
      </p:sp>
      <p:sp>
        <p:nvSpPr>
          <p:cNvPr id="58372" name="3 Slayt Numarası Yer Tutucusu"/>
          <p:cNvSpPr>
            <a:spLocks noGrp="1"/>
          </p:cNvSpPr>
          <p:nvPr>
            <p:ph type="sldNum" sz="quarter" idx="5"/>
          </p:nvPr>
        </p:nvSpPr>
        <p:spPr>
          <a:noFill/>
        </p:spPr>
        <p:txBody>
          <a:bodyPr/>
          <a:lstStyle/>
          <a:p>
            <a:fld id="{DA4505F6-4124-45C8-9A94-AD8790B50349}" type="slidenum">
              <a:rPr lang="en-US" smtClean="0"/>
              <a:pPr/>
              <a:t>15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F940AF0-D920-40EE-84F8-ADED42739D90}" type="slidenum">
              <a:rPr lang="en-US" smtClean="0"/>
              <a:pPr/>
              <a:t>19</a:t>
            </a:fld>
            <a:endParaRPr lang="en-US" smtClean="0"/>
          </a:p>
        </p:txBody>
      </p:sp>
      <p:sp>
        <p:nvSpPr>
          <p:cNvPr id="59395" name="Rectangle 2"/>
          <p:cNvSpPr>
            <a:spLocks noGrp="1" noRot="1" noChangeAspect="1" noChangeArrowheads="1" noTextEdit="1"/>
          </p:cNvSpPr>
          <p:nvPr>
            <p:ph type="sldImg"/>
          </p:nvPr>
        </p:nvSpPr>
        <p:spPr>
          <a:xfrm>
            <a:off x="1339850" y="914400"/>
            <a:ext cx="4178300" cy="3135313"/>
          </a:xfrm>
          <a:solidFill>
            <a:srgbClr val="FFFFFF"/>
          </a:solidFill>
          <a:ln/>
        </p:spPr>
      </p:sp>
      <p:sp>
        <p:nvSpPr>
          <p:cNvPr id="59396" name="Text Box 3"/>
          <p:cNvSpPr>
            <a:spLocks noGrp="1" noChangeArrowheads="1"/>
          </p:cNvSpPr>
          <p:nvPr>
            <p:ph type="body" idx="1"/>
          </p:nvPr>
        </p:nvSpPr>
        <p:spPr>
          <a:xfrm>
            <a:off x="1046163" y="4352925"/>
            <a:ext cx="4770437" cy="3479800"/>
          </a:xfrm>
          <a:noFill/>
          <a:ln/>
        </p:spPr>
        <p:txBody>
          <a:bodyPr lIns="0" tIns="0" rIns="0" bIns="0">
            <a:spAutoFit/>
          </a:bodyPr>
          <a:lstStyle/>
          <a:p>
            <a:pPr marL="215900" indent="-215900" defTabSz="457200" eaLnBrk="1" hangingPunct="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1600" smtClean="0"/>
              <a:t>Table 3. Analysis of the Association between 11 Single-Nucleotide Polymorphisms (SNPs) on Chromosome 17q21 and Early-Onset Asthma, According to Status with Respect to Exposure to Environmental Tobacco Smoke in Early Life.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7E7EFF4-EF3E-4DD0-A594-0EAED8EBB1FA}" type="slidenum">
              <a:rPr lang="en-US"/>
              <a:pPr/>
              <a:t>27</a:t>
            </a:fld>
            <a:endParaRPr lang="en-US"/>
          </a:p>
        </p:txBody>
      </p:sp>
      <p:sp>
        <p:nvSpPr>
          <p:cNvPr id="716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7170" name="Rectangle 2"/>
          <p:cNvSpPr txBox="1">
            <a:spLocks noGrp="1" noChangeArrowheads="1"/>
          </p:cNvSpPr>
          <p:nvPr>
            <p:ph type="body" idx="1"/>
          </p:nvPr>
        </p:nvSpPr>
        <p:spPr bwMode="auto">
          <a:xfrm>
            <a:off x="686360" y="4342535"/>
            <a:ext cx="5486681" cy="4114511"/>
          </a:xfrm>
          <a:prstGeom prst="rect">
            <a:avLst/>
          </a:prstGeom>
          <a:noFill/>
          <a:ln cap="flat">
            <a:round/>
            <a:headEnd/>
            <a:tailEnd/>
          </a:ln>
        </p:spPr>
        <p:txBody>
          <a:bodyPr wrap="none" anchor="ctr"/>
          <a:lstStyle/>
          <a:p>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8C2DC42-8995-43EA-AFAF-9AB54BB7A30C}" type="slidenum">
              <a:rPr lang="en-US"/>
              <a:pPr/>
              <a:t>30</a:t>
            </a:fld>
            <a:endParaRPr lang="en-US"/>
          </a:p>
        </p:txBody>
      </p:sp>
      <p:sp>
        <p:nvSpPr>
          <p:cNvPr id="819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194" name="Text Box 2"/>
          <p:cNvSpPr txBox="1">
            <a:spLocks noGrp="1" noChangeArrowheads="1"/>
          </p:cNvSpPr>
          <p:nvPr>
            <p:ph type="body" idx="1"/>
          </p:nvPr>
        </p:nvSpPr>
        <p:spPr bwMode="auto">
          <a:xfrm>
            <a:off x="686361" y="4342535"/>
            <a:ext cx="5485279" cy="749011"/>
          </a:xfrm>
          <a:prstGeom prst="rect">
            <a:avLst/>
          </a:prstGeom>
          <a:noFill/>
          <a:ln cap="flat">
            <a:round/>
            <a:headEnd/>
            <a:tailEnd/>
          </a:ln>
        </p:spPr>
        <p:txBody>
          <a:bodyPr lIns="0" tIns="7124" rIns="0" bIns="0"/>
          <a:lstStyle/>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r>
              <a:rPr lang="en-US" sz="800" dirty="0">
                <a:ea typeface="IPAMincho" charset="0"/>
                <a:cs typeface="IPAMincho" charset="0"/>
              </a:rPr>
              <a:t>Effect of dust mite exposure on asthma severity by </a:t>
            </a:r>
            <a:r>
              <a:rPr lang="en-US" sz="800" i="1" dirty="0">
                <a:ea typeface="IPAMincho" charset="0"/>
                <a:cs typeface="IPAMincho" charset="0"/>
              </a:rPr>
              <a:t>IL9</a:t>
            </a:r>
            <a:r>
              <a:rPr lang="en-US" sz="800" dirty="0">
                <a:ea typeface="IPAMincho" charset="0"/>
                <a:cs typeface="IPAMincho" charset="0"/>
              </a:rPr>
              <a:t> SNP genotype (CAMP study). </a:t>
            </a:r>
            <a:r>
              <a:rPr lang="en-US" sz="800" i="1" dirty="0">
                <a:ea typeface="IPAMincho" charset="0"/>
                <a:cs typeface="IPAMincho" charset="0"/>
              </a:rPr>
              <a:t>ER</a:t>
            </a:r>
            <a:r>
              <a:rPr lang="en-US" sz="800" dirty="0">
                <a:ea typeface="IPAMincho" charset="0"/>
                <a:cs typeface="IPAMincho" charset="0"/>
              </a:rPr>
              <a:t>, Emergency department.</a:t>
            </a:r>
          </a:p>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ea typeface="IPAMincho" charset="0"/>
              <a:cs typeface="IPAMincho" charset="0"/>
            </a:endParaRPr>
          </a:p>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ea typeface="IPAMincho" charset="0"/>
              <a:cs typeface="IPAMincho" charset="0"/>
            </a:endParaRPr>
          </a:p>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800" dirty="0">
              <a:ea typeface="IPAMincho" charset="0"/>
              <a:cs typeface="IPAMincho"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7C89F7D-7BDD-4AAE-AF03-989072412A24}" type="slidenum">
              <a:rPr lang="en-US"/>
              <a:pPr/>
              <a:t>31</a:t>
            </a:fld>
            <a:endParaRPr lang="en-US"/>
          </a:p>
        </p:txBody>
      </p:sp>
      <p:sp>
        <p:nvSpPr>
          <p:cNvPr id="921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9218" name="Text Box 2"/>
          <p:cNvSpPr txBox="1">
            <a:spLocks noGrp="1" noChangeArrowheads="1"/>
          </p:cNvSpPr>
          <p:nvPr>
            <p:ph type="body" idx="1"/>
          </p:nvPr>
        </p:nvSpPr>
        <p:spPr bwMode="auto">
          <a:xfrm>
            <a:off x="686361" y="4342535"/>
            <a:ext cx="5485279" cy="749011"/>
          </a:xfrm>
          <a:prstGeom prst="rect">
            <a:avLst/>
          </a:prstGeom>
          <a:noFill/>
          <a:ln cap="flat">
            <a:round/>
            <a:headEnd/>
            <a:tailEnd/>
          </a:ln>
        </p:spPr>
        <p:txBody>
          <a:bodyPr lIns="0" tIns="7124" rIns="0" bIns="0"/>
          <a:lstStyle/>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r>
              <a:rPr lang="en-US" sz="800" dirty="0">
                <a:ea typeface="IPAMincho" charset="0"/>
                <a:cs typeface="IPAMincho" charset="0"/>
              </a:rPr>
              <a:t>Effect of dust mite exposure on asthma severity by </a:t>
            </a:r>
            <a:r>
              <a:rPr lang="en-US" sz="800" i="1" dirty="0">
                <a:ea typeface="IPAMincho" charset="0"/>
                <a:cs typeface="IPAMincho" charset="0"/>
              </a:rPr>
              <a:t>IL9</a:t>
            </a:r>
            <a:r>
              <a:rPr lang="en-US" sz="800" dirty="0">
                <a:ea typeface="IPAMincho" charset="0"/>
                <a:cs typeface="IPAMincho" charset="0"/>
              </a:rPr>
              <a:t> SNP genotype (GACRS).</a:t>
            </a:r>
          </a:p>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ea typeface="IPAMincho" charset="0"/>
              <a:cs typeface="IPAMincho" charset="0"/>
            </a:endParaRPr>
          </a:p>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ea typeface="IPAMincho" charset="0"/>
              <a:cs typeface="IPAMincho" charset="0"/>
            </a:endParaRPr>
          </a:p>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800" dirty="0">
              <a:ea typeface="IPAMincho" charset="0"/>
              <a:cs typeface="IPAMincho"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87C5F68-E743-4682-BEC2-23254486C8F3}" type="slidenum">
              <a:rPr lang="en-US"/>
              <a:pPr/>
              <a:t>32</a:t>
            </a:fld>
            <a:endParaRPr lang="en-US"/>
          </a:p>
        </p:txBody>
      </p:sp>
      <p:sp>
        <p:nvSpPr>
          <p:cNvPr id="1024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0242" name="Text Box 2"/>
          <p:cNvSpPr txBox="1">
            <a:spLocks noGrp="1" noChangeArrowheads="1"/>
          </p:cNvSpPr>
          <p:nvPr>
            <p:ph type="body" idx="1"/>
          </p:nvPr>
        </p:nvSpPr>
        <p:spPr bwMode="auto">
          <a:xfrm>
            <a:off x="686361" y="4342535"/>
            <a:ext cx="5485279" cy="1098261"/>
          </a:xfrm>
          <a:prstGeom prst="rect">
            <a:avLst/>
          </a:prstGeom>
          <a:noFill/>
          <a:ln cap="flat">
            <a:round/>
            <a:headEnd/>
            <a:tailEnd/>
          </a:ln>
        </p:spPr>
        <p:txBody>
          <a:bodyPr lIns="0" tIns="7124" rIns="0" bIns="0"/>
          <a:lstStyle/>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r>
              <a:rPr lang="en-US" sz="800" b="1" dirty="0">
                <a:ea typeface="IPAMincho" charset="0"/>
                <a:cs typeface="IPAMincho" charset="0"/>
              </a:rPr>
              <a:t>A,</a:t>
            </a:r>
            <a:r>
              <a:rPr lang="en-US" sz="800" dirty="0">
                <a:ea typeface="IPAMincho" charset="0"/>
                <a:cs typeface="IPAMincho" charset="0"/>
              </a:rPr>
              <a:t> ORs for increased severe asthma exacerbations (≥1 in the past year) in response to increased dust mite allergen exposure (≥10 </a:t>
            </a:r>
            <a:r>
              <a:rPr lang="en-US" sz="800" dirty="0" err="1">
                <a:ea typeface="IPAMincho" charset="0"/>
                <a:cs typeface="IPAMincho" charset="0"/>
              </a:rPr>
              <a:t>μg</a:t>
            </a:r>
            <a:r>
              <a:rPr lang="en-US" sz="800" dirty="0">
                <a:ea typeface="IPAMincho" charset="0"/>
                <a:cs typeface="IPAMincho" charset="0"/>
              </a:rPr>
              <a:t>/g) for subjects without an </a:t>
            </a:r>
            <a:r>
              <a:rPr lang="en-US" sz="800" i="1" dirty="0">
                <a:ea typeface="IPAMincho" charset="0"/>
                <a:cs typeface="IPAMincho" charset="0"/>
              </a:rPr>
              <a:t>IL9</a:t>
            </a:r>
            <a:r>
              <a:rPr lang="en-US" sz="800" dirty="0">
                <a:ea typeface="IPAMincho" charset="0"/>
                <a:cs typeface="IPAMincho" charset="0"/>
              </a:rPr>
              <a:t> polymorphism (rs2069885 wild-type). </a:t>
            </a:r>
            <a:r>
              <a:rPr lang="en-US" sz="800" b="1" dirty="0">
                <a:ea typeface="IPAMincho" charset="0"/>
                <a:cs typeface="IPAMincho" charset="0"/>
              </a:rPr>
              <a:t>B,</a:t>
            </a:r>
            <a:r>
              <a:rPr lang="en-US" sz="800" dirty="0">
                <a:ea typeface="IPAMincho" charset="0"/>
                <a:cs typeface="IPAMincho" charset="0"/>
              </a:rPr>
              <a:t> ORs for increased severe asthma exacerbations (≥1 in the past year) in response to increased dust mite allergen exposure (≥10 </a:t>
            </a:r>
            <a:r>
              <a:rPr lang="en-US" sz="800" dirty="0" err="1">
                <a:ea typeface="IPAMincho" charset="0"/>
                <a:cs typeface="IPAMincho" charset="0"/>
              </a:rPr>
              <a:t>μg</a:t>
            </a:r>
            <a:r>
              <a:rPr lang="en-US" sz="800" dirty="0">
                <a:ea typeface="IPAMincho" charset="0"/>
                <a:cs typeface="IPAMincho" charset="0"/>
              </a:rPr>
              <a:t>/g) for subjects with an </a:t>
            </a:r>
            <a:r>
              <a:rPr lang="en-US" sz="800" i="1" dirty="0">
                <a:ea typeface="IPAMincho" charset="0"/>
                <a:cs typeface="IPAMincho" charset="0"/>
              </a:rPr>
              <a:t>IL9</a:t>
            </a:r>
            <a:r>
              <a:rPr lang="en-US" sz="800" dirty="0">
                <a:ea typeface="IPAMincho" charset="0"/>
                <a:cs typeface="IPAMincho" charset="0"/>
              </a:rPr>
              <a:t> polymorphism (rs2069885).</a:t>
            </a:r>
          </a:p>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ea typeface="IPAMincho" charset="0"/>
              <a:cs typeface="IPAMincho" charset="0"/>
            </a:endParaRPr>
          </a:p>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ea typeface="IPAMincho" charset="0"/>
              <a:cs typeface="IPAMincho" charset="0"/>
            </a:endParaRPr>
          </a:p>
          <a:p>
            <a:pPr marL="193749" indent="-192324" eaLnBrk="1">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800" dirty="0">
              <a:ea typeface="IPAMincho" charset="0"/>
              <a:cs typeface="IPAMincho"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53BE3F-838E-4323-BBB3-FCE06B9A3F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675B0B-1427-453E-A7DF-A2DE712D7E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15100" y="609600"/>
            <a:ext cx="1943100" cy="5486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85800" y="609600"/>
            <a:ext cx="56769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16FB51-90BD-490A-979F-A287D5826E5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8013" cy="1143000"/>
          </a:xfrm>
        </p:spPr>
        <p:txBody>
          <a:bodyPr/>
          <a:lstStyle/>
          <a:p>
            <a:r>
              <a:rPr lang="tr-TR" smtClean="0"/>
              <a:t>Asıl başlık stili için tıklatın</a:t>
            </a: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F71CA9-DE09-48F1-9D22-9F646ABFF2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59729F-C0A9-40F7-841D-3CB3F8CCCC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52CD0F-0521-4BBF-926A-3A831DE09C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83B529-F96B-455C-BFDF-9608D556B9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02AF08-E384-47C8-BE44-79A07A6214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30CF17-A4F5-4A77-B087-A75FC2FB1BA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A0D4F8-2817-42DF-9577-3DF727C509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5A93EE-BEF8-44F1-BBB8-3384CE4798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48B2"/>
            </a:gs>
            <a:gs pos="100000">
              <a:srgbClr val="00215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a:defRPr/>
            </a:pPr>
            <a:endParaRPr 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67CE7B37-1660-4108-819F-9E6D80EA0F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www.elsevier.com/termsandcondition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www.elsevier.com/termsandcondition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www.elsevier.com/termsandconditions"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www.elsevier.com/termsandcondition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www.elsevier.com/termsandcondition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Office_PowerPoint_Slayd_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ttp://www.hastane.com.tr/Images/Article/genler_vucudun_besinlere_tepkisini_nasil_etkiler_b.jpg"/>
          <p:cNvPicPr>
            <a:picLocks noChangeAspect="1" noChangeArrowheads="1"/>
          </p:cNvPicPr>
          <p:nvPr/>
        </p:nvPicPr>
        <p:blipFill>
          <a:blip r:embed="rId2" cstate="print"/>
          <a:srcRect/>
          <a:stretch>
            <a:fillRect/>
          </a:stretch>
        </p:blipFill>
        <p:spPr bwMode="auto">
          <a:xfrm>
            <a:off x="3059832" y="980728"/>
            <a:ext cx="3333750" cy="4448175"/>
          </a:xfrm>
          <a:prstGeom prst="rect">
            <a:avLst/>
          </a:prstGeom>
          <a:noFill/>
        </p:spPr>
      </p:pic>
      <p:pic>
        <p:nvPicPr>
          <p:cNvPr id="152579" name="Picture 3" descr="C:\omerKALAYCI\Desktop\Desktop\omer\resimler\2015\Aİle büyük\IMG_2236.JPG"/>
          <p:cNvPicPr>
            <a:picLocks noChangeAspect="1" noChangeArrowheads="1"/>
          </p:cNvPicPr>
          <p:nvPr/>
        </p:nvPicPr>
        <p:blipFill>
          <a:blip r:embed="rId3" cstate="print"/>
          <a:srcRect/>
          <a:stretch>
            <a:fillRect/>
          </a:stretch>
        </p:blipFill>
        <p:spPr bwMode="auto">
          <a:xfrm rot="10800000" flipV="1">
            <a:off x="1115616" y="836712"/>
            <a:ext cx="6912768" cy="5184576"/>
          </a:xfrm>
          <a:prstGeom prst="rect">
            <a:avLst/>
          </a:prstGeom>
          <a:noFill/>
        </p:spPr>
      </p:pic>
      <p:pic>
        <p:nvPicPr>
          <p:cNvPr id="9" name="Picture 4" descr="http://cevreyarismasi.aydin.edu.tr/img/banner.jpg"/>
          <p:cNvPicPr>
            <a:picLocks noChangeAspect="1" noChangeArrowheads="1"/>
          </p:cNvPicPr>
          <p:nvPr/>
        </p:nvPicPr>
        <p:blipFill>
          <a:blip r:embed="rId4" cstate="print"/>
          <a:srcRect/>
          <a:stretch>
            <a:fillRect/>
          </a:stretch>
        </p:blipFill>
        <p:spPr bwMode="auto">
          <a:xfrm>
            <a:off x="-2" y="476672"/>
            <a:ext cx="9553580" cy="5877272"/>
          </a:xfrm>
          <a:prstGeom prst="rect">
            <a:avLst/>
          </a:prstGeom>
          <a:noFill/>
        </p:spPr>
      </p:pic>
      <p:sp>
        <p:nvSpPr>
          <p:cNvPr id="137218" name="AutoShape 2" descr="istanbul kalabalığ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37222" name="Picture 6" descr="istanbul kalabalığı ile ilgili görsel sonucu"/>
          <p:cNvPicPr>
            <a:picLocks noChangeAspect="1" noChangeArrowheads="1"/>
          </p:cNvPicPr>
          <p:nvPr/>
        </p:nvPicPr>
        <p:blipFill>
          <a:blip r:embed="rId5" cstate="print"/>
          <a:srcRect/>
          <a:stretch>
            <a:fillRect/>
          </a:stretch>
        </p:blipFill>
        <p:spPr bwMode="auto">
          <a:xfrm>
            <a:off x="158156" y="948030"/>
            <a:ext cx="8985844" cy="4450668"/>
          </a:xfrm>
          <a:prstGeom prst="rect">
            <a:avLst/>
          </a:prstGeom>
          <a:noFill/>
        </p:spPr>
      </p:pic>
      <p:pic>
        <p:nvPicPr>
          <p:cNvPr id="10" name="Picture 11" descr="http://www.bilgiustam.com/resimler/2009/05/1-640x480.jpg"/>
          <p:cNvPicPr>
            <a:picLocks noChangeAspect="1" noChangeArrowheads="1"/>
          </p:cNvPicPr>
          <p:nvPr/>
        </p:nvPicPr>
        <p:blipFill>
          <a:blip r:embed="rId6" cstate="print"/>
          <a:srcRect/>
          <a:stretch>
            <a:fillRect/>
          </a:stretch>
        </p:blipFill>
        <p:spPr bwMode="auto">
          <a:xfrm>
            <a:off x="191344" y="476672"/>
            <a:ext cx="8952656" cy="59311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5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1"/>
          <p:cNvPicPr>
            <a:picLocks noChangeAspect="1" noChangeArrowheads="1"/>
          </p:cNvPicPr>
          <p:nvPr/>
        </p:nvPicPr>
        <p:blipFill>
          <a:blip r:embed="rId2" cstate="print"/>
          <a:srcRect/>
          <a:stretch>
            <a:fillRect/>
          </a:stretch>
        </p:blipFill>
        <p:spPr bwMode="auto">
          <a:xfrm>
            <a:off x="26308" y="1772816"/>
            <a:ext cx="9091386" cy="2880320"/>
          </a:xfrm>
          <a:prstGeom prst="rect">
            <a:avLst/>
          </a:prstGeom>
          <a:noFill/>
          <a:ln w="9525">
            <a:noFill/>
            <a:miter lim="800000"/>
            <a:headEnd/>
            <a:tailEnd/>
          </a:ln>
        </p:spPr>
      </p:pic>
      <p:sp>
        <p:nvSpPr>
          <p:cNvPr id="7" name="6 Dikdörtgen"/>
          <p:cNvSpPr/>
          <p:nvPr/>
        </p:nvSpPr>
        <p:spPr>
          <a:xfrm>
            <a:off x="1907704" y="4653136"/>
            <a:ext cx="7236296" cy="523220"/>
          </a:xfrm>
          <a:prstGeom prst="rect">
            <a:avLst/>
          </a:prstGeom>
        </p:spPr>
        <p:txBody>
          <a:bodyPr wrap="square">
            <a:spAutoFit/>
          </a:bodyPr>
          <a:lstStyle/>
          <a:p>
            <a:pPr algn="r"/>
            <a:r>
              <a:rPr lang="tr-TR" sz="2800" dirty="0" smtClean="0">
                <a:solidFill>
                  <a:schemeClr val="tx1"/>
                </a:solidFill>
              </a:rPr>
              <a:t>Allergy 2016; 71: 230–238.</a:t>
            </a:r>
            <a:endParaRPr lang="tr-TR" sz="28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4 Başlık"/>
          <p:cNvSpPr>
            <a:spLocks noGrp="1"/>
          </p:cNvSpPr>
          <p:nvPr>
            <p:ph type="title"/>
          </p:nvPr>
        </p:nvSpPr>
        <p:spPr>
          <a:xfrm>
            <a:off x="755650" y="260350"/>
            <a:ext cx="7772400" cy="1143000"/>
          </a:xfrm>
        </p:spPr>
        <p:txBody>
          <a:bodyPr/>
          <a:lstStyle/>
          <a:p>
            <a:r>
              <a:rPr lang="en-US" smtClean="0"/>
              <a:t>The Child and Adolescent Twin Study in Sweden (CATSS)</a:t>
            </a:r>
            <a:endParaRPr lang="tr-TR" smtClean="0"/>
          </a:p>
        </p:txBody>
      </p:sp>
      <p:graphicFrame>
        <p:nvGraphicFramePr>
          <p:cNvPr id="7" name="6 İçerik Yer Tutucusu"/>
          <p:cNvGraphicFramePr>
            <a:graphicFrameLocks noGrp="1"/>
          </p:cNvGraphicFramePr>
          <p:nvPr>
            <p:ph idx="1"/>
          </p:nvPr>
        </p:nvGraphicFramePr>
        <p:xfrm>
          <a:off x="684213" y="1844675"/>
          <a:ext cx="7272163" cy="2560320"/>
        </p:xfrm>
        <a:graphic>
          <a:graphicData uri="http://schemas.openxmlformats.org/drawingml/2006/table">
            <a:tbl>
              <a:tblPr firstRow="1" bandRow="1">
                <a:tableStyleId>{5C22544A-7EE6-4342-B048-85BDC9FD1C3A}</a:tableStyleId>
              </a:tblPr>
              <a:tblGrid>
                <a:gridCol w="4103812"/>
                <a:gridCol w="3168351"/>
              </a:tblGrid>
              <a:tr h="370840">
                <a:tc>
                  <a:txBody>
                    <a:bodyPr/>
                    <a:lstStyle/>
                    <a:p>
                      <a:pPr algn="ctr"/>
                      <a:r>
                        <a:rPr lang="tr-TR" sz="3600" dirty="0" smtClean="0">
                          <a:solidFill>
                            <a:srgbClr val="002060"/>
                          </a:solidFill>
                        </a:rPr>
                        <a:t>n</a:t>
                      </a:r>
                      <a:endParaRPr lang="tr-TR" sz="3600" dirty="0">
                        <a:solidFill>
                          <a:srgbClr val="002060"/>
                        </a:solidFill>
                      </a:endParaRPr>
                    </a:p>
                  </a:txBody>
                  <a:tcPr/>
                </a:tc>
                <a:tc>
                  <a:txBody>
                    <a:bodyPr/>
                    <a:lstStyle/>
                    <a:p>
                      <a:pPr algn="ctr"/>
                      <a:r>
                        <a:rPr lang="tr-TR" sz="3600" dirty="0" smtClean="0">
                          <a:solidFill>
                            <a:srgbClr val="002060"/>
                          </a:solidFill>
                        </a:rPr>
                        <a:t>25306</a:t>
                      </a:r>
                      <a:endParaRPr lang="tr-TR" sz="3600" dirty="0">
                        <a:solidFill>
                          <a:srgbClr val="002060"/>
                        </a:solidFill>
                      </a:endParaRPr>
                    </a:p>
                  </a:txBody>
                  <a:tcPr/>
                </a:tc>
              </a:tr>
              <a:tr h="370840">
                <a:tc>
                  <a:txBody>
                    <a:bodyPr/>
                    <a:lstStyle/>
                    <a:p>
                      <a:pPr algn="ctr"/>
                      <a:r>
                        <a:rPr lang="tr-TR" sz="3600" dirty="0" err="1" smtClean="0">
                          <a:solidFill>
                            <a:srgbClr val="002060"/>
                          </a:solidFill>
                        </a:rPr>
                        <a:t>Monozigotik</a:t>
                      </a:r>
                      <a:endParaRPr lang="tr-TR" sz="3600" dirty="0">
                        <a:solidFill>
                          <a:srgbClr val="002060"/>
                        </a:solidFill>
                      </a:endParaRPr>
                    </a:p>
                  </a:txBody>
                  <a:tcPr/>
                </a:tc>
                <a:tc>
                  <a:txBody>
                    <a:bodyPr/>
                    <a:lstStyle/>
                    <a:p>
                      <a:pPr algn="ctr"/>
                      <a:r>
                        <a:rPr lang="tr-TR" sz="3600" dirty="0" smtClean="0">
                          <a:solidFill>
                            <a:srgbClr val="002060"/>
                          </a:solidFill>
                        </a:rPr>
                        <a:t>7028</a:t>
                      </a:r>
                      <a:endParaRPr lang="tr-TR" sz="3600" dirty="0">
                        <a:solidFill>
                          <a:srgbClr val="002060"/>
                        </a:solidFill>
                      </a:endParaRPr>
                    </a:p>
                  </a:txBody>
                  <a:tcPr/>
                </a:tc>
              </a:tr>
              <a:tr h="370840">
                <a:tc>
                  <a:txBody>
                    <a:bodyPr/>
                    <a:lstStyle/>
                    <a:p>
                      <a:pPr algn="ctr"/>
                      <a:r>
                        <a:rPr lang="tr-TR" sz="3600" dirty="0" err="1" smtClean="0">
                          <a:solidFill>
                            <a:srgbClr val="002060"/>
                          </a:solidFill>
                        </a:rPr>
                        <a:t>Dizigotik</a:t>
                      </a:r>
                      <a:r>
                        <a:rPr lang="tr-TR" sz="3600" dirty="0" smtClean="0">
                          <a:solidFill>
                            <a:srgbClr val="002060"/>
                          </a:solidFill>
                        </a:rPr>
                        <a:t> aynı</a:t>
                      </a:r>
                      <a:r>
                        <a:rPr lang="tr-TR" sz="3600" baseline="0" dirty="0" smtClean="0">
                          <a:solidFill>
                            <a:srgbClr val="002060"/>
                          </a:solidFill>
                        </a:rPr>
                        <a:t> cins</a:t>
                      </a:r>
                      <a:endParaRPr lang="tr-TR" sz="3600" dirty="0">
                        <a:solidFill>
                          <a:srgbClr val="002060"/>
                        </a:solidFill>
                      </a:endParaRPr>
                    </a:p>
                  </a:txBody>
                  <a:tcPr/>
                </a:tc>
                <a:tc>
                  <a:txBody>
                    <a:bodyPr/>
                    <a:lstStyle/>
                    <a:p>
                      <a:pPr algn="ctr"/>
                      <a:r>
                        <a:rPr lang="tr-TR" sz="3600" dirty="0" smtClean="0">
                          <a:solidFill>
                            <a:srgbClr val="002060"/>
                          </a:solidFill>
                        </a:rPr>
                        <a:t>8854</a:t>
                      </a:r>
                      <a:endParaRPr lang="tr-TR" sz="3600" dirty="0">
                        <a:solidFill>
                          <a:srgbClr val="002060"/>
                        </a:solidFill>
                      </a:endParaRPr>
                    </a:p>
                  </a:txBody>
                  <a:tcPr/>
                </a:tc>
              </a:tr>
              <a:tr h="370840">
                <a:tc>
                  <a:txBody>
                    <a:bodyPr/>
                    <a:lstStyle/>
                    <a:p>
                      <a:pPr algn="ctr"/>
                      <a:r>
                        <a:rPr lang="tr-TR" sz="3600" dirty="0" err="1" smtClean="0">
                          <a:solidFill>
                            <a:srgbClr val="002060"/>
                          </a:solidFill>
                        </a:rPr>
                        <a:t>Dizigotik</a:t>
                      </a:r>
                      <a:r>
                        <a:rPr lang="tr-TR" sz="3600" dirty="0" smtClean="0">
                          <a:solidFill>
                            <a:srgbClr val="002060"/>
                          </a:solidFill>
                        </a:rPr>
                        <a:t> farklı cins</a:t>
                      </a:r>
                      <a:endParaRPr lang="tr-TR" sz="3600" dirty="0">
                        <a:solidFill>
                          <a:srgbClr val="002060"/>
                        </a:solidFill>
                      </a:endParaRPr>
                    </a:p>
                  </a:txBody>
                  <a:tcPr/>
                </a:tc>
                <a:tc>
                  <a:txBody>
                    <a:bodyPr/>
                    <a:lstStyle/>
                    <a:p>
                      <a:pPr algn="ctr"/>
                      <a:r>
                        <a:rPr lang="tr-TR" sz="3600" dirty="0" smtClean="0">
                          <a:solidFill>
                            <a:srgbClr val="002060"/>
                          </a:solidFill>
                        </a:rPr>
                        <a:t>8834</a:t>
                      </a:r>
                      <a:endParaRPr lang="tr-TR" sz="3600" dirty="0">
                        <a:solidFill>
                          <a:srgbClr val="002060"/>
                        </a:solidFill>
                      </a:endParaRPr>
                    </a:p>
                  </a:txBody>
                  <a:tcPr/>
                </a:tc>
              </a:tr>
            </a:tbl>
          </a:graphicData>
        </a:graphic>
      </p:graphicFrame>
      <p:sp>
        <p:nvSpPr>
          <p:cNvPr id="4" name="3 Dikdörtgen"/>
          <p:cNvSpPr/>
          <p:nvPr/>
        </p:nvSpPr>
        <p:spPr>
          <a:xfrm>
            <a:off x="1907704" y="6218148"/>
            <a:ext cx="7236296" cy="523220"/>
          </a:xfrm>
          <a:prstGeom prst="rect">
            <a:avLst/>
          </a:prstGeom>
        </p:spPr>
        <p:txBody>
          <a:bodyPr wrap="square">
            <a:spAutoFit/>
          </a:bodyPr>
          <a:lstStyle/>
          <a:p>
            <a:pPr algn="r"/>
            <a:r>
              <a:rPr lang="tr-TR" sz="2800" dirty="0" smtClean="0">
                <a:solidFill>
                  <a:schemeClr val="tx1"/>
                </a:solidFill>
              </a:rPr>
              <a:t>Allergy 2016; 71: 230–238.</a:t>
            </a:r>
            <a:endParaRPr lang="tr-TR" sz="28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50825" y="2205038"/>
          <a:ext cx="8424936" cy="1158240"/>
        </p:xfrm>
        <a:graphic>
          <a:graphicData uri="http://schemas.openxmlformats.org/drawingml/2006/table">
            <a:tbl>
              <a:tblPr firstRow="1" bandRow="1">
                <a:tableStyleId>{5C22544A-7EE6-4342-B048-85BDC9FD1C3A}</a:tableStyleId>
              </a:tblPr>
              <a:tblGrid>
                <a:gridCol w="1613520"/>
                <a:gridCol w="1690355"/>
                <a:gridCol w="1613521"/>
                <a:gridCol w="1383018"/>
                <a:gridCol w="1116411"/>
                <a:gridCol w="1008111"/>
              </a:tblGrid>
              <a:tr h="370840">
                <a:tc>
                  <a:txBody>
                    <a:bodyPr/>
                    <a:lstStyle/>
                    <a:p>
                      <a:pPr algn="ctr"/>
                      <a:r>
                        <a:rPr lang="tr-TR" sz="3200" dirty="0" err="1" smtClean="0">
                          <a:solidFill>
                            <a:srgbClr val="002060"/>
                          </a:solidFill>
                        </a:rPr>
                        <a:t>rMZ</a:t>
                      </a:r>
                      <a:endParaRPr lang="tr-TR" sz="3200" dirty="0">
                        <a:solidFill>
                          <a:srgbClr val="002060"/>
                        </a:solidFill>
                      </a:endParaRPr>
                    </a:p>
                  </a:txBody>
                  <a:tcPr/>
                </a:tc>
                <a:tc>
                  <a:txBody>
                    <a:bodyPr/>
                    <a:lstStyle/>
                    <a:p>
                      <a:pPr algn="ctr"/>
                      <a:r>
                        <a:rPr lang="tr-TR" sz="3200" dirty="0" err="1" smtClean="0">
                          <a:solidFill>
                            <a:srgbClr val="002060"/>
                          </a:solidFill>
                        </a:rPr>
                        <a:t>rDZ</a:t>
                      </a:r>
                      <a:r>
                        <a:rPr lang="tr-TR" sz="3200" dirty="0" smtClean="0">
                          <a:solidFill>
                            <a:srgbClr val="002060"/>
                          </a:solidFill>
                        </a:rPr>
                        <a:t>  </a:t>
                      </a:r>
                      <a:r>
                        <a:rPr lang="tr-TR" sz="3200" dirty="0" err="1" smtClean="0">
                          <a:solidFill>
                            <a:srgbClr val="002060"/>
                          </a:solidFill>
                        </a:rPr>
                        <a:t>ss</a:t>
                      </a:r>
                      <a:endParaRPr lang="tr-TR" sz="3200" dirty="0">
                        <a:solidFill>
                          <a:srgbClr val="002060"/>
                        </a:solidFill>
                      </a:endParaRPr>
                    </a:p>
                  </a:txBody>
                  <a:tcPr/>
                </a:tc>
                <a:tc>
                  <a:txBody>
                    <a:bodyPr/>
                    <a:lstStyle/>
                    <a:p>
                      <a:pPr algn="ctr"/>
                      <a:r>
                        <a:rPr lang="tr-TR" sz="3200" dirty="0" smtClean="0">
                          <a:solidFill>
                            <a:srgbClr val="002060"/>
                          </a:solidFill>
                        </a:rPr>
                        <a:t>Model</a:t>
                      </a:r>
                      <a:endParaRPr lang="tr-TR" sz="3200" dirty="0">
                        <a:solidFill>
                          <a:srgbClr val="002060"/>
                        </a:solidFill>
                      </a:endParaRPr>
                    </a:p>
                  </a:txBody>
                  <a:tcPr/>
                </a:tc>
                <a:tc>
                  <a:txBody>
                    <a:bodyPr/>
                    <a:lstStyle/>
                    <a:p>
                      <a:pPr algn="ctr"/>
                      <a:r>
                        <a:rPr lang="tr-TR" sz="3200" dirty="0" smtClean="0">
                          <a:solidFill>
                            <a:srgbClr val="002060"/>
                          </a:solidFill>
                        </a:rPr>
                        <a:t>A</a:t>
                      </a:r>
                      <a:endParaRPr lang="tr-TR" sz="3200" dirty="0">
                        <a:solidFill>
                          <a:srgbClr val="002060"/>
                        </a:solidFill>
                      </a:endParaRPr>
                    </a:p>
                  </a:txBody>
                  <a:tcPr/>
                </a:tc>
                <a:tc>
                  <a:txBody>
                    <a:bodyPr/>
                    <a:lstStyle/>
                    <a:p>
                      <a:pPr algn="ctr"/>
                      <a:r>
                        <a:rPr lang="tr-TR" sz="3200" dirty="0" smtClean="0">
                          <a:solidFill>
                            <a:srgbClr val="002060"/>
                          </a:solidFill>
                        </a:rPr>
                        <a:t>C</a:t>
                      </a:r>
                      <a:endParaRPr lang="tr-TR" sz="3200" dirty="0">
                        <a:solidFill>
                          <a:srgbClr val="002060"/>
                        </a:solidFill>
                      </a:endParaRPr>
                    </a:p>
                  </a:txBody>
                  <a:tcPr/>
                </a:tc>
                <a:tc>
                  <a:txBody>
                    <a:bodyPr/>
                    <a:lstStyle/>
                    <a:p>
                      <a:pPr algn="ctr"/>
                      <a:r>
                        <a:rPr lang="tr-TR" sz="3200" dirty="0" smtClean="0">
                          <a:solidFill>
                            <a:srgbClr val="002060"/>
                          </a:solidFill>
                        </a:rPr>
                        <a:t>E</a:t>
                      </a:r>
                      <a:endParaRPr lang="tr-TR" sz="3200" dirty="0">
                        <a:solidFill>
                          <a:srgbClr val="002060"/>
                        </a:solidFill>
                      </a:endParaRPr>
                    </a:p>
                  </a:txBody>
                  <a:tcPr/>
                </a:tc>
              </a:tr>
              <a:tr h="370840">
                <a:tc>
                  <a:txBody>
                    <a:bodyPr/>
                    <a:lstStyle/>
                    <a:p>
                      <a:pPr algn="ctr"/>
                      <a:r>
                        <a:rPr lang="tr-TR" sz="3200" dirty="0" smtClean="0">
                          <a:solidFill>
                            <a:srgbClr val="002060"/>
                          </a:solidFill>
                        </a:rPr>
                        <a:t>0.81</a:t>
                      </a:r>
                      <a:endParaRPr lang="tr-TR" sz="3200" dirty="0">
                        <a:solidFill>
                          <a:srgbClr val="002060"/>
                        </a:solidFill>
                      </a:endParaRPr>
                    </a:p>
                  </a:txBody>
                  <a:tcPr/>
                </a:tc>
                <a:tc>
                  <a:txBody>
                    <a:bodyPr/>
                    <a:lstStyle/>
                    <a:p>
                      <a:pPr algn="ctr"/>
                      <a:r>
                        <a:rPr lang="tr-TR" sz="3200" dirty="0" smtClean="0">
                          <a:solidFill>
                            <a:srgbClr val="002060"/>
                          </a:solidFill>
                        </a:rPr>
                        <a:t>0.51</a:t>
                      </a:r>
                      <a:endParaRPr lang="tr-TR" sz="3200" dirty="0">
                        <a:solidFill>
                          <a:srgbClr val="002060"/>
                        </a:solidFill>
                      </a:endParaRPr>
                    </a:p>
                  </a:txBody>
                  <a:tcPr/>
                </a:tc>
                <a:tc>
                  <a:txBody>
                    <a:bodyPr/>
                    <a:lstStyle/>
                    <a:p>
                      <a:pPr algn="ctr"/>
                      <a:r>
                        <a:rPr lang="tr-TR" sz="3200" dirty="0" smtClean="0">
                          <a:solidFill>
                            <a:srgbClr val="002060"/>
                          </a:solidFill>
                        </a:rPr>
                        <a:t>ACE</a:t>
                      </a:r>
                      <a:endParaRPr lang="tr-TR" sz="3200" dirty="0">
                        <a:solidFill>
                          <a:srgbClr val="002060"/>
                        </a:solidFill>
                      </a:endParaRPr>
                    </a:p>
                  </a:txBody>
                  <a:tcPr/>
                </a:tc>
                <a:tc>
                  <a:txBody>
                    <a:bodyPr/>
                    <a:lstStyle/>
                    <a:p>
                      <a:pPr algn="ctr"/>
                      <a:r>
                        <a:rPr lang="tr-TR" sz="3200" dirty="0" smtClean="0">
                          <a:solidFill>
                            <a:srgbClr val="002060"/>
                          </a:solidFill>
                        </a:rPr>
                        <a:t>0.62</a:t>
                      </a:r>
                      <a:endParaRPr lang="tr-TR" sz="3200" dirty="0">
                        <a:solidFill>
                          <a:srgbClr val="002060"/>
                        </a:solidFill>
                      </a:endParaRPr>
                    </a:p>
                  </a:txBody>
                  <a:tcPr/>
                </a:tc>
                <a:tc>
                  <a:txBody>
                    <a:bodyPr/>
                    <a:lstStyle/>
                    <a:p>
                      <a:pPr algn="ctr"/>
                      <a:r>
                        <a:rPr lang="tr-TR" sz="3200" dirty="0" smtClean="0">
                          <a:solidFill>
                            <a:srgbClr val="002060"/>
                          </a:solidFill>
                        </a:rPr>
                        <a:t>0.19</a:t>
                      </a:r>
                      <a:endParaRPr lang="tr-TR" sz="3200" dirty="0">
                        <a:solidFill>
                          <a:srgbClr val="002060"/>
                        </a:solidFill>
                      </a:endParaRPr>
                    </a:p>
                  </a:txBody>
                  <a:tcPr/>
                </a:tc>
                <a:tc>
                  <a:txBody>
                    <a:bodyPr/>
                    <a:lstStyle/>
                    <a:p>
                      <a:pPr algn="ctr"/>
                      <a:r>
                        <a:rPr lang="tr-TR" sz="3200" dirty="0" smtClean="0">
                          <a:solidFill>
                            <a:srgbClr val="002060"/>
                          </a:solidFill>
                        </a:rPr>
                        <a:t>0.19</a:t>
                      </a:r>
                      <a:endParaRPr lang="tr-TR" sz="3200" dirty="0">
                        <a:solidFill>
                          <a:srgbClr val="002060"/>
                        </a:solidFill>
                      </a:endParaRPr>
                    </a:p>
                  </a:txBody>
                  <a:tcPr/>
                </a:tc>
              </a:tr>
            </a:tbl>
          </a:graphicData>
        </a:graphic>
      </p:graphicFrame>
      <p:sp>
        <p:nvSpPr>
          <p:cNvPr id="13337" name="5 Metin kutusu"/>
          <p:cNvSpPr txBox="1">
            <a:spLocks noChangeArrowheads="1"/>
          </p:cNvSpPr>
          <p:nvPr/>
        </p:nvSpPr>
        <p:spPr bwMode="auto">
          <a:xfrm>
            <a:off x="971550" y="188913"/>
            <a:ext cx="6530975" cy="2124075"/>
          </a:xfrm>
          <a:prstGeom prst="rect">
            <a:avLst/>
          </a:prstGeom>
          <a:noFill/>
          <a:ln w="9525">
            <a:noFill/>
            <a:miter lim="800000"/>
            <a:headEnd/>
            <a:tailEnd/>
          </a:ln>
        </p:spPr>
        <p:txBody>
          <a:bodyPr wrap="none">
            <a:spAutoFit/>
          </a:bodyPr>
          <a:lstStyle/>
          <a:p>
            <a:r>
              <a:rPr lang="tr-TR"/>
              <a:t>Kayıtlara dayalı astım tanısı</a:t>
            </a:r>
          </a:p>
          <a:p>
            <a:r>
              <a:rPr lang="tr-TR"/>
              <a:t>N= 1710 (% 10.8)</a:t>
            </a:r>
          </a:p>
          <a:p>
            <a:endParaRPr lang="tr-TR"/>
          </a:p>
        </p:txBody>
      </p:sp>
      <p:sp>
        <p:nvSpPr>
          <p:cNvPr id="13338" name="6 Dikdörtgen"/>
          <p:cNvSpPr>
            <a:spLocks noChangeArrowheads="1"/>
          </p:cNvSpPr>
          <p:nvPr/>
        </p:nvSpPr>
        <p:spPr bwMode="auto">
          <a:xfrm>
            <a:off x="2339975" y="4005263"/>
            <a:ext cx="4572000" cy="1200150"/>
          </a:xfrm>
          <a:prstGeom prst="rect">
            <a:avLst/>
          </a:prstGeom>
          <a:noFill/>
          <a:ln w="9525">
            <a:noFill/>
            <a:miter lim="800000"/>
            <a:headEnd/>
            <a:tailEnd/>
          </a:ln>
        </p:spPr>
        <p:txBody>
          <a:bodyPr>
            <a:spAutoFit/>
          </a:bodyPr>
          <a:lstStyle/>
          <a:p>
            <a:r>
              <a:rPr lang="en-US" sz="2400" dirty="0">
                <a:solidFill>
                  <a:schemeClr val="bg1"/>
                </a:solidFill>
              </a:rPr>
              <a:t>A: genetic component</a:t>
            </a:r>
          </a:p>
          <a:p>
            <a:r>
              <a:rPr lang="en-US" sz="2400" dirty="0">
                <a:solidFill>
                  <a:schemeClr val="bg1"/>
                </a:solidFill>
              </a:rPr>
              <a:t>C: shared environment component </a:t>
            </a:r>
          </a:p>
          <a:p>
            <a:r>
              <a:rPr lang="en-US" sz="2400" dirty="0" smtClean="0">
                <a:solidFill>
                  <a:schemeClr val="bg1"/>
                </a:solidFill>
              </a:rPr>
              <a:t>E</a:t>
            </a:r>
            <a:r>
              <a:rPr lang="tr-TR" sz="2400" dirty="0" smtClean="0">
                <a:solidFill>
                  <a:schemeClr val="bg1"/>
                </a:solidFill>
              </a:rPr>
              <a:t>:</a:t>
            </a:r>
            <a:r>
              <a:rPr lang="en-US" sz="2400" dirty="0" smtClean="0">
                <a:solidFill>
                  <a:schemeClr val="bg1"/>
                </a:solidFill>
              </a:rPr>
              <a:t> </a:t>
            </a:r>
            <a:r>
              <a:rPr lang="en-US" sz="2400" dirty="0">
                <a:solidFill>
                  <a:schemeClr val="bg1"/>
                </a:solidFill>
              </a:rPr>
              <a:t>unique environment component.</a:t>
            </a:r>
          </a:p>
        </p:txBody>
      </p:sp>
      <p:sp>
        <p:nvSpPr>
          <p:cNvPr id="5" name="4 Dikdörtgen"/>
          <p:cNvSpPr/>
          <p:nvPr/>
        </p:nvSpPr>
        <p:spPr>
          <a:xfrm>
            <a:off x="1907704" y="6002124"/>
            <a:ext cx="7236296" cy="523220"/>
          </a:xfrm>
          <a:prstGeom prst="rect">
            <a:avLst/>
          </a:prstGeom>
        </p:spPr>
        <p:txBody>
          <a:bodyPr wrap="square">
            <a:spAutoFit/>
          </a:bodyPr>
          <a:lstStyle/>
          <a:p>
            <a:pPr algn="r"/>
            <a:r>
              <a:rPr lang="tr-TR" sz="2800" dirty="0" smtClean="0">
                <a:solidFill>
                  <a:schemeClr val="tx1"/>
                </a:solidFill>
              </a:rPr>
              <a:t>Allergy 2016; 71: 230–238.</a:t>
            </a:r>
            <a:endParaRPr lang="tr-TR" sz="28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İçerik Yer Tutucusu"/>
          <p:cNvSpPr>
            <a:spLocks noGrp="1"/>
          </p:cNvSpPr>
          <p:nvPr>
            <p:ph idx="1"/>
          </p:nvPr>
        </p:nvSpPr>
        <p:spPr>
          <a:xfrm>
            <a:off x="250825" y="466328"/>
            <a:ext cx="8642350" cy="4114800"/>
          </a:xfrm>
        </p:spPr>
        <p:txBody>
          <a:bodyPr/>
          <a:lstStyle/>
          <a:p>
            <a:pPr algn="ctr">
              <a:buFontTx/>
              <a:buNone/>
            </a:pPr>
            <a:r>
              <a:rPr lang="tr-TR" dirty="0" smtClean="0"/>
              <a:t>Aile çalışmalarının açıkladığı kalıtılabilirlik </a:t>
            </a:r>
          </a:p>
          <a:p>
            <a:pPr algn="ctr">
              <a:buFontTx/>
              <a:buNone/>
            </a:pPr>
            <a:r>
              <a:rPr lang="tr-TR" dirty="0" smtClean="0"/>
              <a:t>-</a:t>
            </a:r>
          </a:p>
          <a:p>
            <a:pPr algn="ctr">
              <a:buNone/>
            </a:pPr>
            <a:r>
              <a:rPr lang="tr-TR" dirty="0" smtClean="0"/>
              <a:t>GWAS çalışmalarının açıkladığı  kalıtılabilirlik</a:t>
            </a:r>
          </a:p>
          <a:p>
            <a:pPr algn="ctr">
              <a:buFontTx/>
              <a:buNone/>
            </a:pPr>
            <a:r>
              <a:rPr lang="tr-TR" dirty="0" smtClean="0"/>
              <a:t>=</a:t>
            </a:r>
          </a:p>
        </p:txBody>
      </p:sp>
      <p:sp>
        <p:nvSpPr>
          <p:cNvPr id="4" name="3 Başlık"/>
          <p:cNvSpPr>
            <a:spLocks noGrp="1"/>
          </p:cNvSpPr>
          <p:nvPr>
            <p:ph type="title"/>
          </p:nvPr>
        </p:nvSpPr>
        <p:spPr>
          <a:xfrm>
            <a:off x="611560" y="3366120"/>
            <a:ext cx="7772400" cy="1143000"/>
          </a:xfrm>
        </p:spPr>
        <p:txBody>
          <a:bodyPr/>
          <a:lstStyle/>
          <a:p>
            <a:r>
              <a:rPr lang="tr-TR" dirty="0" err="1" smtClean="0"/>
              <a:t>Missing</a:t>
            </a:r>
            <a:r>
              <a:rPr lang="tr-TR" dirty="0" smtClean="0"/>
              <a:t> </a:t>
            </a:r>
            <a:r>
              <a:rPr lang="tr-TR" dirty="0" err="1" smtClean="0"/>
              <a:t>heritability</a:t>
            </a:r>
            <a:r>
              <a:rPr lang="tr-TR" dirty="0" smtClean="0"/>
              <a:t/>
            </a:r>
            <a:br>
              <a:rPr lang="tr-TR" dirty="0" smtClean="0"/>
            </a:br>
            <a:r>
              <a:rPr lang="tr-TR" dirty="0" smtClean="0"/>
              <a:t>(Eksik kalıtılabilirlik)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Başlık"/>
          <p:cNvSpPr>
            <a:spLocks noGrp="1"/>
          </p:cNvSpPr>
          <p:nvPr>
            <p:ph type="title"/>
          </p:nvPr>
        </p:nvSpPr>
        <p:spPr>
          <a:xfrm>
            <a:off x="684213" y="333375"/>
            <a:ext cx="7772400" cy="1143000"/>
          </a:xfrm>
        </p:spPr>
        <p:txBody>
          <a:bodyPr/>
          <a:lstStyle/>
          <a:p>
            <a:r>
              <a:rPr lang="tr-TR" smtClean="0"/>
              <a:t>Missing heritability</a:t>
            </a:r>
            <a:br>
              <a:rPr lang="tr-TR" smtClean="0"/>
            </a:br>
            <a:r>
              <a:rPr lang="tr-TR" smtClean="0"/>
              <a:t>Eksik kalıtılabilirlik </a:t>
            </a:r>
          </a:p>
        </p:txBody>
      </p:sp>
      <p:sp>
        <p:nvSpPr>
          <p:cNvPr id="3" name="2 İçerik Yer Tutucusu"/>
          <p:cNvSpPr>
            <a:spLocks noGrp="1"/>
          </p:cNvSpPr>
          <p:nvPr>
            <p:ph idx="1"/>
          </p:nvPr>
        </p:nvSpPr>
        <p:spPr>
          <a:xfrm>
            <a:off x="0" y="1981200"/>
            <a:ext cx="9467850" cy="4114800"/>
          </a:xfrm>
        </p:spPr>
        <p:txBody>
          <a:bodyPr/>
          <a:lstStyle/>
          <a:p>
            <a:pPr>
              <a:defRPr/>
            </a:pPr>
            <a:r>
              <a:rPr lang="tr-TR" dirty="0" smtClean="0"/>
              <a:t>Nadir genetik değişkenlikler</a:t>
            </a:r>
          </a:p>
          <a:p>
            <a:pPr>
              <a:defRPr/>
            </a:pPr>
            <a:r>
              <a:rPr lang="tr-TR" dirty="0" err="1" smtClean="0"/>
              <a:t>Copy</a:t>
            </a:r>
            <a:r>
              <a:rPr lang="tr-TR" dirty="0" smtClean="0"/>
              <a:t> </a:t>
            </a:r>
            <a:r>
              <a:rPr lang="tr-TR" dirty="0" err="1" smtClean="0"/>
              <a:t>number</a:t>
            </a:r>
            <a:r>
              <a:rPr lang="tr-TR" dirty="0" smtClean="0"/>
              <a:t> </a:t>
            </a:r>
            <a:r>
              <a:rPr lang="tr-TR" dirty="0" err="1" smtClean="0"/>
              <a:t>variants</a:t>
            </a:r>
            <a:endParaRPr lang="tr-TR" dirty="0" smtClean="0"/>
          </a:p>
          <a:p>
            <a:pPr>
              <a:defRPr/>
            </a:pPr>
            <a:r>
              <a:rPr lang="tr-TR" dirty="0" smtClean="0"/>
              <a:t>GWAS çalışmalarında bakılmayan etkileşimler</a:t>
            </a:r>
          </a:p>
          <a:p>
            <a:pPr lvl="2">
              <a:defRPr/>
            </a:pPr>
            <a:r>
              <a:rPr lang="en-US" sz="2800" dirty="0" err="1" smtClean="0">
                <a:ea typeface="+mn-ea"/>
                <a:cs typeface="+mn-cs"/>
              </a:rPr>
              <a:t>Epistasis</a:t>
            </a:r>
            <a:r>
              <a:rPr lang="en-US" sz="2800" dirty="0" smtClean="0">
                <a:ea typeface="+mn-ea"/>
                <a:cs typeface="+mn-cs"/>
              </a:rPr>
              <a:t> </a:t>
            </a:r>
            <a:endParaRPr lang="tr-TR" sz="2800" dirty="0" smtClean="0">
              <a:ea typeface="+mn-ea"/>
              <a:cs typeface="+mn-cs"/>
            </a:endParaRPr>
          </a:p>
          <a:p>
            <a:pPr lvl="2">
              <a:defRPr/>
            </a:pPr>
            <a:r>
              <a:rPr lang="tr-TR" sz="4000" dirty="0" smtClean="0">
                <a:solidFill>
                  <a:srgbClr val="FFFF00"/>
                </a:solidFill>
                <a:ea typeface="+mn-ea"/>
                <a:cs typeface="+mn-cs"/>
              </a:rPr>
              <a:t>G</a:t>
            </a:r>
            <a:r>
              <a:rPr lang="en-US" sz="4000" dirty="0" smtClean="0">
                <a:solidFill>
                  <a:srgbClr val="FFFF00"/>
                </a:solidFill>
                <a:ea typeface="+mn-ea"/>
                <a:cs typeface="+mn-cs"/>
              </a:rPr>
              <a:t>en</a:t>
            </a:r>
            <a:r>
              <a:rPr lang="tr-TR" sz="4000" dirty="0" smtClean="0">
                <a:solidFill>
                  <a:srgbClr val="FFFF00"/>
                </a:solidFill>
                <a:ea typeface="+mn-ea"/>
                <a:cs typeface="+mn-cs"/>
              </a:rPr>
              <a:t>-çevre etkileşimleri</a:t>
            </a:r>
            <a:endParaRPr lang="tr-TR" sz="4000"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161925" y="1409700"/>
            <a:ext cx="8820150" cy="4038600"/>
          </a:xfrm>
          <a:prstGeom prst="rect">
            <a:avLst/>
          </a:prstGeom>
          <a:noFill/>
          <a:ln w="9525" algn="ctr">
            <a:noFill/>
            <a:miter lim="800000"/>
            <a:headEnd/>
            <a:tailEnd/>
          </a:ln>
        </p:spPr>
      </p:pic>
      <p:sp>
        <p:nvSpPr>
          <p:cNvPr id="16387" name="4 Metin kutusu"/>
          <p:cNvSpPr txBox="1">
            <a:spLocks noChangeArrowheads="1"/>
          </p:cNvSpPr>
          <p:nvPr/>
        </p:nvSpPr>
        <p:spPr bwMode="auto">
          <a:xfrm>
            <a:off x="4284663" y="6413500"/>
            <a:ext cx="4956175" cy="400050"/>
          </a:xfrm>
          <a:prstGeom prst="rect">
            <a:avLst/>
          </a:prstGeom>
          <a:noFill/>
          <a:ln w="9525">
            <a:noFill/>
            <a:miter lim="800000"/>
            <a:headEnd/>
            <a:tailEnd/>
          </a:ln>
        </p:spPr>
        <p:txBody>
          <a:bodyPr wrap="none">
            <a:spAutoFit/>
          </a:bodyPr>
          <a:lstStyle/>
          <a:p>
            <a:r>
              <a:rPr lang="tr-TR" sz="2000"/>
              <a:t>Vercelli, Ober. Trends in Genetics March 2011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etin kutusu"/>
          <p:cNvSpPr txBox="1">
            <a:spLocks noChangeArrowheads="1"/>
          </p:cNvSpPr>
          <p:nvPr/>
        </p:nvSpPr>
        <p:spPr bwMode="auto">
          <a:xfrm>
            <a:off x="2343057" y="2565400"/>
            <a:ext cx="3926076" cy="769441"/>
          </a:xfrm>
          <a:prstGeom prst="rect">
            <a:avLst/>
          </a:prstGeom>
          <a:noFill/>
          <a:ln w="9525">
            <a:noFill/>
            <a:miter lim="800000"/>
            <a:headEnd/>
            <a:tailEnd/>
          </a:ln>
        </p:spPr>
        <p:txBody>
          <a:bodyPr wrap="none">
            <a:spAutoFit/>
          </a:bodyPr>
          <a:lstStyle/>
          <a:p>
            <a:r>
              <a:rPr lang="tr-TR" dirty="0" err="1" smtClean="0"/>
              <a:t>Intrauterin</a:t>
            </a:r>
            <a:r>
              <a:rPr lang="tr-TR" dirty="0" smtClean="0"/>
              <a:t> çevre</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2349500"/>
            <a:ext cx="9240838" cy="2179638"/>
          </a:xfrm>
          <a:prstGeom prst="rect">
            <a:avLst/>
          </a:prstGeom>
          <a:noFill/>
          <a:ln w="9525" algn="ctr">
            <a:noFill/>
            <a:miter lim="800000"/>
            <a:headEnd/>
            <a:tailEnd/>
          </a:ln>
        </p:spPr>
      </p:pic>
      <p:sp>
        <p:nvSpPr>
          <p:cNvPr id="18435" name="3 Dikdörtgen"/>
          <p:cNvSpPr>
            <a:spLocks noChangeArrowheads="1"/>
          </p:cNvSpPr>
          <p:nvPr/>
        </p:nvSpPr>
        <p:spPr bwMode="auto">
          <a:xfrm>
            <a:off x="1511300" y="6396038"/>
            <a:ext cx="7632700" cy="461962"/>
          </a:xfrm>
          <a:prstGeom prst="rect">
            <a:avLst/>
          </a:prstGeom>
          <a:noFill/>
          <a:ln w="9525">
            <a:noFill/>
            <a:miter lim="800000"/>
            <a:headEnd/>
            <a:tailEnd/>
          </a:ln>
        </p:spPr>
        <p:txBody>
          <a:bodyPr>
            <a:spAutoFit/>
          </a:bodyPr>
          <a:lstStyle/>
          <a:p>
            <a:pPr algn="r"/>
            <a:r>
              <a:rPr lang="tr-TR" sz="2400">
                <a:solidFill>
                  <a:schemeClr val="bg1"/>
                </a:solidFill>
              </a:rPr>
              <a:t>J Allergy Clin Immunol 2010;126:491-7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395288" y="1201738"/>
            <a:ext cx="3743325" cy="4098925"/>
          </a:xfrm>
          <a:prstGeom prst="rect">
            <a:avLst/>
          </a:prstGeom>
          <a:noFill/>
          <a:ln w="9525" algn="ctr">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4932363" y="1204913"/>
            <a:ext cx="3816350" cy="4087812"/>
          </a:xfrm>
          <a:prstGeom prst="rect">
            <a:avLst/>
          </a:prstGeom>
          <a:noFill/>
          <a:ln w="9525" algn="ctr">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3779838" y="5445125"/>
            <a:ext cx="1666875" cy="9048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6308725" y="6275388"/>
            <a:ext cx="2630488" cy="438150"/>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a:stretch>
            <a:fillRect/>
          </a:stretch>
        </p:blipFill>
        <p:spPr bwMode="auto">
          <a:xfrm>
            <a:off x="1266825" y="1038225"/>
            <a:ext cx="6611938" cy="4781550"/>
          </a:xfrm>
          <a:prstGeom prst="rect">
            <a:avLst/>
          </a:prstGeom>
          <a:noFill/>
          <a:ln w="9525">
            <a:noFill/>
            <a:miter lim="800000"/>
            <a:headEnd/>
            <a:tailEnd/>
          </a:ln>
        </p:spPr>
      </p:pic>
      <p:sp>
        <p:nvSpPr>
          <p:cNvPr id="22532" name="Text Box 4"/>
          <p:cNvSpPr txBox="1">
            <a:spLocks noChangeArrowheads="1"/>
          </p:cNvSpPr>
          <p:nvPr/>
        </p:nvSpPr>
        <p:spPr bwMode="auto">
          <a:xfrm>
            <a:off x="1266825" y="5918200"/>
            <a:ext cx="6611938" cy="1588"/>
          </a:xfrm>
          <a:prstGeom prst="rect">
            <a:avLst/>
          </a:prstGeom>
          <a:noFill/>
          <a:ln w="9525">
            <a:noFill/>
            <a:miter lim="800000"/>
            <a:headEnd/>
            <a:tailEnd/>
          </a:ln>
        </p:spPr>
        <p:txBody>
          <a:bodyPr lIns="0" tIns="0" rIns="0" bIns="0">
            <a:spAutoFit/>
          </a:bodyPr>
          <a:lstStyle/>
          <a:p>
            <a:pPr algn="l" defTabSz="828675" eaLnBrk="1">
              <a:lnSpc>
                <a:spcPct val="97000"/>
              </a:lnSpc>
              <a:buClr>
                <a:srgbClr val="FFFFFF"/>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pPr>
            <a:r>
              <a:rPr lang="en-GB" sz="1100" b="1">
                <a:solidFill>
                  <a:srgbClr val="FFFFFF"/>
                </a:solidFill>
                <a:latin typeface="Arial" charset="0"/>
              </a:rPr>
              <a:t>Bouzigon E et al. N Engl J Med 2008;359:1985-1994</a:t>
            </a:r>
          </a:p>
        </p:txBody>
      </p:sp>
      <p:sp>
        <p:nvSpPr>
          <p:cNvPr id="22533" name="Text Box 5"/>
          <p:cNvSpPr txBox="1">
            <a:spLocks noChangeArrowheads="1"/>
          </p:cNvSpPr>
          <p:nvPr/>
        </p:nvSpPr>
        <p:spPr bwMode="auto">
          <a:xfrm>
            <a:off x="163513" y="161925"/>
            <a:ext cx="8816975" cy="711200"/>
          </a:xfrm>
          <a:prstGeom prst="rect">
            <a:avLst/>
          </a:prstGeom>
          <a:noFill/>
          <a:ln w="9525">
            <a:noFill/>
            <a:miter lim="800000"/>
            <a:headEnd/>
            <a:tailEnd/>
          </a:ln>
        </p:spPr>
        <p:txBody>
          <a:bodyPr lIns="0" tIns="0" rIns="0" bIns="0" anchor="ctr" anchorCtr="1">
            <a:spAutoFit/>
          </a:bodyPr>
          <a:lstStyle/>
          <a:p>
            <a:pPr defTabSz="828675" eaLnBrk="1">
              <a:lnSpc>
                <a:spcPct val="97000"/>
              </a:lnSpc>
              <a:buClr>
                <a:srgbClr val="FFFFFF"/>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1500" b="1">
                <a:solidFill>
                  <a:srgbClr val="FFFFFF"/>
                </a:solidFill>
                <a:latin typeface="Arial" charset="0"/>
              </a:rPr>
              <a:t>Analysis of the Association between 11 Single-Nucleotide Polymorphisms (SNPs) on Chromosome 17q21 and Early-Onset Asthma, According to Status with Respect to Exposure to Environmental Tobacco Smoke in Early Life</a:t>
            </a:r>
          </a:p>
        </p:txBody>
      </p:sp>
      <p:sp>
        <p:nvSpPr>
          <p:cNvPr id="22534" name="Oval 6"/>
          <p:cNvSpPr>
            <a:spLocks noChangeArrowheads="1"/>
          </p:cNvSpPr>
          <p:nvPr/>
        </p:nvSpPr>
        <p:spPr bwMode="auto">
          <a:xfrm>
            <a:off x="3995738" y="1268413"/>
            <a:ext cx="2232025" cy="936625"/>
          </a:xfrm>
          <a:prstGeom prst="ellipse">
            <a:avLst/>
          </a:prstGeom>
          <a:noFill/>
          <a:ln w="25400" algn="ctr">
            <a:solidFill>
              <a:srgbClr val="FF0000"/>
            </a:solidFill>
            <a:round/>
            <a:headEnd/>
            <a:tailEnd/>
          </a:ln>
        </p:spPr>
        <p:txBody>
          <a:bodyPr wrap="none" anchor="ctr"/>
          <a:lstStyle/>
          <a:p>
            <a:endParaRPr lang="tr-TR"/>
          </a:p>
        </p:txBody>
      </p:sp>
      <p:sp>
        <p:nvSpPr>
          <p:cNvPr id="22535" name="Oval 9"/>
          <p:cNvSpPr>
            <a:spLocks noChangeArrowheads="1"/>
          </p:cNvSpPr>
          <p:nvPr/>
        </p:nvSpPr>
        <p:spPr bwMode="auto">
          <a:xfrm>
            <a:off x="3995738" y="3860800"/>
            <a:ext cx="2232025" cy="504825"/>
          </a:xfrm>
          <a:prstGeom prst="ellipse">
            <a:avLst/>
          </a:prstGeom>
          <a:noFill/>
          <a:ln w="25400" algn="ctr">
            <a:solidFill>
              <a:srgbClr val="FF0000"/>
            </a:solidFill>
            <a:round/>
            <a:headEnd/>
            <a:tailEnd/>
          </a:ln>
        </p:spPr>
        <p:txBody>
          <a:bodyPr wrap="none" anchor="ctr"/>
          <a:lstStyle/>
          <a:p>
            <a:endParaRPr lang="tr-T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388" y="1628775"/>
            <a:ext cx="8964612" cy="1470025"/>
          </a:xfrm>
        </p:spPr>
        <p:txBody>
          <a:bodyPr/>
          <a:lstStyle/>
          <a:p>
            <a:r>
              <a:rPr lang="tr-TR" sz="4000" smtClean="0"/>
              <a:t>ASTIM:</a:t>
            </a:r>
            <a:br>
              <a:rPr lang="tr-TR" sz="4000" smtClean="0"/>
            </a:br>
            <a:r>
              <a:rPr lang="tr-TR" sz="4000" smtClean="0"/>
              <a:t>Genlerle çevrenin bir öyküsü</a:t>
            </a:r>
            <a:endParaRPr lang="en-US" sz="3600" smtClean="0"/>
          </a:p>
        </p:txBody>
      </p:sp>
      <p:sp>
        <p:nvSpPr>
          <p:cNvPr id="2051" name="Rectangle 3"/>
          <p:cNvSpPr>
            <a:spLocks noGrp="1" noChangeArrowheads="1"/>
          </p:cNvSpPr>
          <p:nvPr>
            <p:ph type="subTitle" idx="1"/>
          </p:nvPr>
        </p:nvSpPr>
        <p:spPr>
          <a:xfrm>
            <a:off x="611188" y="4052888"/>
            <a:ext cx="7993062" cy="1752600"/>
          </a:xfrm>
        </p:spPr>
        <p:txBody>
          <a:bodyPr/>
          <a:lstStyle/>
          <a:p>
            <a:r>
              <a:rPr lang="tr-TR" dirty="0" smtClean="0">
                <a:cs typeface="Times New Roman" pitchFamily="18" charset="0"/>
              </a:rPr>
              <a:t>Dr. </a:t>
            </a:r>
            <a:r>
              <a:rPr lang="en-US" dirty="0" smtClean="0">
                <a:cs typeface="Times New Roman" pitchFamily="18" charset="0"/>
              </a:rPr>
              <a:t>Ömer KALAYCI</a:t>
            </a:r>
          </a:p>
        </p:txBody>
      </p:sp>
      <p:sp>
        <p:nvSpPr>
          <p:cNvPr id="2052" name="Line 4"/>
          <p:cNvSpPr>
            <a:spLocks noChangeShapeType="1"/>
          </p:cNvSpPr>
          <p:nvPr/>
        </p:nvSpPr>
        <p:spPr bwMode="auto">
          <a:xfrm>
            <a:off x="971550" y="3644900"/>
            <a:ext cx="7272338" cy="0"/>
          </a:xfrm>
          <a:prstGeom prst="line">
            <a:avLst/>
          </a:prstGeom>
          <a:noFill/>
          <a:ln w="9525">
            <a:solidFill>
              <a:schemeClr val="tx1"/>
            </a:solidFill>
            <a:round/>
            <a:headEnd/>
            <a:tailEnd/>
          </a:ln>
        </p:spPr>
        <p:txBody>
          <a:bodyPr anchor="ctr"/>
          <a:lstStyle/>
          <a:p>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143000" y="987425"/>
            <a:ext cx="6858000" cy="48831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Tütün Dumanı</a:t>
            </a:r>
            <a:endParaRPr lang="tr-TR" dirty="0"/>
          </a:p>
        </p:txBody>
      </p:sp>
      <p:sp>
        <p:nvSpPr>
          <p:cNvPr id="3" name="2 İçerik Yer Tutucusu"/>
          <p:cNvSpPr>
            <a:spLocks noGrp="1"/>
          </p:cNvSpPr>
          <p:nvPr>
            <p:ph idx="1"/>
          </p:nvPr>
        </p:nvSpPr>
        <p:spPr/>
        <p:txBody>
          <a:bodyPr/>
          <a:lstStyle/>
          <a:p>
            <a:r>
              <a:rPr lang="tr-TR" dirty="0" err="1" smtClean="0"/>
              <a:t>Intrauterin</a:t>
            </a:r>
            <a:r>
              <a:rPr lang="tr-TR" dirty="0" smtClean="0"/>
              <a:t> dönemden başlayarak astım için bir risk oluşturur</a:t>
            </a:r>
          </a:p>
          <a:p>
            <a:endParaRPr lang="tr-TR" dirty="0" smtClean="0"/>
          </a:p>
          <a:p>
            <a:r>
              <a:rPr lang="tr-TR" dirty="0" smtClean="0"/>
              <a:t>Genetik değişkenlikler hasta yanıtını etkiler</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82550" y="2111375"/>
            <a:ext cx="8977313" cy="2633663"/>
          </a:xfrm>
          <a:prstGeom prst="rect">
            <a:avLst/>
          </a:prstGeom>
          <a:noFill/>
          <a:ln w="9525" algn="ctr">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438150" y="5619750"/>
            <a:ext cx="8267700" cy="3302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2317750" y="1323975"/>
            <a:ext cx="4508500" cy="4210050"/>
          </a:xfrm>
          <a:prstGeom prst="rect">
            <a:avLst/>
          </a:prstGeom>
          <a:noFill/>
          <a:ln w="9525" algn="ctr">
            <a:noFill/>
            <a:miter lim="800000"/>
            <a:headEnd/>
            <a:tailEnd/>
          </a:ln>
        </p:spPr>
      </p:pic>
      <p:sp>
        <p:nvSpPr>
          <p:cNvPr id="14339" name="Text Box 3"/>
          <p:cNvSpPr txBox="1">
            <a:spLocks noChangeArrowheads="1"/>
          </p:cNvSpPr>
          <p:nvPr/>
        </p:nvSpPr>
        <p:spPr bwMode="auto">
          <a:xfrm>
            <a:off x="6802438" y="2527300"/>
            <a:ext cx="2378075" cy="396875"/>
          </a:xfrm>
          <a:prstGeom prst="rect">
            <a:avLst/>
          </a:prstGeom>
          <a:noFill/>
          <a:ln w="9525" algn="ctr">
            <a:noFill/>
            <a:miter lim="800000"/>
            <a:headEnd/>
            <a:tailEnd/>
          </a:ln>
        </p:spPr>
        <p:txBody>
          <a:bodyPr wrap="none">
            <a:spAutoFit/>
          </a:bodyPr>
          <a:lstStyle/>
          <a:p>
            <a:r>
              <a:rPr lang="tr-TR" sz="2000"/>
              <a:t>FLG MUTASYON +</a:t>
            </a:r>
          </a:p>
        </p:txBody>
      </p:sp>
      <p:sp>
        <p:nvSpPr>
          <p:cNvPr id="14340" name="Text Box 4"/>
          <p:cNvSpPr txBox="1">
            <a:spLocks noChangeArrowheads="1"/>
          </p:cNvSpPr>
          <p:nvPr/>
        </p:nvSpPr>
        <p:spPr bwMode="auto">
          <a:xfrm>
            <a:off x="6834188" y="3032125"/>
            <a:ext cx="2319337" cy="396875"/>
          </a:xfrm>
          <a:prstGeom prst="rect">
            <a:avLst/>
          </a:prstGeom>
          <a:noFill/>
          <a:ln w="9525" algn="ctr">
            <a:noFill/>
            <a:miter lim="800000"/>
            <a:headEnd/>
            <a:tailEnd/>
          </a:ln>
        </p:spPr>
        <p:txBody>
          <a:bodyPr wrap="none">
            <a:spAutoFit/>
          </a:bodyPr>
          <a:lstStyle/>
          <a:p>
            <a:r>
              <a:rPr lang="tr-TR" sz="2000"/>
              <a:t>FLG MUTASYON -</a:t>
            </a:r>
          </a:p>
        </p:txBody>
      </p:sp>
      <p:sp>
        <p:nvSpPr>
          <p:cNvPr id="14341" name="Text Box 5"/>
          <p:cNvSpPr txBox="1">
            <a:spLocks noChangeArrowheads="1"/>
          </p:cNvSpPr>
          <p:nvPr/>
        </p:nvSpPr>
        <p:spPr bwMode="auto">
          <a:xfrm>
            <a:off x="3563938" y="5876925"/>
            <a:ext cx="2547937" cy="457200"/>
          </a:xfrm>
          <a:prstGeom prst="rect">
            <a:avLst/>
          </a:prstGeom>
          <a:noFill/>
          <a:ln w="9525" algn="ctr">
            <a:noFill/>
            <a:miter lim="800000"/>
            <a:headEnd/>
            <a:tailEnd/>
          </a:ln>
        </p:spPr>
        <p:txBody>
          <a:bodyPr wrap="none">
            <a:spAutoFit/>
          </a:bodyPr>
          <a:lstStyle/>
          <a:p>
            <a:r>
              <a:rPr lang="tr-TR" sz="2400"/>
              <a:t>1. YILDA HR 2.26</a:t>
            </a:r>
          </a:p>
        </p:txBody>
      </p:sp>
      <p:sp>
        <p:nvSpPr>
          <p:cNvPr id="14342" name="Text Box 6"/>
          <p:cNvSpPr txBox="1">
            <a:spLocks noChangeArrowheads="1"/>
          </p:cNvSpPr>
          <p:nvPr/>
        </p:nvSpPr>
        <p:spPr bwMode="auto">
          <a:xfrm>
            <a:off x="7648575" y="5722938"/>
            <a:ext cx="184150" cy="762000"/>
          </a:xfrm>
          <a:prstGeom prst="rect">
            <a:avLst/>
          </a:prstGeom>
          <a:noFill/>
          <a:ln w="9525" algn="ctr">
            <a:noFill/>
            <a:miter lim="800000"/>
            <a:headEnd/>
            <a:tailEnd/>
          </a:ln>
        </p:spPr>
        <p:txBody>
          <a:bodyPr wrap="none">
            <a:spAutoFit/>
          </a:bodyPr>
          <a:lstStyle/>
          <a:p>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07950" y="1031875"/>
            <a:ext cx="8926513" cy="4794250"/>
          </a:xfrm>
          <a:prstGeom prst="rect">
            <a:avLst/>
          </a:prstGeom>
          <a:noFill/>
          <a:ln w="9525" algn="ctr">
            <a:noFill/>
            <a:miter lim="800000"/>
            <a:headEnd/>
            <a:tailEnd/>
          </a:ln>
        </p:spPr>
      </p:pic>
      <p:sp>
        <p:nvSpPr>
          <p:cNvPr id="15363" name="Text Box 3"/>
          <p:cNvSpPr txBox="1">
            <a:spLocks noChangeArrowheads="1"/>
          </p:cNvSpPr>
          <p:nvPr/>
        </p:nvSpPr>
        <p:spPr bwMode="auto">
          <a:xfrm>
            <a:off x="3487738" y="5995988"/>
            <a:ext cx="2700337" cy="457200"/>
          </a:xfrm>
          <a:prstGeom prst="rect">
            <a:avLst/>
          </a:prstGeom>
          <a:noFill/>
          <a:ln w="9525" algn="ctr">
            <a:noFill/>
            <a:miter lim="800000"/>
            <a:headEnd/>
            <a:tailEnd/>
          </a:ln>
        </p:spPr>
        <p:txBody>
          <a:bodyPr wrap="none">
            <a:spAutoFit/>
          </a:bodyPr>
          <a:lstStyle/>
          <a:p>
            <a:r>
              <a:rPr lang="tr-TR" sz="2400"/>
              <a:t>1. YILDA HR 11.11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tr-TR" smtClean="0"/>
              <a:t>ATOPİK DERMATİT RİSKİ</a:t>
            </a:r>
          </a:p>
        </p:txBody>
      </p:sp>
      <p:sp>
        <p:nvSpPr>
          <p:cNvPr id="16387" name="Rectangle 3"/>
          <p:cNvSpPr>
            <a:spLocks noGrp="1" noChangeArrowheads="1"/>
          </p:cNvSpPr>
          <p:nvPr>
            <p:ph type="body" idx="1"/>
          </p:nvPr>
        </p:nvSpPr>
        <p:spPr>
          <a:xfrm>
            <a:off x="428625" y="1981200"/>
            <a:ext cx="8715375" cy="4114800"/>
          </a:xfrm>
        </p:spPr>
        <p:txBody>
          <a:bodyPr/>
          <a:lstStyle/>
          <a:p>
            <a:pPr>
              <a:buFontTx/>
              <a:buNone/>
            </a:pPr>
            <a:endParaRPr lang="tr-TR" smtClean="0"/>
          </a:p>
          <a:p>
            <a:r>
              <a:rPr lang="tr-TR" smtClean="0"/>
              <a:t>Filaggrin geninde null mutasyon</a:t>
            </a:r>
          </a:p>
          <a:p>
            <a:pPr>
              <a:buFontTx/>
              <a:buNone/>
            </a:pPr>
            <a:r>
              <a:rPr lang="tr-TR" smtClean="0"/>
              <a:t>					</a:t>
            </a:r>
            <a:r>
              <a:rPr lang="tr-TR" sz="4800" smtClean="0"/>
              <a:t>+</a:t>
            </a:r>
          </a:p>
          <a:p>
            <a:r>
              <a:rPr lang="tr-TR" smtClean="0"/>
              <a:t>Hayatın erken döneminde kedi karşılaşması </a:t>
            </a:r>
          </a:p>
          <a:p>
            <a:endParaRPr lang="tr-TR" smtClean="0"/>
          </a:p>
          <a:p>
            <a:r>
              <a:rPr lang="tr-TR" smtClean="0"/>
              <a:t>100%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p:txBody>
          <a:bodyPr/>
          <a:lstStyle/>
          <a:p>
            <a:r>
              <a:rPr lang="tr-TR" dirty="0" smtClean="0"/>
              <a:t>GWAS</a:t>
            </a:r>
            <a:endParaRPr lang="tr-TR" dirty="0"/>
          </a:p>
        </p:txBody>
      </p:sp>
      <p:sp>
        <p:nvSpPr>
          <p:cNvPr id="6" name="5 Alt Başlık"/>
          <p:cNvSpPr>
            <a:spLocks noGrp="1"/>
          </p:cNvSpPr>
          <p:nvPr>
            <p:ph type="subTitle" idx="1"/>
          </p:nvPr>
        </p:nvSpPr>
        <p:spPr/>
        <p:txBody>
          <a:bodyPr/>
          <a:lstStyle/>
          <a:p>
            <a:r>
              <a:rPr lang="tr-TR" sz="4400" dirty="0" smtClean="0"/>
              <a:t>GWIS</a:t>
            </a:r>
            <a:endParaRPr lang="tr-TR"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60363" y="1260475"/>
            <a:ext cx="8640762" cy="2382838"/>
          </a:xfrm>
          <a:prstGeom prst="rect">
            <a:avLst/>
          </a:prstGeom>
          <a:noFill/>
          <a:ln w="9525" cap="flat">
            <a:noFill/>
            <a:round/>
            <a:headEnd/>
            <a:tailEnd/>
          </a:ln>
          <a:effectLst/>
        </p:spPr>
        <p:txBody>
          <a:bodyPr lIns="90000" tIns="45000" rIns="90000" bIns="45000"/>
          <a:lstStyle/>
          <a:p>
            <a:pPr algn="ctr">
              <a:spcAft>
                <a:spcPts val="3188"/>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i="1" dirty="0">
                <a:solidFill>
                  <a:srgbClr val="FFFFFF"/>
                </a:solidFill>
              </a:rPr>
              <a:t>Genome-wide expression profiles identify potential targets for gene-environment interactions in asthma severity</a:t>
            </a:r>
            <a:r>
              <a:rPr lang="en-US" sz="3200" dirty="0">
                <a:solidFill>
                  <a:srgbClr val="FFFFFF"/>
                </a:solidFill>
              </a:rPr>
              <a:t> </a:t>
            </a:r>
          </a:p>
          <a:p>
            <a:pPr algn="ctr">
              <a:spcAft>
                <a:spcPts val="275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rgbClr val="FFFFFF"/>
                </a:solidFill>
              </a:rPr>
              <a:t>Joanne E. </a:t>
            </a:r>
            <a:r>
              <a:rPr lang="en-US" sz="2800" i="1" dirty="0" err="1">
                <a:solidFill>
                  <a:srgbClr val="FFFFFF"/>
                </a:solidFill>
              </a:rPr>
              <a:t>Sordillo</a:t>
            </a:r>
            <a:r>
              <a:rPr lang="en-US" sz="2800" i="1" dirty="0">
                <a:solidFill>
                  <a:srgbClr val="FFFFFF"/>
                </a:solidFill>
              </a:rPr>
              <a:t>, </a:t>
            </a:r>
            <a:r>
              <a:rPr lang="tr-TR" sz="2800" i="1" dirty="0" smtClean="0">
                <a:solidFill>
                  <a:srgbClr val="FFFFFF"/>
                </a:solidFill>
              </a:rPr>
              <a:t>et al. JACI  2015;</a:t>
            </a:r>
            <a:r>
              <a:rPr lang="en-US" sz="2800" dirty="0" smtClean="0">
                <a:solidFill>
                  <a:srgbClr val="FFFFFF"/>
                </a:solidFill>
              </a:rPr>
              <a:t>36</a:t>
            </a:r>
            <a:r>
              <a:rPr lang="tr-TR" sz="2800" dirty="0" smtClean="0">
                <a:solidFill>
                  <a:srgbClr val="FFFFFF"/>
                </a:solidFill>
              </a:rPr>
              <a:t>;4:</a:t>
            </a:r>
            <a:r>
              <a:rPr lang="en-US" sz="2800" dirty="0" smtClean="0">
                <a:solidFill>
                  <a:srgbClr val="FFFFFF"/>
                </a:solidFill>
              </a:rPr>
              <a:t> 885-892.</a:t>
            </a:r>
            <a:endParaRPr lang="en-US" sz="2800" dirty="0">
              <a:solidFill>
                <a:srgbClr val="FFFFFF"/>
              </a:solidFill>
            </a:endParaRPr>
          </a:p>
        </p:txBody>
      </p:sp>
      <p:sp>
        <p:nvSpPr>
          <p:cNvPr id="3074" name="Text Box 2"/>
          <p:cNvSpPr txBox="1">
            <a:spLocks noChangeArrowheads="1"/>
          </p:cNvSpPr>
          <p:nvPr/>
        </p:nvSpPr>
        <p:spPr bwMode="auto">
          <a:xfrm>
            <a:off x="952500" y="6624638"/>
            <a:ext cx="5556250" cy="231775"/>
          </a:xfrm>
          <a:prstGeom prst="rect">
            <a:avLst/>
          </a:prstGeom>
          <a:noFill/>
          <a:ln w="9525" cap="flat">
            <a:noFill/>
            <a:round/>
            <a:headEnd/>
            <a:tailEnd/>
          </a:ln>
          <a:effectLst/>
        </p:spPr>
        <p:txBody>
          <a:bodyPr lIns="90000" tIns="46800" rIns="90000" bIns="46800" anchor="ctr"/>
          <a:lstStyle/>
          <a:p>
            <a:pPr>
              <a:tabLst>
                <a:tab pos="723900" algn="l"/>
                <a:tab pos="1447800" algn="l"/>
                <a:tab pos="2171700" algn="l"/>
                <a:tab pos="2895600" algn="l"/>
                <a:tab pos="3619500" algn="l"/>
                <a:tab pos="4343400" algn="l"/>
                <a:tab pos="5067300" algn="l"/>
              </a:tabLst>
            </a:pPr>
            <a:r>
              <a:rPr lang="en-US" sz="900">
                <a:solidFill>
                  <a:srgbClr val="FFFFFF"/>
                </a:solidFill>
              </a:rPr>
              <a:t>Copyright © 2015 American Academy of Allergy, Asthma &amp; Immunology</a:t>
            </a:r>
            <a:r>
              <a:rPr lang="en-US" sz="900">
                <a:solidFill>
                  <a:srgbClr val="FFFFFF"/>
                </a:solidFill>
                <a:hlinkClick r:id="rId3"/>
              </a:rPr>
              <a:t> Terms and Conditions</a:t>
            </a:r>
          </a:p>
        </p:txBody>
      </p:sp>
      <p:pic>
        <p:nvPicPr>
          <p:cNvPr id="3075" name="Picture 3"/>
          <p:cNvPicPr>
            <a:picLocks noChangeAspect="1" noChangeArrowheads="1"/>
          </p:cNvPicPr>
          <p:nvPr/>
        </p:nvPicPr>
        <p:blipFill>
          <a:blip r:embed="rId4" cstate="print"/>
          <a:srcRect/>
          <a:stretch>
            <a:fillRect/>
          </a:stretch>
        </p:blipFill>
        <p:spPr bwMode="auto">
          <a:xfrm>
            <a:off x="79375" y="6064250"/>
            <a:ext cx="708025" cy="793750"/>
          </a:xfrm>
          <a:prstGeom prst="rect">
            <a:avLst/>
          </a:prstGeom>
          <a:noFill/>
          <a:ln w="9525" cap="flat">
            <a:noFill/>
            <a:round/>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323528" y="1052736"/>
          <a:ext cx="8820472" cy="3779520"/>
        </p:xfrm>
        <a:graphic>
          <a:graphicData uri="http://schemas.openxmlformats.org/drawingml/2006/table">
            <a:tbl>
              <a:tblPr firstRow="1" bandRow="1">
                <a:tableStyleId>{5C22544A-7EE6-4342-B048-85BDC9FD1C3A}</a:tableStyleId>
              </a:tblPr>
              <a:tblGrid>
                <a:gridCol w="971600"/>
                <a:gridCol w="4104456"/>
                <a:gridCol w="1375862"/>
                <a:gridCol w="2368554"/>
              </a:tblGrid>
              <a:tr h="511696">
                <a:tc>
                  <a:txBody>
                    <a:bodyPr/>
                    <a:lstStyle/>
                    <a:p>
                      <a:endParaRPr lang="tr-TR" sz="3200" b="0" dirty="0">
                        <a:solidFill>
                          <a:srgbClr val="002060"/>
                        </a:solidFill>
                      </a:endParaRPr>
                    </a:p>
                  </a:txBody>
                  <a:tcPr/>
                </a:tc>
                <a:tc>
                  <a:txBody>
                    <a:bodyPr/>
                    <a:lstStyle/>
                    <a:p>
                      <a:r>
                        <a:rPr lang="tr-TR" sz="3200" b="0" dirty="0" smtClean="0">
                          <a:solidFill>
                            <a:srgbClr val="002060"/>
                          </a:solidFill>
                        </a:rPr>
                        <a:t>Gene </a:t>
                      </a:r>
                      <a:r>
                        <a:rPr lang="tr-TR" sz="3200" b="0" dirty="0" err="1" smtClean="0">
                          <a:solidFill>
                            <a:srgbClr val="002060"/>
                          </a:solidFill>
                        </a:rPr>
                        <a:t>expression</a:t>
                      </a:r>
                      <a:r>
                        <a:rPr lang="tr-TR" sz="3200" b="0" dirty="0" smtClean="0">
                          <a:solidFill>
                            <a:srgbClr val="002060"/>
                          </a:solidFill>
                        </a:rPr>
                        <a:t> </a:t>
                      </a:r>
                      <a:r>
                        <a:rPr lang="tr-TR" sz="3200" b="0" dirty="0" err="1" smtClean="0">
                          <a:solidFill>
                            <a:srgbClr val="002060"/>
                          </a:solidFill>
                        </a:rPr>
                        <a:t>study</a:t>
                      </a:r>
                      <a:endParaRPr lang="tr-TR" sz="3200" b="0" dirty="0" smtClean="0">
                        <a:solidFill>
                          <a:srgbClr val="002060"/>
                        </a:solidFill>
                      </a:endParaRPr>
                    </a:p>
                  </a:txBody>
                  <a:tcPr/>
                </a:tc>
                <a:tc gridSpan="2">
                  <a:txBody>
                    <a:bodyPr/>
                    <a:lstStyle/>
                    <a:p>
                      <a:r>
                        <a:rPr lang="tr-TR" sz="3200" b="0" dirty="0" smtClean="0">
                          <a:solidFill>
                            <a:srgbClr val="002060"/>
                          </a:solidFill>
                        </a:rPr>
                        <a:t>Gene –</a:t>
                      </a:r>
                      <a:r>
                        <a:rPr lang="tr-TR" sz="3200" b="0" dirty="0" err="1" smtClean="0">
                          <a:solidFill>
                            <a:srgbClr val="002060"/>
                          </a:solidFill>
                        </a:rPr>
                        <a:t>environment</a:t>
                      </a:r>
                      <a:r>
                        <a:rPr lang="tr-TR" sz="3200" b="0" dirty="0" smtClean="0">
                          <a:solidFill>
                            <a:srgbClr val="002060"/>
                          </a:solidFill>
                        </a:rPr>
                        <a:t> </a:t>
                      </a:r>
                      <a:r>
                        <a:rPr lang="tr-TR" sz="3200" b="0" dirty="0" err="1" smtClean="0">
                          <a:solidFill>
                            <a:srgbClr val="002060"/>
                          </a:solidFill>
                        </a:rPr>
                        <a:t>interaction</a:t>
                      </a:r>
                      <a:r>
                        <a:rPr lang="tr-TR" sz="3200" b="0" baseline="0" dirty="0" smtClean="0">
                          <a:solidFill>
                            <a:srgbClr val="002060"/>
                          </a:solidFill>
                        </a:rPr>
                        <a:t> </a:t>
                      </a:r>
                      <a:r>
                        <a:rPr lang="tr-TR" sz="3200" b="0" baseline="0" dirty="0" err="1" smtClean="0">
                          <a:solidFill>
                            <a:srgbClr val="002060"/>
                          </a:solidFill>
                        </a:rPr>
                        <a:t>study</a:t>
                      </a:r>
                      <a:endParaRPr lang="tr-TR" sz="3200" b="0" baseline="0" dirty="0" smtClean="0">
                        <a:solidFill>
                          <a:srgbClr val="002060"/>
                        </a:solidFill>
                      </a:endParaRPr>
                    </a:p>
                    <a:p>
                      <a:endParaRPr lang="tr-TR" sz="3200" b="0" dirty="0">
                        <a:solidFill>
                          <a:srgbClr val="002060"/>
                        </a:solidFill>
                      </a:endParaRPr>
                    </a:p>
                  </a:txBody>
                  <a:tcPr/>
                </a:tc>
                <a:tc hMerge="1">
                  <a:txBody>
                    <a:bodyPr/>
                    <a:lstStyle/>
                    <a:p>
                      <a:endParaRPr lang="tr-TR"/>
                    </a:p>
                  </a:txBody>
                  <a:tcPr/>
                </a:tc>
              </a:tr>
              <a:tr h="370840">
                <a:tc>
                  <a:txBody>
                    <a:bodyPr/>
                    <a:lstStyle/>
                    <a:p>
                      <a:endParaRPr lang="tr-TR" sz="3200" b="0" dirty="0">
                        <a:solidFill>
                          <a:srgbClr val="002060"/>
                        </a:solidFill>
                      </a:endParaRPr>
                    </a:p>
                  </a:txBody>
                  <a:tcPr/>
                </a:tc>
                <a:tc>
                  <a:txBody>
                    <a:bodyPr/>
                    <a:lstStyle/>
                    <a:p>
                      <a:pPr algn="ctr"/>
                      <a:r>
                        <a:rPr lang="tr-TR" sz="3200" b="0" dirty="0" smtClean="0">
                          <a:solidFill>
                            <a:srgbClr val="002060"/>
                          </a:solidFill>
                        </a:rPr>
                        <a:t>HAA</a:t>
                      </a:r>
                    </a:p>
                  </a:txBody>
                  <a:tcPr/>
                </a:tc>
                <a:tc>
                  <a:txBody>
                    <a:bodyPr/>
                    <a:lstStyle/>
                    <a:p>
                      <a:pPr algn="ctr"/>
                      <a:r>
                        <a:rPr lang="tr-TR" sz="3200" b="0" dirty="0" smtClean="0">
                          <a:solidFill>
                            <a:srgbClr val="002060"/>
                          </a:solidFill>
                        </a:rPr>
                        <a:t>CAMP</a:t>
                      </a:r>
                      <a:endParaRPr lang="tr-TR" sz="3200" b="0" dirty="0">
                        <a:solidFill>
                          <a:srgbClr val="002060"/>
                        </a:solidFill>
                      </a:endParaRPr>
                    </a:p>
                  </a:txBody>
                  <a:tcPr/>
                </a:tc>
                <a:tc>
                  <a:txBody>
                    <a:bodyPr/>
                    <a:lstStyle/>
                    <a:p>
                      <a:pPr algn="ctr"/>
                      <a:r>
                        <a:rPr lang="tr-TR" sz="3200" b="0" dirty="0" smtClean="0">
                          <a:solidFill>
                            <a:srgbClr val="002060"/>
                          </a:solidFill>
                        </a:rPr>
                        <a:t>GACRS</a:t>
                      </a:r>
                    </a:p>
                    <a:p>
                      <a:pPr algn="ctr"/>
                      <a:endParaRPr lang="tr-TR" sz="3200" b="0" dirty="0">
                        <a:solidFill>
                          <a:srgbClr val="002060"/>
                        </a:solidFill>
                      </a:endParaRPr>
                    </a:p>
                  </a:txBody>
                  <a:tcPr/>
                </a:tc>
              </a:tr>
              <a:tr h="370840">
                <a:tc>
                  <a:txBody>
                    <a:bodyPr/>
                    <a:lstStyle/>
                    <a:p>
                      <a:r>
                        <a:rPr lang="tr-TR" sz="3200" b="0" dirty="0" smtClean="0">
                          <a:solidFill>
                            <a:srgbClr val="002060"/>
                          </a:solidFill>
                        </a:rPr>
                        <a:t>n</a:t>
                      </a:r>
                      <a:endParaRPr lang="tr-TR" sz="3200" b="0" dirty="0">
                        <a:solidFill>
                          <a:srgbClr val="002060"/>
                        </a:solidFill>
                      </a:endParaRPr>
                    </a:p>
                  </a:txBody>
                  <a:tcPr/>
                </a:tc>
                <a:tc>
                  <a:txBody>
                    <a:bodyPr/>
                    <a:lstStyle/>
                    <a:p>
                      <a:pPr algn="ctr"/>
                      <a:r>
                        <a:rPr lang="tr-TR" sz="3200" b="0" dirty="0" smtClean="0">
                          <a:solidFill>
                            <a:srgbClr val="002060"/>
                          </a:solidFill>
                        </a:rPr>
                        <a:t>80</a:t>
                      </a:r>
                    </a:p>
                  </a:txBody>
                  <a:tcPr/>
                </a:tc>
                <a:tc>
                  <a:txBody>
                    <a:bodyPr/>
                    <a:lstStyle/>
                    <a:p>
                      <a:pPr algn="ctr"/>
                      <a:r>
                        <a:rPr lang="tr-TR" sz="3200" b="0" dirty="0" smtClean="0">
                          <a:solidFill>
                            <a:srgbClr val="002060"/>
                          </a:solidFill>
                        </a:rPr>
                        <a:t>519</a:t>
                      </a:r>
                      <a:endParaRPr lang="tr-TR" sz="3200" b="0" dirty="0">
                        <a:solidFill>
                          <a:srgbClr val="002060"/>
                        </a:solidFill>
                      </a:endParaRPr>
                    </a:p>
                  </a:txBody>
                  <a:tcPr/>
                </a:tc>
                <a:tc>
                  <a:txBody>
                    <a:bodyPr/>
                    <a:lstStyle/>
                    <a:p>
                      <a:pPr algn="ctr"/>
                      <a:r>
                        <a:rPr lang="tr-TR" sz="3200" b="0" dirty="0" smtClean="0">
                          <a:solidFill>
                            <a:srgbClr val="002060"/>
                          </a:solidFill>
                        </a:rPr>
                        <a:t>558</a:t>
                      </a:r>
                      <a:endParaRPr lang="tr-TR" sz="3200" b="0" dirty="0">
                        <a:solidFill>
                          <a:srgbClr val="002060"/>
                        </a:solidFill>
                      </a:endParaRPr>
                    </a:p>
                  </a:txBody>
                  <a:tcPr/>
                </a:tc>
              </a:tr>
              <a:tr h="370840">
                <a:tc>
                  <a:txBody>
                    <a:bodyPr/>
                    <a:lstStyle/>
                    <a:p>
                      <a:r>
                        <a:rPr lang="tr-TR" sz="3200" b="0" dirty="0" smtClean="0">
                          <a:solidFill>
                            <a:srgbClr val="002060"/>
                          </a:solidFill>
                        </a:rPr>
                        <a:t>YAŞ</a:t>
                      </a:r>
                      <a:endParaRPr lang="tr-TR" sz="3200" b="0" dirty="0">
                        <a:solidFill>
                          <a:srgbClr val="002060"/>
                        </a:solidFill>
                      </a:endParaRPr>
                    </a:p>
                  </a:txBody>
                  <a:tcPr/>
                </a:tc>
                <a:tc>
                  <a:txBody>
                    <a:bodyPr/>
                    <a:lstStyle/>
                    <a:p>
                      <a:pPr algn="ctr"/>
                      <a:r>
                        <a:rPr lang="tr-TR" sz="3200" b="0" dirty="0" smtClean="0">
                          <a:solidFill>
                            <a:srgbClr val="002060"/>
                          </a:solidFill>
                        </a:rPr>
                        <a:t>11.9</a:t>
                      </a:r>
                    </a:p>
                  </a:txBody>
                  <a:tcPr/>
                </a:tc>
                <a:tc>
                  <a:txBody>
                    <a:bodyPr/>
                    <a:lstStyle/>
                    <a:p>
                      <a:pPr algn="ctr"/>
                      <a:r>
                        <a:rPr lang="tr-TR" sz="3200" b="0" dirty="0" smtClean="0">
                          <a:solidFill>
                            <a:srgbClr val="002060"/>
                          </a:solidFill>
                        </a:rPr>
                        <a:t>8.9</a:t>
                      </a:r>
                      <a:endParaRPr lang="tr-TR" sz="3200" b="0" dirty="0">
                        <a:solidFill>
                          <a:srgbClr val="002060"/>
                        </a:solidFill>
                      </a:endParaRPr>
                    </a:p>
                  </a:txBody>
                  <a:tcPr/>
                </a:tc>
                <a:tc>
                  <a:txBody>
                    <a:bodyPr/>
                    <a:lstStyle/>
                    <a:p>
                      <a:pPr algn="ctr"/>
                      <a:r>
                        <a:rPr lang="tr-TR" sz="3200" b="0" dirty="0" smtClean="0">
                          <a:solidFill>
                            <a:srgbClr val="002060"/>
                          </a:solidFill>
                        </a:rPr>
                        <a:t>8.9</a:t>
                      </a:r>
                      <a:endParaRPr lang="tr-TR" sz="3200" b="0" dirty="0">
                        <a:solidFill>
                          <a:srgbClr val="002060"/>
                        </a:solidFill>
                      </a:endParaRPr>
                    </a:p>
                  </a:txBody>
                  <a:tcPr/>
                </a:tc>
              </a:tr>
            </a:tbl>
          </a:graphicData>
        </a:graphic>
      </p:graphicFrame>
      <p:sp>
        <p:nvSpPr>
          <p:cNvPr id="4" name="3 Dikdörtgen"/>
          <p:cNvSpPr/>
          <p:nvPr/>
        </p:nvSpPr>
        <p:spPr>
          <a:xfrm>
            <a:off x="-972616" y="5356373"/>
            <a:ext cx="11521280" cy="1384995"/>
          </a:xfrm>
          <a:prstGeom prst="rect">
            <a:avLst/>
          </a:prstGeom>
        </p:spPr>
        <p:txBody>
          <a:bodyPr wrap="square">
            <a:spAutoFit/>
          </a:bodyPr>
          <a:lstStyle/>
          <a:p>
            <a:r>
              <a:rPr lang="tr-TR" sz="2800" dirty="0" smtClean="0">
                <a:solidFill>
                  <a:schemeClr val="bg1"/>
                </a:solidFill>
              </a:rPr>
              <a:t>HAA. </a:t>
            </a:r>
            <a:r>
              <a:rPr lang="tr-TR" sz="2800" dirty="0" err="1" smtClean="0">
                <a:solidFill>
                  <a:schemeClr val="bg1"/>
                </a:solidFill>
              </a:rPr>
              <a:t>Home</a:t>
            </a:r>
            <a:r>
              <a:rPr lang="tr-TR" sz="2800" dirty="0" smtClean="0">
                <a:solidFill>
                  <a:schemeClr val="bg1"/>
                </a:solidFill>
              </a:rPr>
              <a:t> </a:t>
            </a:r>
            <a:r>
              <a:rPr lang="tr-TR" sz="2800" dirty="0" err="1" smtClean="0">
                <a:solidFill>
                  <a:schemeClr val="bg1"/>
                </a:solidFill>
              </a:rPr>
              <a:t>Allergens</a:t>
            </a:r>
            <a:r>
              <a:rPr lang="tr-TR" sz="2800" dirty="0" smtClean="0">
                <a:solidFill>
                  <a:schemeClr val="bg1"/>
                </a:solidFill>
              </a:rPr>
              <a:t> and </a:t>
            </a:r>
            <a:r>
              <a:rPr lang="tr-TR" sz="2800" dirty="0" err="1" smtClean="0">
                <a:solidFill>
                  <a:schemeClr val="bg1"/>
                </a:solidFill>
              </a:rPr>
              <a:t>Asthma</a:t>
            </a:r>
            <a:r>
              <a:rPr lang="tr-TR" sz="2800" dirty="0" smtClean="0">
                <a:solidFill>
                  <a:schemeClr val="bg1"/>
                </a:solidFill>
              </a:rPr>
              <a:t> </a:t>
            </a:r>
            <a:r>
              <a:rPr lang="tr-TR" sz="2800" dirty="0" err="1" smtClean="0">
                <a:solidFill>
                  <a:schemeClr val="bg1"/>
                </a:solidFill>
              </a:rPr>
              <a:t>Birth</a:t>
            </a:r>
            <a:r>
              <a:rPr lang="tr-TR" sz="2800" dirty="0" smtClean="0">
                <a:solidFill>
                  <a:schemeClr val="bg1"/>
                </a:solidFill>
              </a:rPr>
              <a:t> </a:t>
            </a:r>
            <a:r>
              <a:rPr lang="tr-TR" sz="2800" dirty="0" err="1" smtClean="0">
                <a:solidFill>
                  <a:schemeClr val="bg1"/>
                </a:solidFill>
              </a:rPr>
              <a:t>Cohort</a:t>
            </a:r>
            <a:endParaRPr lang="tr-TR" sz="2800" dirty="0" smtClean="0">
              <a:solidFill>
                <a:schemeClr val="bg1"/>
              </a:solidFill>
            </a:endParaRPr>
          </a:p>
          <a:p>
            <a:r>
              <a:rPr lang="tr-TR" sz="2800" dirty="0" smtClean="0">
                <a:solidFill>
                  <a:schemeClr val="bg1"/>
                </a:solidFill>
              </a:rPr>
              <a:t>CAMP: </a:t>
            </a:r>
            <a:r>
              <a:rPr lang="tr-TR" sz="2800" dirty="0" err="1" smtClean="0">
                <a:solidFill>
                  <a:schemeClr val="bg1"/>
                </a:solidFill>
              </a:rPr>
              <a:t>Childhood</a:t>
            </a:r>
            <a:r>
              <a:rPr lang="tr-TR" sz="2800" dirty="0" smtClean="0">
                <a:solidFill>
                  <a:schemeClr val="bg1"/>
                </a:solidFill>
              </a:rPr>
              <a:t> </a:t>
            </a:r>
            <a:r>
              <a:rPr lang="tr-TR" sz="2800" dirty="0" err="1" smtClean="0">
                <a:solidFill>
                  <a:schemeClr val="bg1"/>
                </a:solidFill>
              </a:rPr>
              <a:t>Asthma</a:t>
            </a:r>
            <a:r>
              <a:rPr lang="tr-TR" sz="2800" dirty="0" smtClean="0">
                <a:solidFill>
                  <a:schemeClr val="bg1"/>
                </a:solidFill>
              </a:rPr>
              <a:t> Management Program</a:t>
            </a:r>
          </a:p>
          <a:p>
            <a:r>
              <a:rPr lang="tr-TR" sz="2800" dirty="0" smtClean="0">
                <a:solidFill>
                  <a:schemeClr val="bg1"/>
                </a:solidFill>
              </a:rPr>
              <a:t>GACRS: </a:t>
            </a:r>
            <a:r>
              <a:rPr lang="en-US" sz="2800" dirty="0" smtClean="0">
                <a:solidFill>
                  <a:schemeClr val="bg1"/>
                </a:solidFill>
              </a:rPr>
              <a:t>Genetics of Asthma in Costa Rica Study </a:t>
            </a:r>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en-US" sz="2800" dirty="0" smtClean="0"/>
              <a:t>Differentially expressed genes in patients with mite allergy (</a:t>
            </a:r>
            <a:r>
              <a:rPr lang="en-US" sz="2800" dirty="0" err="1" smtClean="0"/>
              <a:t>vs</a:t>
            </a:r>
            <a:r>
              <a:rPr lang="en-US" sz="2800" dirty="0" smtClean="0"/>
              <a:t> </a:t>
            </a:r>
            <a:r>
              <a:rPr lang="en-US" sz="2800" dirty="0" err="1" smtClean="0"/>
              <a:t>nonallergic</a:t>
            </a:r>
            <a:r>
              <a:rPr lang="en-US" sz="2800" dirty="0" smtClean="0"/>
              <a:t> subjects) in the home allergens cohort</a:t>
            </a:r>
            <a:endParaRPr lang="tr-TR" sz="2800" dirty="0"/>
          </a:p>
        </p:txBody>
      </p:sp>
      <p:graphicFrame>
        <p:nvGraphicFramePr>
          <p:cNvPr id="4" name="3 İçerik Yer Tutucusu"/>
          <p:cNvGraphicFramePr>
            <a:graphicFrameLocks noGrp="1"/>
          </p:cNvGraphicFramePr>
          <p:nvPr>
            <p:ph idx="1"/>
          </p:nvPr>
        </p:nvGraphicFramePr>
        <p:xfrm>
          <a:off x="1475656" y="2348880"/>
          <a:ext cx="5829300" cy="2494280"/>
        </p:xfrm>
        <a:graphic>
          <a:graphicData uri="http://schemas.openxmlformats.org/drawingml/2006/table">
            <a:tbl>
              <a:tblPr firstRow="1" bandRow="1">
                <a:tableStyleId>{5C22544A-7EE6-4342-B048-85BDC9FD1C3A}</a:tableStyleId>
              </a:tblPr>
              <a:tblGrid>
                <a:gridCol w="1943100"/>
                <a:gridCol w="1943100"/>
                <a:gridCol w="1943100"/>
              </a:tblGrid>
              <a:tr h="370840">
                <a:tc>
                  <a:txBody>
                    <a:bodyPr/>
                    <a:lstStyle/>
                    <a:p>
                      <a:r>
                        <a:rPr lang="en-US" dirty="0" smtClean="0">
                          <a:solidFill>
                            <a:srgbClr val="002060"/>
                          </a:solidFill>
                        </a:rPr>
                        <a:t>Gene</a:t>
                      </a:r>
                    </a:p>
                    <a:p>
                      <a:endParaRPr lang="tr-TR" dirty="0">
                        <a:solidFill>
                          <a:srgbClr val="002060"/>
                        </a:solidFill>
                      </a:endParaRPr>
                    </a:p>
                  </a:txBody>
                  <a:tcPr/>
                </a:tc>
                <a:tc>
                  <a:txBody>
                    <a:bodyPr/>
                    <a:lstStyle/>
                    <a:p>
                      <a:r>
                        <a:rPr lang="en-US" dirty="0" smtClean="0">
                          <a:solidFill>
                            <a:srgbClr val="002060"/>
                          </a:solidFill>
                        </a:rPr>
                        <a:t>Log fold change </a:t>
                      </a:r>
                      <a:endParaRPr lang="tr-TR" dirty="0">
                        <a:solidFill>
                          <a:srgbClr val="002060"/>
                        </a:solidFill>
                      </a:endParaRPr>
                    </a:p>
                  </a:txBody>
                  <a:tcPr/>
                </a:tc>
                <a:tc>
                  <a:txBody>
                    <a:bodyPr/>
                    <a:lstStyle/>
                    <a:p>
                      <a:r>
                        <a:rPr lang="en-US" dirty="0" smtClean="0">
                          <a:solidFill>
                            <a:srgbClr val="002060"/>
                          </a:solidFill>
                        </a:rPr>
                        <a:t>Adjusted P value</a:t>
                      </a:r>
                      <a:endParaRPr lang="tr-TR" dirty="0">
                        <a:solidFill>
                          <a:srgbClr val="002060"/>
                        </a:solidFill>
                      </a:endParaRPr>
                    </a:p>
                  </a:txBody>
                  <a:tcPr/>
                </a:tc>
              </a:tr>
              <a:tr h="370840">
                <a:tc>
                  <a:txBody>
                    <a:bodyPr/>
                    <a:lstStyle/>
                    <a:p>
                      <a:r>
                        <a:rPr lang="tr-TR" dirty="0" smtClean="0">
                          <a:solidFill>
                            <a:srgbClr val="002060"/>
                          </a:solidFill>
                        </a:rPr>
                        <a:t>IL-9</a:t>
                      </a:r>
                      <a:endParaRPr lang="tr-TR" dirty="0">
                        <a:solidFill>
                          <a:srgbClr val="002060"/>
                        </a:solidFill>
                      </a:endParaRPr>
                    </a:p>
                  </a:txBody>
                  <a:tcPr/>
                </a:tc>
                <a:tc>
                  <a:txBody>
                    <a:bodyPr/>
                    <a:lstStyle/>
                    <a:p>
                      <a:pPr algn="ctr"/>
                      <a:r>
                        <a:rPr lang="tr-TR" dirty="0" smtClean="0">
                          <a:solidFill>
                            <a:srgbClr val="002060"/>
                          </a:solidFill>
                        </a:rPr>
                        <a:t>1.55</a:t>
                      </a:r>
                      <a:endParaRPr lang="tr-TR" dirty="0">
                        <a:solidFill>
                          <a:srgbClr val="002060"/>
                        </a:solidFill>
                      </a:endParaRPr>
                    </a:p>
                  </a:txBody>
                  <a:tcPr/>
                </a:tc>
                <a:tc>
                  <a:txBody>
                    <a:bodyPr/>
                    <a:lstStyle/>
                    <a:p>
                      <a:pPr algn="ctr"/>
                      <a:r>
                        <a:rPr lang="tr-TR" dirty="0" smtClean="0">
                          <a:solidFill>
                            <a:srgbClr val="002060"/>
                          </a:solidFill>
                        </a:rPr>
                        <a:t> 0.0002</a:t>
                      </a:r>
                      <a:endParaRPr lang="tr-TR" dirty="0">
                        <a:solidFill>
                          <a:srgbClr val="002060"/>
                        </a:solidFill>
                      </a:endParaRPr>
                    </a:p>
                  </a:txBody>
                  <a:tcPr/>
                </a:tc>
              </a:tr>
              <a:tr h="370840">
                <a:tc>
                  <a:txBody>
                    <a:bodyPr/>
                    <a:lstStyle/>
                    <a:p>
                      <a:r>
                        <a:rPr lang="tr-TR" dirty="0" smtClean="0">
                          <a:solidFill>
                            <a:srgbClr val="002060"/>
                          </a:solidFill>
                        </a:rPr>
                        <a:t>IL-5</a:t>
                      </a:r>
                      <a:endParaRPr lang="tr-TR" dirty="0">
                        <a:solidFill>
                          <a:srgbClr val="002060"/>
                        </a:solidFill>
                      </a:endParaRPr>
                    </a:p>
                  </a:txBody>
                  <a:tcPr/>
                </a:tc>
                <a:tc>
                  <a:txBody>
                    <a:bodyPr/>
                    <a:lstStyle/>
                    <a:p>
                      <a:pPr algn="ctr"/>
                      <a:r>
                        <a:rPr lang="tr-TR" dirty="0" smtClean="0">
                          <a:solidFill>
                            <a:srgbClr val="002060"/>
                          </a:solidFill>
                        </a:rPr>
                        <a:t>0.32</a:t>
                      </a:r>
                      <a:endParaRPr lang="tr-TR" dirty="0">
                        <a:solidFill>
                          <a:srgbClr val="002060"/>
                        </a:solidFill>
                      </a:endParaRPr>
                    </a:p>
                  </a:txBody>
                  <a:tcPr/>
                </a:tc>
                <a:tc>
                  <a:txBody>
                    <a:bodyPr/>
                    <a:lstStyle/>
                    <a:p>
                      <a:pPr algn="ctr"/>
                      <a:r>
                        <a:rPr lang="tr-TR" dirty="0" smtClean="0">
                          <a:solidFill>
                            <a:srgbClr val="002060"/>
                          </a:solidFill>
                        </a:rPr>
                        <a:t> 0.035</a:t>
                      </a:r>
                      <a:endParaRPr lang="tr-TR" dirty="0">
                        <a:solidFill>
                          <a:srgbClr val="002060"/>
                        </a:solidFill>
                      </a:endParaRPr>
                    </a:p>
                  </a:txBody>
                  <a:tcPr/>
                </a:tc>
              </a:tr>
              <a:tr h="370840">
                <a:tc>
                  <a:txBody>
                    <a:bodyPr/>
                    <a:lstStyle/>
                    <a:p>
                      <a:r>
                        <a:rPr lang="tr-TR" dirty="0" smtClean="0">
                          <a:solidFill>
                            <a:srgbClr val="002060"/>
                          </a:solidFill>
                        </a:rPr>
                        <a:t>PRG-2</a:t>
                      </a:r>
                      <a:endParaRPr lang="tr-TR" dirty="0">
                        <a:solidFill>
                          <a:srgbClr val="002060"/>
                        </a:solidFill>
                      </a:endParaRPr>
                    </a:p>
                  </a:txBody>
                  <a:tcPr/>
                </a:tc>
                <a:tc>
                  <a:txBody>
                    <a:bodyPr/>
                    <a:lstStyle/>
                    <a:p>
                      <a:pPr algn="ctr"/>
                      <a:r>
                        <a:rPr lang="tr-TR" dirty="0" smtClean="0">
                          <a:solidFill>
                            <a:srgbClr val="002060"/>
                          </a:solidFill>
                        </a:rPr>
                        <a:t>0.83</a:t>
                      </a:r>
                      <a:endParaRPr lang="tr-TR"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solidFill>
                            <a:srgbClr val="002060"/>
                          </a:solidFill>
                        </a:rPr>
                        <a:t>0.035</a:t>
                      </a:r>
                    </a:p>
                  </a:txBody>
                  <a:tcPr/>
                </a:tc>
              </a:tr>
              <a:tr h="370840">
                <a:tc>
                  <a:txBody>
                    <a:bodyPr/>
                    <a:lstStyle/>
                    <a:p>
                      <a:r>
                        <a:rPr lang="tr-TR" dirty="0" err="1" smtClean="0">
                          <a:solidFill>
                            <a:srgbClr val="002060"/>
                          </a:solidFill>
                        </a:rPr>
                        <a:t>Claudin</a:t>
                      </a:r>
                      <a:r>
                        <a:rPr lang="tr-TR" dirty="0" smtClean="0">
                          <a:solidFill>
                            <a:srgbClr val="002060"/>
                          </a:solidFill>
                        </a:rPr>
                        <a:t>-9</a:t>
                      </a:r>
                      <a:endParaRPr lang="tr-TR" dirty="0">
                        <a:solidFill>
                          <a:srgbClr val="002060"/>
                        </a:solidFill>
                      </a:endParaRPr>
                    </a:p>
                  </a:txBody>
                  <a:tcPr/>
                </a:tc>
                <a:tc>
                  <a:txBody>
                    <a:bodyPr/>
                    <a:lstStyle/>
                    <a:p>
                      <a:pPr algn="ctr"/>
                      <a:r>
                        <a:rPr lang="tr-TR" dirty="0" smtClean="0">
                          <a:solidFill>
                            <a:srgbClr val="002060"/>
                          </a:solidFill>
                        </a:rPr>
                        <a:t>-0.21</a:t>
                      </a:r>
                      <a:endParaRPr lang="tr-TR"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solidFill>
                            <a:srgbClr val="002060"/>
                          </a:solidFill>
                        </a:rPr>
                        <a:t>0.035</a:t>
                      </a:r>
                    </a:p>
                  </a:txBody>
                  <a:tcPr/>
                </a:tc>
              </a:tr>
              <a:tr h="370840">
                <a:tc>
                  <a:txBody>
                    <a:bodyPr/>
                    <a:lstStyle/>
                    <a:p>
                      <a:endParaRPr lang="tr-TR">
                        <a:solidFill>
                          <a:srgbClr val="002060"/>
                        </a:solidFill>
                      </a:endParaRPr>
                    </a:p>
                  </a:txBody>
                  <a:tcPr/>
                </a:tc>
                <a:tc>
                  <a:txBody>
                    <a:bodyPr/>
                    <a:lstStyle/>
                    <a:p>
                      <a:endParaRPr lang="tr-TR">
                        <a:solidFill>
                          <a:srgbClr val="002060"/>
                        </a:solidFill>
                      </a:endParaRPr>
                    </a:p>
                  </a:txBody>
                  <a:tcPr/>
                </a:tc>
                <a:tc>
                  <a:txBody>
                    <a:bodyPr/>
                    <a:lstStyle/>
                    <a:p>
                      <a:endParaRPr lang="tr-TR" dirty="0">
                        <a:solidFill>
                          <a:srgbClr val="002060"/>
                        </a:solidFill>
                      </a:endParaRP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oursewareobjects.elsevier.com/objects/elr/ExpertConsult/Adkinson/allergy8e/IC/jpg/Chapter050/050004.jpg"/>
          <p:cNvPicPr>
            <a:picLocks noChangeAspect="1" noChangeArrowheads="1"/>
          </p:cNvPicPr>
          <p:nvPr/>
        </p:nvPicPr>
        <p:blipFill>
          <a:blip r:embed="rId2" cstate="print"/>
          <a:srcRect/>
          <a:stretch>
            <a:fillRect/>
          </a:stretch>
        </p:blipFill>
        <p:spPr bwMode="auto">
          <a:xfrm>
            <a:off x="1691680" y="1268760"/>
            <a:ext cx="6086475" cy="409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422400" y="1264568"/>
            <a:ext cx="6350000" cy="4684712"/>
          </a:xfrm>
          <a:prstGeom prst="rect">
            <a:avLst/>
          </a:prstGeom>
          <a:noFill/>
          <a:ln w="9525" cap="flat">
            <a:noFill/>
            <a:round/>
            <a:headEnd/>
            <a:tailEnd/>
          </a:ln>
          <a:effectLst/>
        </p:spPr>
      </p:pic>
      <p:sp>
        <p:nvSpPr>
          <p:cNvPr id="4099" name="Text Box 3"/>
          <p:cNvSpPr txBox="1">
            <a:spLocks noChangeArrowheads="1"/>
          </p:cNvSpPr>
          <p:nvPr/>
        </p:nvSpPr>
        <p:spPr bwMode="auto">
          <a:xfrm>
            <a:off x="952500" y="6477000"/>
            <a:ext cx="8255000" cy="227013"/>
          </a:xfrm>
          <a:prstGeom prst="rect">
            <a:avLst/>
          </a:prstGeom>
          <a:noFill/>
          <a:ln w="9525" cap="flat">
            <a:noFill/>
            <a:round/>
            <a:headEnd/>
            <a:tailEnd/>
          </a:ln>
          <a:effectLst/>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900" i="1">
                <a:solidFill>
                  <a:srgbClr val="FFFFFF"/>
                </a:solidFill>
              </a:rPr>
              <a:t>Journal of Allergy and Clinical Immunology</a:t>
            </a:r>
            <a:r>
              <a:rPr lang="en-US" sz="900">
                <a:solidFill>
                  <a:srgbClr val="FFFFFF"/>
                </a:solidFill>
              </a:rPr>
              <a:t> 2015 136, 885-892.e2DOI: (10.1016/j.jaci.2015.02.035) </a:t>
            </a:r>
          </a:p>
        </p:txBody>
      </p:sp>
      <p:sp>
        <p:nvSpPr>
          <p:cNvPr id="4100" name="Text Box 4"/>
          <p:cNvSpPr txBox="1">
            <a:spLocks noChangeArrowheads="1"/>
          </p:cNvSpPr>
          <p:nvPr/>
        </p:nvSpPr>
        <p:spPr bwMode="auto">
          <a:xfrm>
            <a:off x="952500" y="6624638"/>
            <a:ext cx="5556250" cy="231775"/>
          </a:xfrm>
          <a:prstGeom prst="rect">
            <a:avLst/>
          </a:prstGeom>
          <a:noFill/>
          <a:ln w="9525" cap="flat">
            <a:noFill/>
            <a:round/>
            <a:headEnd/>
            <a:tailEnd/>
          </a:ln>
          <a:effectLst/>
        </p:spPr>
        <p:txBody>
          <a:bodyPr lIns="90000" tIns="46800" rIns="90000" bIns="46800" anchor="ctr"/>
          <a:lstStyle/>
          <a:p>
            <a:pPr>
              <a:tabLst>
                <a:tab pos="723900" algn="l"/>
                <a:tab pos="1447800" algn="l"/>
                <a:tab pos="2171700" algn="l"/>
                <a:tab pos="2895600" algn="l"/>
                <a:tab pos="3619500" algn="l"/>
                <a:tab pos="4343400" algn="l"/>
                <a:tab pos="5067300" algn="l"/>
              </a:tabLst>
            </a:pPr>
            <a:r>
              <a:rPr lang="en-US" sz="900">
                <a:solidFill>
                  <a:srgbClr val="FFFFFF"/>
                </a:solidFill>
              </a:rPr>
              <a:t>Copyright © 2015 American Academy of Allergy, Asthma &amp; Immunology</a:t>
            </a:r>
            <a:r>
              <a:rPr lang="en-US" sz="900">
                <a:solidFill>
                  <a:srgbClr val="FFFFFF"/>
                </a:solidFill>
                <a:hlinkClick r:id="rId4"/>
              </a:rPr>
              <a:t> Terms and Conditions</a:t>
            </a:r>
          </a:p>
        </p:txBody>
      </p:sp>
      <p:pic>
        <p:nvPicPr>
          <p:cNvPr id="4101" name="Picture 5"/>
          <p:cNvPicPr>
            <a:picLocks noChangeAspect="1" noChangeArrowheads="1"/>
          </p:cNvPicPr>
          <p:nvPr/>
        </p:nvPicPr>
        <p:blipFill>
          <a:blip r:embed="rId5" cstate="print"/>
          <a:srcRect/>
          <a:stretch>
            <a:fillRect/>
          </a:stretch>
        </p:blipFill>
        <p:spPr bwMode="auto">
          <a:xfrm>
            <a:off x="79375" y="6064250"/>
            <a:ext cx="708025" cy="793750"/>
          </a:xfrm>
          <a:prstGeom prst="rect">
            <a:avLst/>
          </a:prstGeom>
          <a:noFill/>
          <a:ln w="9525" cap="flat">
            <a:noFill/>
            <a:round/>
            <a:headEnd/>
            <a:tailEnd/>
          </a:ln>
          <a:effectLst/>
        </p:spPr>
      </p:pic>
      <p:sp>
        <p:nvSpPr>
          <p:cNvPr id="6" name="5 Dikdörtgen"/>
          <p:cNvSpPr/>
          <p:nvPr/>
        </p:nvSpPr>
        <p:spPr>
          <a:xfrm>
            <a:off x="1547664" y="260648"/>
            <a:ext cx="6408712" cy="954107"/>
          </a:xfrm>
          <a:prstGeom prst="rect">
            <a:avLst/>
          </a:prstGeom>
        </p:spPr>
        <p:txBody>
          <a:bodyPr wrap="square">
            <a:spAutoFit/>
          </a:bodyPr>
          <a:lstStyle/>
          <a:p>
            <a:r>
              <a:rPr lang="tr-TR" sz="2800" dirty="0" smtClean="0">
                <a:solidFill>
                  <a:schemeClr val="bg1"/>
                </a:solidFill>
                <a:ea typeface="IPAMincho" charset="0"/>
                <a:cs typeface="IPAMincho" charset="0"/>
              </a:rPr>
              <a:t>HDM  - ASTHMA</a:t>
            </a:r>
            <a:br>
              <a:rPr lang="tr-TR" sz="2800" dirty="0" smtClean="0">
                <a:solidFill>
                  <a:schemeClr val="bg1"/>
                </a:solidFill>
                <a:ea typeface="IPAMincho" charset="0"/>
                <a:cs typeface="IPAMincho" charset="0"/>
              </a:rPr>
            </a:br>
            <a:r>
              <a:rPr lang="en-US" sz="2800" dirty="0" smtClean="0">
                <a:solidFill>
                  <a:schemeClr val="bg1"/>
                </a:solidFill>
                <a:ea typeface="IPAMincho" charset="0"/>
                <a:cs typeface="IPAMincho" charset="0"/>
              </a:rPr>
              <a:t> </a:t>
            </a:r>
            <a:r>
              <a:rPr lang="en-US" sz="2800" i="1" dirty="0" smtClean="0">
                <a:solidFill>
                  <a:schemeClr val="bg1"/>
                </a:solidFill>
                <a:ea typeface="IPAMincho" charset="0"/>
                <a:cs typeface="IPAMincho" charset="0"/>
              </a:rPr>
              <a:t>IL9</a:t>
            </a:r>
            <a:r>
              <a:rPr lang="en-US" sz="2800" dirty="0" smtClean="0">
                <a:solidFill>
                  <a:schemeClr val="bg1"/>
                </a:solidFill>
                <a:ea typeface="IPAMincho" charset="0"/>
                <a:cs typeface="IPAMincho" charset="0"/>
              </a:rPr>
              <a:t> SNP genotype (CAMP)</a:t>
            </a:r>
            <a:endParaRPr lang="tr-TR" sz="28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422400" y="1368325"/>
            <a:ext cx="6350000" cy="4652963"/>
          </a:xfrm>
          <a:prstGeom prst="rect">
            <a:avLst/>
          </a:prstGeom>
          <a:noFill/>
          <a:ln w="9525" cap="flat">
            <a:noFill/>
            <a:round/>
            <a:headEnd/>
            <a:tailEnd/>
          </a:ln>
          <a:effectLst/>
        </p:spPr>
      </p:pic>
      <p:sp>
        <p:nvSpPr>
          <p:cNvPr id="5123" name="Text Box 3"/>
          <p:cNvSpPr txBox="1">
            <a:spLocks noChangeArrowheads="1"/>
          </p:cNvSpPr>
          <p:nvPr/>
        </p:nvSpPr>
        <p:spPr bwMode="auto">
          <a:xfrm>
            <a:off x="952500" y="6477000"/>
            <a:ext cx="8255000" cy="227013"/>
          </a:xfrm>
          <a:prstGeom prst="rect">
            <a:avLst/>
          </a:prstGeom>
          <a:noFill/>
          <a:ln w="9525" cap="flat">
            <a:noFill/>
            <a:round/>
            <a:headEnd/>
            <a:tailEnd/>
          </a:ln>
          <a:effectLst/>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900" i="1">
                <a:solidFill>
                  <a:srgbClr val="FFFFFF"/>
                </a:solidFill>
              </a:rPr>
              <a:t>Journal of Allergy and Clinical Immunology</a:t>
            </a:r>
            <a:r>
              <a:rPr lang="en-US" sz="900">
                <a:solidFill>
                  <a:srgbClr val="FFFFFF"/>
                </a:solidFill>
              </a:rPr>
              <a:t> 2015 136, 885-892.e2DOI: (10.1016/j.jaci.2015.02.035) </a:t>
            </a:r>
          </a:p>
        </p:txBody>
      </p:sp>
      <p:sp>
        <p:nvSpPr>
          <p:cNvPr id="5124" name="Text Box 4"/>
          <p:cNvSpPr txBox="1">
            <a:spLocks noChangeArrowheads="1"/>
          </p:cNvSpPr>
          <p:nvPr/>
        </p:nvSpPr>
        <p:spPr bwMode="auto">
          <a:xfrm>
            <a:off x="952500" y="6624638"/>
            <a:ext cx="5556250" cy="231775"/>
          </a:xfrm>
          <a:prstGeom prst="rect">
            <a:avLst/>
          </a:prstGeom>
          <a:noFill/>
          <a:ln w="9525" cap="flat">
            <a:noFill/>
            <a:round/>
            <a:headEnd/>
            <a:tailEnd/>
          </a:ln>
          <a:effectLst/>
        </p:spPr>
        <p:txBody>
          <a:bodyPr lIns="90000" tIns="46800" rIns="90000" bIns="46800" anchor="ctr"/>
          <a:lstStyle/>
          <a:p>
            <a:pPr>
              <a:tabLst>
                <a:tab pos="723900" algn="l"/>
                <a:tab pos="1447800" algn="l"/>
                <a:tab pos="2171700" algn="l"/>
                <a:tab pos="2895600" algn="l"/>
                <a:tab pos="3619500" algn="l"/>
                <a:tab pos="4343400" algn="l"/>
                <a:tab pos="5067300" algn="l"/>
              </a:tabLst>
            </a:pPr>
            <a:r>
              <a:rPr lang="en-US" sz="900">
                <a:solidFill>
                  <a:srgbClr val="FFFFFF"/>
                </a:solidFill>
              </a:rPr>
              <a:t>Copyright © 2015 American Academy of Allergy, Asthma &amp; Immunology</a:t>
            </a:r>
            <a:r>
              <a:rPr lang="en-US" sz="900">
                <a:solidFill>
                  <a:srgbClr val="FFFFFF"/>
                </a:solidFill>
                <a:hlinkClick r:id="rId4"/>
              </a:rPr>
              <a:t> Terms and Conditions</a:t>
            </a:r>
          </a:p>
        </p:txBody>
      </p:sp>
      <p:pic>
        <p:nvPicPr>
          <p:cNvPr id="5125" name="Picture 5"/>
          <p:cNvPicPr>
            <a:picLocks noChangeAspect="1" noChangeArrowheads="1"/>
          </p:cNvPicPr>
          <p:nvPr/>
        </p:nvPicPr>
        <p:blipFill>
          <a:blip r:embed="rId5" cstate="print"/>
          <a:srcRect/>
          <a:stretch>
            <a:fillRect/>
          </a:stretch>
        </p:blipFill>
        <p:spPr bwMode="auto">
          <a:xfrm>
            <a:off x="79375" y="6064250"/>
            <a:ext cx="708025" cy="793750"/>
          </a:xfrm>
          <a:prstGeom prst="rect">
            <a:avLst/>
          </a:prstGeom>
          <a:noFill/>
          <a:ln w="9525" cap="flat">
            <a:noFill/>
            <a:round/>
            <a:headEnd/>
            <a:tailEnd/>
          </a:ln>
          <a:effectLst/>
        </p:spPr>
      </p:pic>
      <p:sp>
        <p:nvSpPr>
          <p:cNvPr id="6" name="5 Dikdörtgen"/>
          <p:cNvSpPr/>
          <p:nvPr/>
        </p:nvSpPr>
        <p:spPr>
          <a:xfrm>
            <a:off x="1547664" y="260648"/>
            <a:ext cx="6408712" cy="954107"/>
          </a:xfrm>
          <a:prstGeom prst="rect">
            <a:avLst/>
          </a:prstGeom>
        </p:spPr>
        <p:txBody>
          <a:bodyPr wrap="square">
            <a:spAutoFit/>
          </a:bodyPr>
          <a:lstStyle/>
          <a:p>
            <a:r>
              <a:rPr lang="tr-TR" sz="2800" dirty="0" smtClean="0">
                <a:solidFill>
                  <a:schemeClr val="bg1"/>
                </a:solidFill>
                <a:ea typeface="IPAMincho" charset="0"/>
                <a:cs typeface="IPAMincho" charset="0"/>
              </a:rPr>
              <a:t>HDM  - ASTHMA</a:t>
            </a:r>
            <a:br>
              <a:rPr lang="tr-TR" sz="2800" dirty="0" smtClean="0">
                <a:solidFill>
                  <a:schemeClr val="bg1"/>
                </a:solidFill>
                <a:ea typeface="IPAMincho" charset="0"/>
                <a:cs typeface="IPAMincho" charset="0"/>
              </a:rPr>
            </a:br>
            <a:r>
              <a:rPr lang="en-US" sz="2800" dirty="0" smtClean="0">
                <a:solidFill>
                  <a:schemeClr val="bg1"/>
                </a:solidFill>
                <a:ea typeface="IPAMincho" charset="0"/>
                <a:cs typeface="IPAMincho" charset="0"/>
              </a:rPr>
              <a:t> </a:t>
            </a:r>
            <a:r>
              <a:rPr lang="en-US" sz="2800" i="1" dirty="0" smtClean="0">
                <a:solidFill>
                  <a:schemeClr val="bg1"/>
                </a:solidFill>
                <a:ea typeface="IPAMincho" charset="0"/>
                <a:cs typeface="IPAMincho" charset="0"/>
              </a:rPr>
              <a:t>IL9</a:t>
            </a:r>
            <a:r>
              <a:rPr lang="en-US" sz="2800" dirty="0" smtClean="0">
                <a:solidFill>
                  <a:schemeClr val="bg1"/>
                </a:solidFill>
                <a:ea typeface="IPAMincho" charset="0"/>
                <a:cs typeface="IPAMincho" charset="0"/>
              </a:rPr>
              <a:t> SNP genotype (</a:t>
            </a:r>
            <a:r>
              <a:rPr lang="tr-TR" sz="2800" dirty="0" smtClean="0">
                <a:solidFill>
                  <a:schemeClr val="bg1"/>
                </a:solidFill>
                <a:ea typeface="IPAMincho" charset="0"/>
                <a:cs typeface="IPAMincho" charset="0"/>
              </a:rPr>
              <a:t>GACRS</a:t>
            </a:r>
            <a:r>
              <a:rPr lang="en-US" sz="2800" dirty="0" smtClean="0">
                <a:solidFill>
                  <a:schemeClr val="bg1"/>
                </a:solidFill>
                <a:ea typeface="IPAMincho" charset="0"/>
                <a:cs typeface="IPAMincho" charset="0"/>
              </a:rPr>
              <a:t>)</a:t>
            </a:r>
            <a:endParaRPr lang="tr-TR" sz="28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noChangeArrowheads="1"/>
          </p:cNvSpPr>
          <p:nvPr/>
        </p:nvSpPr>
        <p:spPr bwMode="auto">
          <a:xfrm>
            <a:off x="169685" y="1988840"/>
            <a:ext cx="1666011" cy="771623"/>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wrap="none" lIns="90000" tIns="46800" rIns="90000" bIns="46800">
            <a:spAutoFit/>
          </a:bodyPr>
          <a:lstStyle/>
          <a:p>
            <a:r>
              <a:rPr lang="tr-TR" dirty="0" smtClean="0">
                <a:solidFill>
                  <a:srgbClr val="FFFFFF"/>
                </a:solidFill>
              </a:rPr>
              <a:t>SNP -</a:t>
            </a:r>
            <a:r>
              <a:rPr lang="en-US" dirty="0" smtClean="0">
                <a:solidFill>
                  <a:srgbClr val="FFFFFF"/>
                </a:solidFill>
              </a:rPr>
              <a:t> </a:t>
            </a:r>
            <a:endParaRPr lang="en-US" dirty="0">
              <a:solidFill>
                <a:srgbClr val="FFFFFF"/>
              </a:solidFill>
            </a:endParaRPr>
          </a:p>
        </p:txBody>
      </p:sp>
      <p:pic>
        <p:nvPicPr>
          <p:cNvPr id="6146" name="Picture 2"/>
          <p:cNvPicPr>
            <a:picLocks noChangeAspect="1" noChangeArrowheads="1"/>
          </p:cNvPicPr>
          <p:nvPr/>
        </p:nvPicPr>
        <p:blipFill>
          <a:blip r:embed="rId3" cstate="print"/>
          <a:srcRect/>
          <a:stretch>
            <a:fillRect/>
          </a:stretch>
        </p:blipFill>
        <p:spPr bwMode="auto">
          <a:xfrm>
            <a:off x="2038424" y="1295400"/>
            <a:ext cx="6350000" cy="3917950"/>
          </a:xfrm>
          <a:prstGeom prst="rect">
            <a:avLst/>
          </a:prstGeom>
          <a:noFill/>
          <a:ln w="9525" cap="flat">
            <a:noFill/>
            <a:round/>
            <a:headEnd/>
            <a:tailEnd/>
          </a:ln>
          <a:effectLst/>
        </p:spPr>
      </p:pic>
      <p:sp>
        <p:nvSpPr>
          <p:cNvPr id="6147" name="Text Box 3"/>
          <p:cNvSpPr txBox="1">
            <a:spLocks noChangeArrowheads="1"/>
          </p:cNvSpPr>
          <p:nvPr/>
        </p:nvSpPr>
        <p:spPr bwMode="auto">
          <a:xfrm>
            <a:off x="952500" y="6477000"/>
            <a:ext cx="8255000" cy="227013"/>
          </a:xfrm>
          <a:prstGeom prst="rect">
            <a:avLst/>
          </a:prstGeom>
          <a:noFill/>
          <a:ln w="9525" cap="flat">
            <a:noFill/>
            <a:round/>
            <a:headEnd/>
            <a:tailEnd/>
          </a:ln>
          <a:effectLst/>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900" i="1">
                <a:solidFill>
                  <a:srgbClr val="FFFFFF"/>
                </a:solidFill>
              </a:rPr>
              <a:t>Journal of Allergy and Clinical Immunology</a:t>
            </a:r>
            <a:r>
              <a:rPr lang="en-US" sz="900">
                <a:solidFill>
                  <a:srgbClr val="FFFFFF"/>
                </a:solidFill>
              </a:rPr>
              <a:t> 2015 136, 885-892.e2DOI: (10.1016/j.jaci.2015.02.035) </a:t>
            </a:r>
          </a:p>
        </p:txBody>
      </p:sp>
      <p:sp>
        <p:nvSpPr>
          <p:cNvPr id="6148" name="Text Box 4"/>
          <p:cNvSpPr txBox="1">
            <a:spLocks noChangeArrowheads="1"/>
          </p:cNvSpPr>
          <p:nvPr/>
        </p:nvSpPr>
        <p:spPr bwMode="auto">
          <a:xfrm>
            <a:off x="952500" y="6624638"/>
            <a:ext cx="5556250" cy="231775"/>
          </a:xfrm>
          <a:prstGeom prst="rect">
            <a:avLst/>
          </a:prstGeom>
          <a:noFill/>
          <a:ln w="9525" cap="flat">
            <a:noFill/>
            <a:round/>
            <a:headEnd/>
            <a:tailEnd/>
          </a:ln>
          <a:effectLst/>
        </p:spPr>
        <p:txBody>
          <a:bodyPr lIns="90000" tIns="46800" rIns="90000" bIns="46800" anchor="ctr"/>
          <a:lstStyle/>
          <a:p>
            <a:pPr>
              <a:tabLst>
                <a:tab pos="723900" algn="l"/>
                <a:tab pos="1447800" algn="l"/>
                <a:tab pos="2171700" algn="l"/>
                <a:tab pos="2895600" algn="l"/>
                <a:tab pos="3619500" algn="l"/>
                <a:tab pos="4343400" algn="l"/>
                <a:tab pos="5067300" algn="l"/>
              </a:tabLst>
            </a:pPr>
            <a:r>
              <a:rPr lang="en-US" sz="900">
                <a:solidFill>
                  <a:srgbClr val="FFFFFF"/>
                </a:solidFill>
              </a:rPr>
              <a:t>Copyright © 2015 American Academy of Allergy, Asthma &amp; Immunology</a:t>
            </a:r>
            <a:r>
              <a:rPr lang="en-US" sz="900">
                <a:solidFill>
                  <a:srgbClr val="FFFFFF"/>
                </a:solidFill>
                <a:hlinkClick r:id="rId4"/>
              </a:rPr>
              <a:t> Terms and Conditions</a:t>
            </a:r>
          </a:p>
        </p:txBody>
      </p:sp>
      <p:pic>
        <p:nvPicPr>
          <p:cNvPr id="6149" name="Picture 5"/>
          <p:cNvPicPr>
            <a:picLocks noChangeAspect="1" noChangeArrowheads="1"/>
          </p:cNvPicPr>
          <p:nvPr/>
        </p:nvPicPr>
        <p:blipFill>
          <a:blip r:embed="rId5" cstate="print"/>
          <a:srcRect/>
          <a:stretch>
            <a:fillRect/>
          </a:stretch>
        </p:blipFill>
        <p:spPr bwMode="auto">
          <a:xfrm>
            <a:off x="79375" y="6064250"/>
            <a:ext cx="708025" cy="793750"/>
          </a:xfrm>
          <a:prstGeom prst="rect">
            <a:avLst/>
          </a:prstGeom>
          <a:noFill/>
          <a:ln w="9525" cap="flat">
            <a:noFill/>
            <a:round/>
            <a:headEnd/>
            <a:tailEnd/>
          </a:ln>
          <a:effectLst/>
        </p:spPr>
      </p:pic>
      <p:sp>
        <p:nvSpPr>
          <p:cNvPr id="7" name="AutoShape 1"/>
          <p:cNvSpPr>
            <a:spLocks noChangeArrowheads="1"/>
          </p:cNvSpPr>
          <p:nvPr/>
        </p:nvSpPr>
        <p:spPr bwMode="auto">
          <a:xfrm>
            <a:off x="110247" y="3770684"/>
            <a:ext cx="1797457" cy="771623"/>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wrap="none" lIns="90000" tIns="46800" rIns="90000" bIns="46800">
            <a:spAutoFit/>
          </a:bodyPr>
          <a:lstStyle/>
          <a:p>
            <a:r>
              <a:rPr lang="tr-TR" dirty="0" smtClean="0">
                <a:solidFill>
                  <a:srgbClr val="FFFFFF"/>
                </a:solidFill>
              </a:rPr>
              <a:t>SNP +</a:t>
            </a:r>
            <a:r>
              <a:rPr lang="en-US" dirty="0" smtClean="0">
                <a:solidFill>
                  <a:srgbClr val="FFFFFF"/>
                </a:solidFill>
              </a:rPr>
              <a:t> </a:t>
            </a:r>
            <a:endParaRPr lang="en-US"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
          <p:cNvPicPr>
            <a:picLocks noChangeAspect="1" noChangeArrowheads="1"/>
          </p:cNvPicPr>
          <p:nvPr/>
        </p:nvPicPr>
        <p:blipFill>
          <a:blip r:embed="rId2" cstate="print"/>
          <a:srcRect/>
          <a:stretch>
            <a:fillRect/>
          </a:stretch>
        </p:blipFill>
        <p:spPr bwMode="auto">
          <a:xfrm>
            <a:off x="149671" y="1340768"/>
            <a:ext cx="8886825" cy="2524125"/>
          </a:xfrm>
          <a:prstGeom prst="rect">
            <a:avLst/>
          </a:prstGeom>
          <a:noFill/>
          <a:ln w="9525">
            <a:noFill/>
            <a:miter lim="800000"/>
            <a:headEnd/>
            <a:tailEnd/>
          </a:ln>
        </p:spPr>
      </p:pic>
      <p:sp>
        <p:nvSpPr>
          <p:cNvPr id="3" name="2 Dikdörtgen"/>
          <p:cNvSpPr/>
          <p:nvPr/>
        </p:nvSpPr>
        <p:spPr>
          <a:xfrm>
            <a:off x="0" y="3861048"/>
            <a:ext cx="9144000" cy="584775"/>
          </a:xfrm>
          <a:prstGeom prst="rect">
            <a:avLst/>
          </a:prstGeom>
        </p:spPr>
        <p:txBody>
          <a:bodyPr wrap="square">
            <a:spAutoFit/>
          </a:bodyPr>
          <a:lstStyle/>
          <a:p>
            <a:pPr algn="r"/>
            <a:r>
              <a:rPr lang="de-DE" sz="3200" dirty="0" smtClean="0">
                <a:solidFill>
                  <a:schemeClr val="tx1"/>
                </a:solidFill>
              </a:rPr>
              <a:t>J</a:t>
            </a:r>
            <a:r>
              <a:rPr lang="tr-TR" sz="3200" dirty="0" smtClean="0">
                <a:solidFill>
                  <a:schemeClr val="tx1"/>
                </a:solidFill>
              </a:rPr>
              <a:t>ACI</a:t>
            </a:r>
            <a:r>
              <a:rPr lang="de-DE" sz="3200" dirty="0" smtClean="0">
                <a:solidFill>
                  <a:schemeClr val="tx1"/>
                </a:solidFill>
              </a:rPr>
              <a:t> 2011;127:138-44.)</a:t>
            </a:r>
            <a:endParaRPr lang="tr-TR" sz="32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422400" y="1298575"/>
            <a:ext cx="6350000" cy="3911600"/>
          </a:xfrm>
          <a:prstGeom prst="rect">
            <a:avLst/>
          </a:prstGeom>
          <a:noFill/>
          <a:ln w="9525" cap="flat">
            <a:noFill/>
            <a:round/>
            <a:headEnd/>
            <a:tailEnd/>
          </a:ln>
          <a:effectLst/>
        </p:spPr>
      </p:pic>
      <p:sp>
        <p:nvSpPr>
          <p:cNvPr id="4099" name="Text Box 3"/>
          <p:cNvSpPr txBox="1">
            <a:spLocks noChangeArrowheads="1"/>
          </p:cNvSpPr>
          <p:nvPr/>
        </p:nvSpPr>
        <p:spPr bwMode="auto">
          <a:xfrm>
            <a:off x="952500" y="6477000"/>
            <a:ext cx="8255000" cy="227013"/>
          </a:xfrm>
          <a:prstGeom prst="rect">
            <a:avLst/>
          </a:prstGeom>
          <a:noFill/>
          <a:ln w="9525" cap="flat">
            <a:noFill/>
            <a:round/>
            <a:headEnd/>
            <a:tailEnd/>
          </a:ln>
          <a:effectLst/>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900" i="1">
                <a:solidFill>
                  <a:srgbClr val="FFFFFF"/>
                </a:solidFill>
              </a:rPr>
              <a:t>Journal of Allergy and Clinical Immunology</a:t>
            </a:r>
            <a:r>
              <a:rPr lang="en-US" sz="900">
                <a:solidFill>
                  <a:srgbClr val="FFFFFF"/>
                </a:solidFill>
              </a:rPr>
              <a:t> 2011 127, 138-144.e4DOI: (10.1016/j.jaci.2010.09.041) </a:t>
            </a:r>
          </a:p>
        </p:txBody>
      </p:sp>
      <p:sp>
        <p:nvSpPr>
          <p:cNvPr id="4100" name="Text Box 4"/>
          <p:cNvSpPr txBox="1">
            <a:spLocks noChangeArrowheads="1"/>
          </p:cNvSpPr>
          <p:nvPr/>
        </p:nvSpPr>
        <p:spPr bwMode="auto">
          <a:xfrm>
            <a:off x="952500" y="6624638"/>
            <a:ext cx="5556250" cy="231775"/>
          </a:xfrm>
          <a:prstGeom prst="rect">
            <a:avLst/>
          </a:prstGeom>
          <a:noFill/>
          <a:ln w="9525" cap="flat">
            <a:noFill/>
            <a:round/>
            <a:headEnd/>
            <a:tailEnd/>
          </a:ln>
          <a:effectLst/>
        </p:spPr>
        <p:txBody>
          <a:bodyPr lIns="90000" tIns="46800" rIns="90000" bIns="46800" anchor="ctr"/>
          <a:lstStyle/>
          <a:p>
            <a:pPr>
              <a:tabLst>
                <a:tab pos="723900" algn="l"/>
                <a:tab pos="1447800" algn="l"/>
                <a:tab pos="2171700" algn="l"/>
                <a:tab pos="2895600" algn="l"/>
                <a:tab pos="3619500" algn="l"/>
                <a:tab pos="4343400" algn="l"/>
                <a:tab pos="5067300" algn="l"/>
              </a:tabLst>
            </a:pPr>
            <a:r>
              <a:rPr lang="en-US" sz="900">
                <a:solidFill>
                  <a:srgbClr val="FFFFFF"/>
                </a:solidFill>
              </a:rPr>
              <a:t>Copyright © 2010 American Academy of Allergy, Asthma &amp; Immunology</a:t>
            </a:r>
            <a:r>
              <a:rPr lang="en-US" sz="900">
                <a:solidFill>
                  <a:srgbClr val="FFFFFF"/>
                </a:solidFill>
                <a:hlinkClick r:id="rId4"/>
              </a:rPr>
              <a:t> Terms and Conditions</a:t>
            </a:r>
          </a:p>
        </p:txBody>
      </p:sp>
      <p:pic>
        <p:nvPicPr>
          <p:cNvPr id="4101" name="Picture 5"/>
          <p:cNvPicPr>
            <a:picLocks noChangeAspect="1" noChangeArrowheads="1"/>
          </p:cNvPicPr>
          <p:nvPr/>
        </p:nvPicPr>
        <p:blipFill>
          <a:blip r:embed="rId5" cstate="print"/>
          <a:srcRect/>
          <a:stretch>
            <a:fillRect/>
          </a:stretch>
        </p:blipFill>
        <p:spPr bwMode="auto">
          <a:xfrm>
            <a:off x="79375" y="6064250"/>
            <a:ext cx="708025" cy="793750"/>
          </a:xfrm>
          <a:prstGeom prst="rect">
            <a:avLst/>
          </a:prstGeom>
          <a:noFill/>
          <a:ln w="9525" cap="flat">
            <a:noFill/>
            <a:round/>
            <a:headEnd/>
            <a:tailEnd/>
          </a:ln>
          <a:effectLst/>
        </p:spPr>
      </p:pic>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2" cstate="print"/>
          <a:srcRect/>
          <a:stretch>
            <a:fillRect/>
          </a:stretch>
        </p:blipFill>
        <p:spPr bwMode="auto">
          <a:xfrm>
            <a:off x="0" y="2030767"/>
            <a:ext cx="9144000" cy="27964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cstate="print"/>
          <a:srcRect/>
          <a:stretch>
            <a:fillRect/>
          </a:stretch>
        </p:blipFill>
        <p:spPr bwMode="auto">
          <a:xfrm>
            <a:off x="661988" y="1081088"/>
            <a:ext cx="7820025"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422400" y="985838"/>
            <a:ext cx="6350000" cy="4537075"/>
          </a:xfrm>
          <a:prstGeom prst="rect">
            <a:avLst/>
          </a:prstGeom>
          <a:noFill/>
          <a:ln w="9525" cap="flat">
            <a:noFill/>
            <a:round/>
            <a:headEnd/>
            <a:tailEnd/>
          </a:ln>
          <a:effectLst/>
        </p:spPr>
      </p:pic>
      <p:sp>
        <p:nvSpPr>
          <p:cNvPr id="5123" name="Text Box 3"/>
          <p:cNvSpPr txBox="1">
            <a:spLocks noChangeArrowheads="1"/>
          </p:cNvSpPr>
          <p:nvPr/>
        </p:nvSpPr>
        <p:spPr bwMode="auto">
          <a:xfrm>
            <a:off x="952500" y="6477000"/>
            <a:ext cx="8255000" cy="227013"/>
          </a:xfrm>
          <a:prstGeom prst="rect">
            <a:avLst/>
          </a:prstGeom>
          <a:noFill/>
          <a:ln w="9525" cap="flat">
            <a:noFill/>
            <a:round/>
            <a:headEnd/>
            <a:tailEnd/>
          </a:ln>
          <a:effectLst/>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900" i="1">
                <a:solidFill>
                  <a:srgbClr val="FFFFFF"/>
                </a:solidFill>
              </a:rPr>
              <a:t>Journal of Allergy and Clinical Immunology</a:t>
            </a:r>
            <a:r>
              <a:rPr lang="en-US" sz="900">
                <a:solidFill>
                  <a:srgbClr val="FFFFFF"/>
                </a:solidFill>
              </a:rPr>
              <a:t> 2011 127, 138-144.e4DOI: (10.1016/j.jaci.2010.09.041) </a:t>
            </a:r>
          </a:p>
        </p:txBody>
      </p:sp>
      <p:sp>
        <p:nvSpPr>
          <p:cNvPr id="5124" name="Text Box 4"/>
          <p:cNvSpPr txBox="1">
            <a:spLocks noChangeArrowheads="1"/>
          </p:cNvSpPr>
          <p:nvPr/>
        </p:nvSpPr>
        <p:spPr bwMode="auto">
          <a:xfrm>
            <a:off x="952500" y="6624638"/>
            <a:ext cx="5556250" cy="231775"/>
          </a:xfrm>
          <a:prstGeom prst="rect">
            <a:avLst/>
          </a:prstGeom>
          <a:noFill/>
          <a:ln w="9525" cap="flat">
            <a:noFill/>
            <a:round/>
            <a:headEnd/>
            <a:tailEnd/>
          </a:ln>
          <a:effectLst/>
        </p:spPr>
        <p:txBody>
          <a:bodyPr lIns="90000" tIns="46800" rIns="90000" bIns="46800" anchor="ctr"/>
          <a:lstStyle/>
          <a:p>
            <a:pPr>
              <a:tabLst>
                <a:tab pos="723900" algn="l"/>
                <a:tab pos="1447800" algn="l"/>
                <a:tab pos="2171700" algn="l"/>
                <a:tab pos="2895600" algn="l"/>
                <a:tab pos="3619500" algn="l"/>
                <a:tab pos="4343400" algn="l"/>
                <a:tab pos="5067300" algn="l"/>
              </a:tabLst>
            </a:pPr>
            <a:r>
              <a:rPr lang="en-US" sz="900">
                <a:solidFill>
                  <a:srgbClr val="FFFFFF"/>
                </a:solidFill>
              </a:rPr>
              <a:t>Copyright © 2010 American Academy of Allergy, Asthma &amp; Immunology</a:t>
            </a:r>
            <a:r>
              <a:rPr lang="en-US" sz="900">
                <a:solidFill>
                  <a:srgbClr val="FFFFFF"/>
                </a:solidFill>
                <a:hlinkClick r:id="rId4"/>
              </a:rPr>
              <a:t> Terms and Conditions</a:t>
            </a:r>
          </a:p>
        </p:txBody>
      </p:sp>
      <p:pic>
        <p:nvPicPr>
          <p:cNvPr id="5125" name="Picture 5"/>
          <p:cNvPicPr>
            <a:picLocks noChangeAspect="1" noChangeArrowheads="1"/>
          </p:cNvPicPr>
          <p:nvPr/>
        </p:nvPicPr>
        <p:blipFill>
          <a:blip r:embed="rId5" cstate="print"/>
          <a:srcRect/>
          <a:stretch>
            <a:fillRect/>
          </a:stretch>
        </p:blipFill>
        <p:spPr bwMode="auto">
          <a:xfrm>
            <a:off x="79375" y="6064250"/>
            <a:ext cx="708025" cy="793750"/>
          </a:xfrm>
          <a:prstGeom prst="rect">
            <a:avLst/>
          </a:prstGeom>
          <a:noFill/>
          <a:ln w="9525" cap="flat">
            <a:noFill/>
            <a:round/>
            <a:headEnd/>
            <a:tailEnd/>
          </a:ln>
          <a:effectLst/>
        </p:spPr>
      </p:pic>
      <p:sp>
        <p:nvSpPr>
          <p:cNvPr id="7" name="6 Dikdörtgen"/>
          <p:cNvSpPr/>
          <p:nvPr/>
        </p:nvSpPr>
        <p:spPr>
          <a:xfrm>
            <a:off x="2339752" y="0"/>
            <a:ext cx="4572000" cy="830997"/>
          </a:xfrm>
          <a:prstGeom prst="rect">
            <a:avLst/>
          </a:prstGeom>
        </p:spPr>
        <p:txBody>
          <a:bodyPr>
            <a:spAutoFit/>
          </a:bodyPr>
          <a:lstStyle/>
          <a:p>
            <a:r>
              <a:rPr lang="en-US" sz="2400" dirty="0" smtClean="0">
                <a:ea typeface="IPAMincho" charset="0"/>
                <a:cs typeface="IPAMincho" charset="0"/>
              </a:rPr>
              <a:t>Genome-wide interaction analysis for asthma phenotypes</a:t>
            </a:r>
            <a:endParaRPr lang="tr-TR" sz="2400" dirty="0"/>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SONUÇLAR</a:t>
            </a:r>
            <a:endParaRPr lang="tr-TR" dirty="0"/>
          </a:p>
        </p:txBody>
      </p:sp>
      <p:sp>
        <p:nvSpPr>
          <p:cNvPr id="3" name="2 İçerik Yer Tutucusu"/>
          <p:cNvSpPr>
            <a:spLocks noGrp="1"/>
          </p:cNvSpPr>
          <p:nvPr>
            <p:ph idx="1"/>
          </p:nvPr>
        </p:nvSpPr>
        <p:spPr/>
        <p:txBody>
          <a:bodyPr/>
          <a:lstStyle/>
          <a:p>
            <a:r>
              <a:rPr lang="tr-TR" dirty="0" smtClean="0"/>
              <a:t>Sık rastlanan SNP </a:t>
            </a:r>
            <a:r>
              <a:rPr lang="tr-TR" dirty="0" err="1" smtClean="0"/>
              <a:t>ler</a:t>
            </a:r>
            <a:r>
              <a:rPr lang="tr-TR" dirty="0" smtClean="0"/>
              <a:t>  astım ve </a:t>
            </a:r>
            <a:r>
              <a:rPr lang="tr-TR" dirty="0" err="1" smtClean="0"/>
              <a:t>atopiyle</a:t>
            </a:r>
            <a:r>
              <a:rPr lang="tr-TR" dirty="0" smtClean="0"/>
              <a:t> ilgili  olarak çiftlik yaşamındaki gen-çevre ilişkisine etki etmezler </a:t>
            </a:r>
          </a:p>
          <a:p>
            <a:r>
              <a:rPr lang="tr-TR" dirty="0" smtClean="0"/>
              <a:t>Nadir  değişkenler (</a:t>
            </a:r>
            <a:r>
              <a:rPr lang="tr-TR" dirty="0" err="1" smtClean="0"/>
              <a:t>Glutamate</a:t>
            </a:r>
            <a:r>
              <a:rPr lang="tr-TR" dirty="0" smtClean="0"/>
              <a:t> reseptör) etki edebilirler</a:t>
            </a:r>
          </a:p>
          <a:p>
            <a:r>
              <a:rPr lang="tr-TR" dirty="0" smtClean="0"/>
              <a:t>Nadir değişkenlerle ilgili olarak çalışmanın gücü yetersizdir</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etin kutusu"/>
          <p:cNvSpPr txBox="1">
            <a:spLocks noChangeArrowheads="1"/>
          </p:cNvSpPr>
          <p:nvPr/>
        </p:nvSpPr>
        <p:spPr bwMode="auto">
          <a:xfrm>
            <a:off x="1190625" y="2565400"/>
            <a:ext cx="6230938" cy="1446213"/>
          </a:xfrm>
          <a:prstGeom prst="rect">
            <a:avLst/>
          </a:prstGeom>
          <a:noFill/>
          <a:ln w="9525">
            <a:noFill/>
            <a:miter lim="800000"/>
            <a:headEnd/>
            <a:tailEnd/>
          </a:ln>
        </p:spPr>
        <p:txBody>
          <a:bodyPr wrap="none">
            <a:spAutoFit/>
          </a:bodyPr>
          <a:lstStyle/>
          <a:p>
            <a:r>
              <a:rPr lang="tr-TR"/>
              <a:t>Gen – çevre etkileşiminde </a:t>
            </a:r>
          </a:p>
          <a:p>
            <a:r>
              <a:rPr lang="tr-TR"/>
              <a:t>Endotoksin modeli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ctrTitle"/>
          </p:nvPr>
        </p:nvSpPr>
        <p:spPr>
          <a:xfrm>
            <a:off x="685800" y="857250"/>
            <a:ext cx="7772400" cy="1470025"/>
          </a:xfrm>
        </p:spPr>
        <p:txBody>
          <a:bodyPr/>
          <a:lstStyle/>
          <a:p>
            <a:r>
              <a:rPr lang="tr-TR" smtClean="0"/>
              <a:t>Heritability</a:t>
            </a:r>
            <a:br>
              <a:rPr lang="tr-TR" smtClean="0"/>
            </a:br>
            <a:r>
              <a:rPr lang="tr-TR" smtClean="0"/>
              <a:t>Kalıtılabilirlik</a:t>
            </a:r>
          </a:p>
        </p:txBody>
      </p:sp>
      <p:sp>
        <p:nvSpPr>
          <p:cNvPr id="7171" name="2 İçerik Yer Tutucusu"/>
          <p:cNvSpPr>
            <a:spLocks noGrp="1"/>
          </p:cNvSpPr>
          <p:nvPr>
            <p:ph type="subTitle" idx="1"/>
          </p:nvPr>
        </p:nvSpPr>
        <p:spPr>
          <a:xfrm>
            <a:off x="1371600" y="2613025"/>
            <a:ext cx="6400800" cy="1752600"/>
          </a:xfrm>
        </p:spPr>
        <p:txBody>
          <a:bodyPr/>
          <a:lstStyle/>
          <a:p>
            <a:r>
              <a:rPr lang="tr-TR" dirty="0" err="1" smtClean="0"/>
              <a:t>Fenotipteki</a:t>
            </a:r>
            <a:r>
              <a:rPr lang="tr-TR" dirty="0" smtClean="0"/>
              <a:t> bir değişkenliğin </a:t>
            </a:r>
          </a:p>
          <a:p>
            <a:r>
              <a:rPr lang="tr-TR" dirty="0" smtClean="0"/>
              <a:t>ne kadarının </a:t>
            </a:r>
          </a:p>
          <a:p>
            <a:r>
              <a:rPr lang="tr-TR" dirty="0" err="1" smtClean="0"/>
              <a:t>genotipik</a:t>
            </a:r>
            <a:r>
              <a:rPr lang="tr-TR" dirty="0" smtClean="0"/>
              <a:t> değişkenliğe </a:t>
            </a:r>
          </a:p>
          <a:p>
            <a:r>
              <a:rPr lang="tr-TR" dirty="0" smtClean="0"/>
              <a:t>bağlı olduğunun tahmini.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838200" y="1143000"/>
            <a:ext cx="74676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1 Resim" descr="NEJM LPS3.gif"/>
          <p:cNvPicPr>
            <a:picLocks noChangeAspect="1"/>
          </p:cNvPicPr>
          <p:nvPr/>
        </p:nvPicPr>
        <p:blipFill>
          <a:blip r:embed="rId2" cstate="print"/>
          <a:srcRect/>
          <a:stretch>
            <a:fillRect/>
          </a:stretch>
        </p:blipFill>
        <p:spPr bwMode="auto">
          <a:xfrm>
            <a:off x="1331913" y="693738"/>
            <a:ext cx="6480175" cy="547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Başlık"/>
          <p:cNvSpPr>
            <a:spLocks noGrp="1"/>
          </p:cNvSpPr>
          <p:nvPr>
            <p:ph type="ctrTitle"/>
          </p:nvPr>
        </p:nvSpPr>
        <p:spPr>
          <a:xfrm>
            <a:off x="657225" y="1447800"/>
            <a:ext cx="7772400" cy="1470025"/>
          </a:xfrm>
        </p:spPr>
        <p:txBody>
          <a:bodyPr/>
          <a:lstStyle/>
          <a:p>
            <a:r>
              <a:rPr lang="tr-TR" dirty="0" smtClean="0">
                <a:solidFill>
                  <a:srgbClr val="FFFF00"/>
                </a:solidFill>
                <a:latin typeface="Times New Roman" pitchFamily="18" charset="0"/>
                <a:cs typeface="Times New Roman" pitchFamily="18" charset="0"/>
              </a:rPr>
              <a:t>Astımda bir gen-çevre modeli: </a:t>
            </a:r>
            <a:br>
              <a:rPr lang="tr-TR" dirty="0" smtClean="0">
                <a:solidFill>
                  <a:srgbClr val="FFFF00"/>
                </a:solidFill>
                <a:latin typeface="Times New Roman" pitchFamily="18" charset="0"/>
                <a:cs typeface="Times New Roman" pitchFamily="18" charset="0"/>
              </a:rPr>
            </a:br>
            <a:r>
              <a:rPr lang="tr-TR" dirty="0" err="1" smtClean="0">
                <a:solidFill>
                  <a:srgbClr val="FFFF00"/>
                </a:solidFill>
                <a:latin typeface="Times New Roman" pitchFamily="18" charset="0"/>
                <a:cs typeface="Times New Roman" pitchFamily="18" charset="0"/>
              </a:rPr>
              <a:t>Endotoksin</a:t>
            </a:r>
            <a:endParaRPr lang="tr-TR" dirty="0" smtClean="0">
              <a:solidFill>
                <a:srgbClr val="FFFF00"/>
              </a:solidFill>
              <a:latin typeface="Times New Roman" pitchFamily="18" charset="0"/>
              <a:cs typeface="Times New Roman" pitchFamily="18" charset="0"/>
            </a:endParaRPr>
          </a:p>
        </p:txBody>
      </p:sp>
      <p:sp>
        <p:nvSpPr>
          <p:cNvPr id="5" name="4 Alt Başlık"/>
          <p:cNvSpPr>
            <a:spLocks noGrp="1"/>
          </p:cNvSpPr>
          <p:nvPr>
            <p:ph type="subTitle" idx="1"/>
          </p:nvPr>
        </p:nvSpPr>
        <p:spPr>
          <a:xfrm>
            <a:off x="276225" y="3436938"/>
            <a:ext cx="8867775" cy="1752600"/>
          </a:xfrm>
        </p:spPr>
        <p:txBody>
          <a:bodyPr/>
          <a:lstStyle/>
          <a:p>
            <a:pPr>
              <a:defRPr/>
            </a:pPr>
            <a:r>
              <a:rPr lang="tr-TR" sz="2800" dirty="0" err="1" smtClean="0">
                <a:solidFill>
                  <a:schemeClr val="accent3"/>
                </a:solidFill>
                <a:latin typeface="Times New Roman" pitchFamily="18" charset="0"/>
                <a:cs typeface="Times New Roman" pitchFamily="18" charset="0"/>
              </a:rPr>
              <a:t>Allergy</a:t>
            </a:r>
            <a:r>
              <a:rPr lang="tr-TR" sz="2800" dirty="0" smtClean="0">
                <a:solidFill>
                  <a:schemeClr val="accent3"/>
                </a:solidFill>
                <a:latin typeface="Times New Roman" pitchFamily="18" charset="0"/>
                <a:cs typeface="Times New Roman" pitchFamily="18" charset="0"/>
              </a:rPr>
              <a:t>. 2005 </a:t>
            </a:r>
            <a:r>
              <a:rPr lang="tr-TR" sz="2800" dirty="0" err="1" smtClean="0">
                <a:solidFill>
                  <a:schemeClr val="accent3"/>
                </a:solidFill>
                <a:latin typeface="Times New Roman" pitchFamily="18" charset="0"/>
                <a:cs typeface="Times New Roman" pitchFamily="18" charset="0"/>
              </a:rPr>
              <a:t>Dec</a:t>
            </a:r>
            <a:r>
              <a:rPr lang="tr-TR" sz="2800" dirty="0" smtClean="0">
                <a:solidFill>
                  <a:schemeClr val="accent3"/>
                </a:solidFill>
                <a:latin typeface="Times New Roman" pitchFamily="18" charset="0"/>
                <a:cs typeface="Times New Roman" pitchFamily="18" charset="0"/>
              </a:rPr>
              <a:t>;60(12):1485-92.</a:t>
            </a:r>
          </a:p>
          <a:p>
            <a:pPr>
              <a:defRPr/>
            </a:pPr>
            <a:r>
              <a:rPr lang="tr-TR" sz="2800" dirty="0" err="1" smtClean="0">
                <a:solidFill>
                  <a:schemeClr val="accent3"/>
                </a:solidFill>
                <a:latin typeface="Times New Roman" pitchFamily="18" charset="0"/>
                <a:cs typeface="Times New Roman" pitchFamily="18" charset="0"/>
              </a:rPr>
              <a:t>Ann</a:t>
            </a:r>
            <a:r>
              <a:rPr lang="tr-TR" sz="2800" dirty="0" smtClean="0">
                <a:solidFill>
                  <a:schemeClr val="accent3"/>
                </a:solidFill>
                <a:latin typeface="Times New Roman" pitchFamily="18" charset="0"/>
                <a:cs typeface="Times New Roman" pitchFamily="18" charset="0"/>
              </a:rPr>
              <a:t> </a:t>
            </a:r>
            <a:r>
              <a:rPr lang="tr-TR" sz="2800" dirty="0" err="1" smtClean="0">
                <a:solidFill>
                  <a:schemeClr val="accent3"/>
                </a:solidFill>
                <a:latin typeface="Times New Roman" pitchFamily="18" charset="0"/>
                <a:cs typeface="Times New Roman" pitchFamily="18" charset="0"/>
              </a:rPr>
              <a:t>Allergy</a:t>
            </a:r>
            <a:r>
              <a:rPr lang="tr-TR" sz="2800" dirty="0" smtClean="0">
                <a:solidFill>
                  <a:schemeClr val="accent3"/>
                </a:solidFill>
                <a:latin typeface="Times New Roman" pitchFamily="18" charset="0"/>
                <a:cs typeface="Times New Roman" pitchFamily="18" charset="0"/>
              </a:rPr>
              <a:t> </a:t>
            </a:r>
            <a:r>
              <a:rPr lang="tr-TR" sz="2800" dirty="0" err="1" smtClean="0">
                <a:solidFill>
                  <a:schemeClr val="accent3"/>
                </a:solidFill>
                <a:latin typeface="Times New Roman" pitchFamily="18" charset="0"/>
                <a:cs typeface="Times New Roman" pitchFamily="18" charset="0"/>
              </a:rPr>
              <a:t>Asthma</a:t>
            </a:r>
            <a:r>
              <a:rPr lang="tr-TR" sz="2800" dirty="0" smtClean="0">
                <a:solidFill>
                  <a:schemeClr val="accent3"/>
                </a:solidFill>
                <a:latin typeface="Times New Roman" pitchFamily="18" charset="0"/>
                <a:cs typeface="Times New Roman" pitchFamily="18" charset="0"/>
              </a:rPr>
              <a:t> </a:t>
            </a:r>
            <a:r>
              <a:rPr lang="tr-TR" sz="2800" dirty="0" err="1" smtClean="0">
                <a:solidFill>
                  <a:schemeClr val="accent3"/>
                </a:solidFill>
                <a:latin typeface="Times New Roman" pitchFamily="18" charset="0"/>
                <a:cs typeface="Times New Roman" pitchFamily="18" charset="0"/>
              </a:rPr>
              <a:t>Immunol</a:t>
            </a:r>
            <a:r>
              <a:rPr lang="tr-TR" sz="2800" dirty="0" smtClean="0">
                <a:solidFill>
                  <a:schemeClr val="accent3"/>
                </a:solidFill>
                <a:latin typeface="Times New Roman" pitchFamily="18" charset="0"/>
                <a:cs typeface="Times New Roman" pitchFamily="18" charset="0"/>
              </a:rPr>
              <a:t>. 2006 </a:t>
            </a:r>
            <a:r>
              <a:rPr lang="tr-TR" sz="2800" dirty="0" err="1" smtClean="0">
                <a:solidFill>
                  <a:schemeClr val="accent3"/>
                </a:solidFill>
                <a:latin typeface="Times New Roman" pitchFamily="18" charset="0"/>
                <a:cs typeface="Times New Roman" pitchFamily="18" charset="0"/>
              </a:rPr>
              <a:t>Sep</a:t>
            </a:r>
            <a:r>
              <a:rPr lang="tr-TR" sz="2800" dirty="0" smtClean="0">
                <a:solidFill>
                  <a:schemeClr val="accent3"/>
                </a:solidFill>
                <a:latin typeface="Times New Roman" pitchFamily="18" charset="0"/>
                <a:cs typeface="Times New Roman" pitchFamily="18" charset="0"/>
              </a:rPr>
              <a:t>;97(3):321-8., </a:t>
            </a:r>
            <a:r>
              <a:rPr lang="tr-TR" sz="2800" dirty="0" err="1" smtClean="0">
                <a:solidFill>
                  <a:schemeClr val="accent3"/>
                </a:solidFill>
                <a:latin typeface="Times New Roman" pitchFamily="18" charset="0"/>
                <a:cs typeface="Times New Roman" pitchFamily="18" charset="0"/>
              </a:rPr>
              <a:t>Rheumatol</a:t>
            </a:r>
            <a:r>
              <a:rPr lang="tr-TR" sz="2800" dirty="0" smtClean="0">
                <a:solidFill>
                  <a:schemeClr val="accent3"/>
                </a:solidFill>
                <a:latin typeface="Times New Roman" pitchFamily="18" charset="0"/>
                <a:cs typeface="Times New Roman" pitchFamily="18" charset="0"/>
              </a:rPr>
              <a:t> </a:t>
            </a:r>
            <a:r>
              <a:rPr lang="tr-TR" sz="2800" dirty="0" err="1" smtClean="0">
                <a:solidFill>
                  <a:schemeClr val="accent3"/>
                </a:solidFill>
                <a:latin typeface="Times New Roman" pitchFamily="18" charset="0"/>
                <a:cs typeface="Times New Roman" pitchFamily="18" charset="0"/>
              </a:rPr>
              <a:t>Int</a:t>
            </a:r>
            <a:r>
              <a:rPr lang="tr-TR" sz="2800" dirty="0" smtClean="0">
                <a:solidFill>
                  <a:schemeClr val="accent3"/>
                </a:solidFill>
                <a:latin typeface="Times New Roman" pitchFamily="18" charset="0"/>
                <a:cs typeface="Times New Roman" pitchFamily="18" charset="0"/>
              </a:rPr>
              <a:t>. 2007;27:691-4</a:t>
            </a:r>
          </a:p>
          <a:p>
            <a:pPr>
              <a:defRPr/>
            </a:pPr>
            <a:r>
              <a:rPr lang="tr-TR" sz="2800" dirty="0" err="1" smtClean="0">
                <a:solidFill>
                  <a:schemeClr val="accent3"/>
                </a:solidFill>
                <a:latin typeface="Times New Roman" pitchFamily="18" charset="0"/>
                <a:cs typeface="Times New Roman" pitchFamily="18" charset="0"/>
              </a:rPr>
              <a:t>Allergy</a:t>
            </a:r>
            <a:r>
              <a:rPr lang="tr-TR" sz="2800" dirty="0" smtClean="0">
                <a:solidFill>
                  <a:schemeClr val="accent3"/>
                </a:solidFill>
                <a:latin typeface="Times New Roman" pitchFamily="18" charset="0"/>
                <a:cs typeface="Times New Roman" pitchFamily="18" charset="0"/>
              </a:rPr>
              <a:t>. 2011 </a:t>
            </a:r>
            <a:r>
              <a:rPr lang="tr-TR" sz="2800" dirty="0" err="1" smtClean="0">
                <a:solidFill>
                  <a:schemeClr val="accent3"/>
                </a:solidFill>
                <a:latin typeface="Times New Roman" pitchFamily="18" charset="0"/>
                <a:cs typeface="Times New Roman" pitchFamily="18" charset="0"/>
              </a:rPr>
              <a:t>Jan</a:t>
            </a:r>
            <a:r>
              <a:rPr lang="tr-TR" sz="2800" dirty="0" smtClean="0">
                <a:solidFill>
                  <a:schemeClr val="accent3"/>
                </a:solidFill>
                <a:latin typeface="Times New Roman" pitchFamily="18" charset="0"/>
                <a:cs typeface="Times New Roman" pitchFamily="18" charset="0"/>
              </a:rPr>
              <a:t>;66(1):48-57</a:t>
            </a:r>
          </a:p>
          <a:p>
            <a:pPr>
              <a:defRPr/>
            </a:pPr>
            <a:r>
              <a:rPr lang="tr-TR" sz="2800" dirty="0" smtClean="0">
                <a:solidFill>
                  <a:schemeClr val="bg1"/>
                </a:solidFill>
                <a:latin typeface="Times" pitchFamily="18" charset="0"/>
                <a:cs typeface="Times" pitchFamily="18" charset="0"/>
              </a:rPr>
              <a:t>Allergy. 2014 </a:t>
            </a:r>
            <a:r>
              <a:rPr lang="tr-TR" sz="2800" dirty="0" err="1" smtClean="0">
                <a:solidFill>
                  <a:schemeClr val="bg1"/>
                </a:solidFill>
                <a:latin typeface="Times" pitchFamily="18" charset="0"/>
                <a:cs typeface="Times" pitchFamily="18" charset="0"/>
              </a:rPr>
              <a:t>Dec</a:t>
            </a:r>
            <a:r>
              <a:rPr lang="tr-TR" sz="2800" dirty="0" smtClean="0">
                <a:solidFill>
                  <a:schemeClr val="bg1"/>
                </a:solidFill>
                <a:latin typeface="Times" pitchFamily="18" charset="0"/>
                <a:cs typeface="Times" pitchFamily="18" charset="0"/>
              </a:rPr>
              <a:t>;69(12):1648-58</a:t>
            </a:r>
            <a:r>
              <a:rPr lang="en-US" sz="2800" dirty="0" smtClean="0">
                <a:solidFill>
                  <a:schemeClr val="bg1"/>
                </a:solidFill>
                <a:latin typeface="Times" pitchFamily="18" charset="0"/>
                <a:cs typeface="Times" pitchFamily="18" charset="0"/>
              </a:rPr>
              <a:t>. </a:t>
            </a:r>
            <a:endParaRPr lang="tr-TR" sz="2800" dirty="0">
              <a:solidFill>
                <a:schemeClr val="bg1"/>
              </a:solidFill>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417816"/>
            <a:ext cx="9144000" cy="21207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506413" y="377825"/>
            <a:ext cx="8128000" cy="6096000"/>
          </a:xfrm>
          <a:prstGeom prst="rect">
            <a:avLst/>
          </a:prstGeom>
          <a:noFill/>
          <a:ln w="9525">
            <a:noFill/>
            <a:miter lim="800000"/>
            <a:headEnd/>
            <a:tailEnd/>
          </a:ln>
        </p:spPr>
      </p:pic>
      <p:sp>
        <p:nvSpPr>
          <p:cNvPr id="31747" name="Text Box 3"/>
          <p:cNvSpPr txBox="1">
            <a:spLocks noChangeArrowheads="1"/>
          </p:cNvSpPr>
          <p:nvPr/>
        </p:nvSpPr>
        <p:spPr bwMode="auto">
          <a:xfrm>
            <a:off x="5675313" y="6578600"/>
            <a:ext cx="3073400" cy="276225"/>
          </a:xfrm>
          <a:prstGeom prst="rect">
            <a:avLst/>
          </a:prstGeom>
          <a:noFill/>
          <a:ln w="9525">
            <a:noFill/>
            <a:miter lim="800000"/>
            <a:headEnd/>
            <a:tailEnd/>
          </a:ln>
        </p:spPr>
        <p:txBody>
          <a:bodyPr wrap="none">
            <a:spAutoFit/>
          </a:bodyPr>
          <a:lstStyle/>
          <a:p>
            <a:r>
              <a:rPr lang="en-US" sz="1200"/>
              <a:t>Kawai T, Akira S. SemImmunol2007;19:24-32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250825" y="609600"/>
            <a:ext cx="8893175" cy="1143000"/>
          </a:xfrm>
        </p:spPr>
        <p:txBody>
          <a:bodyPr/>
          <a:lstStyle/>
          <a:p>
            <a:r>
              <a:rPr lang="tr-TR" smtClean="0"/>
              <a:t>ENDOTOXIN SIGNALING PATHWAY</a:t>
            </a:r>
          </a:p>
        </p:txBody>
      </p:sp>
      <p:sp>
        <p:nvSpPr>
          <p:cNvPr id="32771" name="2 İçerik Yer Tutucusu"/>
          <p:cNvSpPr>
            <a:spLocks noGrp="1"/>
          </p:cNvSpPr>
          <p:nvPr>
            <p:ph idx="1"/>
          </p:nvPr>
        </p:nvSpPr>
        <p:spPr/>
        <p:txBody>
          <a:bodyPr/>
          <a:lstStyle/>
          <a:p>
            <a:r>
              <a:rPr lang="tr-TR" smtClean="0"/>
              <a:t>31 molekül</a:t>
            </a:r>
          </a:p>
          <a:p>
            <a:endParaRPr lang="tr-TR" smtClean="0"/>
          </a:p>
          <a:p>
            <a:r>
              <a:rPr lang="tr-TR" smtClean="0"/>
              <a:t>Beyaz ırk</a:t>
            </a:r>
          </a:p>
          <a:p>
            <a:endParaRPr lang="tr-TR" smtClean="0"/>
          </a:p>
          <a:p>
            <a:r>
              <a:rPr lang="tr-TR" smtClean="0"/>
              <a:t>Minor allel sıklığı &gt; 10 %</a:t>
            </a:r>
          </a:p>
          <a:p>
            <a:endParaRPr lang="tr-TR" smtClean="0"/>
          </a:p>
          <a:p>
            <a:r>
              <a:rPr lang="tr-TR" smtClean="0"/>
              <a:t>123 SNP</a:t>
            </a:r>
          </a:p>
          <a:p>
            <a:endParaRPr lang="tr-TR" smtClean="0"/>
          </a:p>
          <a:p>
            <a:endParaRPr lang="tr-TR"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dirty="0" err="1" smtClean="0">
                <a:solidFill>
                  <a:schemeClr val="bg1"/>
                </a:solidFill>
                <a:ea typeface="Calibri" pitchFamily="34" charset="0"/>
                <a:cs typeface="Times New Roman" pitchFamily="18" charset="0"/>
              </a:rPr>
              <a:t>Endotoksin</a:t>
            </a:r>
            <a:r>
              <a:rPr lang="tr-TR" dirty="0" smtClean="0">
                <a:solidFill>
                  <a:schemeClr val="bg1"/>
                </a:solidFill>
                <a:ea typeface="Calibri" pitchFamily="34" charset="0"/>
                <a:cs typeface="Times New Roman" pitchFamily="18" charset="0"/>
              </a:rPr>
              <a:t> yolağında </a:t>
            </a:r>
            <a:r>
              <a:rPr lang="tr-TR" i="1" dirty="0" smtClean="0">
                <a:solidFill>
                  <a:schemeClr val="bg1"/>
                </a:solidFill>
                <a:ea typeface="Calibri" pitchFamily="34" charset="0"/>
                <a:cs typeface="Times New Roman" pitchFamily="18" charset="0"/>
              </a:rPr>
              <a:t>in-</a:t>
            </a:r>
            <a:r>
              <a:rPr lang="tr-TR" i="1" dirty="0" err="1" smtClean="0">
                <a:solidFill>
                  <a:schemeClr val="bg1"/>
                </a:solidFill>
                <a:ea typeface="Calibri" pitchFamily="34" charset="0"/>
                <a:cs typeface="Times New Roman" pitchFamily="18" charset="0"/>
              </a:rPr>
              <a:t>vitro</a:t>
            </a:r>
            <a:r>
              <a:rPr lang="tr-TR" dirty="0" smtClean="0">
                <a:solidFill>
                  <a:schemeClr val="bg1"/>
                </a:solidFill>
                <a:ea typeface="Calibri" pitchFamily="34" charset="0"/>
                <a:cs typeface="Times New Roman" pitchFamily="18" charset="0"/>
              </a:rPr>
              <a:t> </a:t>
            </a:r>
            <a:r>
              <a:rPr lang="tr-TR" dirty="0" err="1" smtClean="0">
                <a:solidFill>
                  <a:schemeClr val="bg1"/>
                </a:solidFill>
                <a:ea typeface="Calibri" pitchFamily="34" charset="0"/>
                <a:cs typeface="Times New Roman" pitchFamily="18" charset="0"/>
              </a:rPr>
              <a:t>IgE</a:t>
            </a:r>
            <a:r>
              <a:rPr lang="tr-TR" dirty="0" smtClean="0">
                <a:solidFill>
                  <a:schemeClr val="bg1"/>
                </a:solidFill>
                <a:ea typeface="Calibri" pitchFamily="34" charset="0"/>
                <a:cs typeface="Times New Roman" pitchFamily="18" charset="0"/>
              </a:rPr>
              <a:t> sentezi ile ilişkili genler. </a:t>
            </a:r>
            <a:r>
              <a:rPr lang="tr-TR" dirty="0" smtClean="0">
                <a:solidFill>
                  <a:schemeClr val="bg1"/>
                </a:solidFill>
                <a:cs typeface="Times New Roman" pitchFamily="18" charset="0"/>
              </a:rPr>
              <a:t/>
            </a:r>
            <a:br>
              <a:rPr lang="tr-TR" dirty="0" smtClean="0">
                <a:solidFill>
                  <a:schemeClr val="bg1"/>
                </a:solidFill>
                <a:cs typeface="Times New Roman" pitchFamily="18" charset="0"/>
              </a:rPr>
            </a:br>
            <a:endParaRPr lang="tr-TR" dirty="0">
              <a:solidFill>
                <a:schemeClr val="bg1"/>
              </a:solidFill>
            </a:endParaRPr>
          </a:p>
        </p:txBody>
      </p:sp>
      <p:sp>
        <p:nvSpPr>
          <p:cNvPr id="3" name="2 İçerik Yer Tutucusu"/>
          <p:cNvSpPr>
            <a:spLocks noGrp="1"/>
          </p:cNvSpPr>
          <p:nvPr>
            <p:ph idx="1"/>
          </p:nvPr>
        </p:nvSpPr>
        <p:spPr/>
        <p:txBody>
          <a:bodyPr>
            <a:normAutofit fontScale="92500" lnSpcReduction="20000"/>
          </a:bodyPr>
          <a:lstStyle/>
          <a:p>
            <a:pPr>
              <a:defRPr/>
            </a:pPr>
            <a:r>
              <a:rPr lang="tr-TR" dirty="0" smtClean="0">
                <a:solidFill>
                  <a:schemeClr val="accent3"/>
                </a:solidFill>
                <a:latin typeface="Times New Roman" pitchFamily="18" charset="0"/>
                <a:cs typeface="Times New Roman" pitchFamily="18" charset="0"/>
              </a:rPr>
              <a:t>TRAF-6</a:t>
            </a:r>
          </a:p>
          <a:p>
            <a:pPr>
              <a:defRPr/>
            </a:pPr>
            <a:r>
              <a:rPr lang="tr-TR" dirty="0" smtClean="0">
                <a:solidFill>
                  <a:schemeClr val="accent3"/>
                </a:solidFill>
                <a:latin typeface="Times New Roman" pitchFamily="18" charset="0"/>
                <a:cs typeface="Times New Roman" pitchFamily="18" charset="0"/>
              </a:rPr>
              <a:t>IRF-3</a:t>
            </a:r>
          </a:p>
          <a:p>
            <a:pPr>
              <a:defRPr/>
            </a:pPr>
            <a:r>
              <a:rPr lang="tr-TR" dirty="0" smtClean="0">
                <a:solidFill>
                  <a:schemeClr val="accent3"/>
                </a:solidFill>
                <a:latin typeface="Times New Roman" pitchFamily="18" charset="0"/>
                <a:cs typeface="Times New Roman" pitchFamily="18" charset="0"/>
              </a:rPr>
              <a:t>TIRAP</a:t>
            </a:r>
          </a:p>
          <a:p>
            <a:pPr>
              <a:defRPr/>
            </a:pPr>
            <a:r>
              <a:rPr lang="tr-TR" dirty="0" smtClean="0">
                <a:solidFill>
                  <a:schemeClr val="accent3"/>
                </a:solidFill>
                <a:latin typeface="Times New Roman" pitchFamily="18" charset="0"/>
                <a:cs typeface="Times New Roman" pitchFamily="18" charset="0"/>
              </a:rPr>
              <a:t>TLR-4</a:t>
            </a:r>
          </a:p>
          <a:p>
            <a:pPr>
              <a:defRPr/>
            </a:pPr>
            <a:r>
              <a:rPr lang="tr-TR" dirty="0" smtClean="0">
                <a:solidFill>
                  <a:schemeClr val="accent3"/>
                </a:solidFill>
                <a:latin typeface="Times New Roman" pitchFamily="18" charset="0"/>
                <a:cs typeface="Times New Roman" pitchFamily="18" charset="0"/>
              </a:rPr>
              <a:t>ST-2</a:t>
            </a:r>
          </a:p>
          <a:p>
            <a:pPr>
              <a:defRPr/>
            </a:pPr>
            <a:r>
              <a:rPr lang="tr-TR" dirty="0" smtClean="0">
                <a:solidFill>
                  <a:schemeClr val="accent3"/>
                </a:solidFill>
                <a:latin typeface="Times New Roman" pitchFamily="18" charset="0"/>
                <a:cs typeface="Times New Roman" pitchFamily="18" charset="0"/>
              </a:rPr>
              <a:t>SOCS-1</a:t>
            </a:r>
          </a:p>
          <a:p>
            <a:pPr>
              <a:defRPr/>
            </a:pPr>
            <a:r>
              <a:rPr lang="tr-TR" dirty="0" smtClean="0">
                <a:solidFill>
                  <a:schemeClr val="accent3"/>
                </a:solidFill>
                <a:latin typeface="Times New Roman" pitchFamily="18" charset="0"/>
                <a:cs typeface="Times New Roman" pitchFamily="18" charset="0"/>
              </a:rPr>
              <a:t>IKK-1</a:t>
            </a:r>
          </a:p>
          <a:p>
            <a:pPr>
              <a:defRPr/>
            </a:pPr>
            <a:r>
              <a:rPr lang="tr-TR" dirty="0" smtClean="0">
                <a:solidFill>
                  <a:schemeClr val="accent3"/>
                </a:solidFill>
                <a:latin typeface="Times New Roman" pitchFamily="18" charset="0"/>
                <a:cs typeface="Times New Roman" pitchFamily="18" charset="0"/>
              </a:rPr>
              <a:t>CD14</a:t>
            </a:r>
          </a:p>
          <a:p>
            <a:pPr>
              <a:defRPr/>
            </a:pPr>
            <a:r>
              <a:rPr lang="tr-TR" dirty="0" smtClean="0">
                <a:solidFill>
                  <a:schemeClr val="accent3"/>
                </a:solidFill>
                <a:latin typeface="Times New Roman" pitchFamily="18" charset="0"/>
                <a:cs typeface="Times New Roman" pitchFamily="18" charset="0"/>
              </a:rPr>
              <a:t>TRIF</a:t>
            </a:r>
            <a:endParaRPr lang="tr-TR" dirty="0">
              <a:solidFill>
                <a:schemeClr val="accent3"/>
              </a:solidFill>
              <a:latin typeface="Times New Roman" pitchFamily="18" charset="0"/>
              <a:cs typeface="Times New Roman" pitchFamily="18" charset="0"/>
            </a:endParaRPr>
          </a:p>
        </p:txBody>
      </p:sp>
      <p:grpSp>
        <p:nvGrpSpPr>
          <p:cNvPr id="4" name="112 Grup"/>
          <p:cNvGrpSpPr>
            <a:grpSpLocks/>
          </p:cNvGrpSpPr>
          <p:nvPr/>
        </p:nvGrpSpPr>
        <p:grpSpPr bwMode="auto">
          <a:xfrm>
            <a:off x="3708400" y="2176463"/>
            <a:ext cx="4032250" cy="2908300"/>
            <a:chOff x="1600200" y="1795608"/>
            <a:chExt cx="6019800" cy="4376592"/>
          </a:xfrm>
        </p:grpSpPr>
        <p:sp>
          <p:nvSpPr>
            <p:cNvPr id="24581" name="AutoShape 6"/>
            <p:cNvSpPr>
              <a:spLocks noChangeAspect="1" noChangeArrowheads="1" noTextEdit="1"/>
            </p:cNvSpPr>
            <p:nvPr/>
          </p:nvSpPr>
          <p:spPr bwMode="auto">
            <a:xfrm>
              <a:off x="1600200" y="2098675"/>
              <a:ext cx="6019800" cy="4073525"/>
            </a:xfrm>
            <a:prstGeom prst="rect">
              <a:avLst/>
            </a:prstGeom>
            <a:noFill/>
            <a:ln w="9525">
              <a:noFill/>
              <a:miter lim="800000"/>
              <a:headEnd/>
              <a:tailEnd/>
            </a:ln>
          </p:spPr>
          <p:txBody>
            <a:bodyPr/>
            <a:lstStyle/>
            <a:p>
              <a:endParaRPr lang="tr-TR"/>
            </a:p>
          </p:txBody>
        </p:sp>
        <p:sp>
          <p:nvSpPr>
            <p:cNvPr id="24582" name="Rectangle 8"/>
            <p:cNvSpPr>
              <a:spLocks noChangeArrowheads="1"/>
            </p:cNvSpPr>
            <p:nvPr/>
          </p:nvSpPr>
          <p:spPr bwMode="auto">
            <a:xfrm>
              <a:off x="2306638" y="2528888"/>
              <a:ext cx="4606925" cy="3082925"/>
            </a:xfrm>
            <a:prstGeom prst="rect">
              <a:avLst/>
            </a:prstGeom>
            <a:noFill/>
            <a:ln w="9525">
              <a:noFill/>
              <a:miter lim="800000"/>
              <a:headEnd/>
              <a:tailEnd/>
            </a:ln>
          </p:spPr>
          <p:txBody>
            <a:bodyPr/>
            <a:lstStyle/>
            <a:p>
              <a:endParaRPr lang="tr-TR" sz="2000">
                <a:solidFill>
                  <a:schemeClr val="bg1"/>
                </a:solidFill>
              </a:endParaRPr>
            </a:p>
          </p:txBody>
        </p:sp>
        <p:sp>
          <p:nvSpPr>
            <p:cNvPr id="24583" name="Rectangle 9"/>
            <p:cNvSpPr>
              <a:spLocks noChangeArrowheads="1"/>
            </p:cNvSpPr>
            <p:nvPr/>
          </p:nvSpPr>
          <p:spPr bwMode="auto">
            <a:xfrm>
              <a:off x="2590800" y="4953000"/>
              <a:ext cx="1023938" cy="639763"/>
            </a:xfrm>
            <a:prstGeom prst="rect">
              <a:avLst/>
            </a:prstGeom>
            <a:solidFill>
              <a:srgbClr val="FF0000"/>
            </a:solidFill>
            <a:ln w="9525">
              <a:noFill/>
              <a:miter lim="800000"/>
              <a:headEnd/>
              <a:tailEnd/>
            </a:ln>
          </p:spPr>
          <p:txBody>
            <a:bodyPr/>
            <a:lstStyle/>
            <a:p>
              <a:endParaRPr lang="tr-TR" sz="2000">
                <a:solidFill>
                  <a:schemeClr val="bg1"/>
                </a:solidFill>
              </a:endParaRPr>
            </a:p>
          </p:txBody>
        </p:sp>
        <p:sp>
          <p:nvSpPr>
            <p:cNvPr id="24584" name="Freeform 10"/>
            <p:cNvSpPr>
              <a:spLocks/>
            </p:cNvSpPr>
            <p:nvPr/>
          </p:nvSpPr>
          <p:spPr bwMode="auto">
            <a:xfrm>
              <a:off x="2562225" y="4959350"/>
              <a:ext cx="1020763" cy="630238"/>
            </a:xfrm>
            <a:custGeom>
              <a:avLst/>
              <a:gdLst>
                <a:gd name="T0" fmla="*/ 0 w 399"/>
                <a:gd name="T1" fmla="*/ 2147483647 h 246"/>
                <a:gd name="T2" fmla="*/ 0 w 399"/>
                <a:gd name="T3" fmla="*/ 2147483647 h 246"/>
                <a:gd name="T4" fmla="*/ 0 w 399"/>
                <a:gd name="T5" fmla="*/ 0 h 246"/>
                <a:gd name="T6" fmla="*/ 2147483647 w 399"/>
                <a:gd name="T7" fmla="*/ 0 h 246"/>
                <a:gd name="T8" fmla="*/ 2147483647 w 399"/>
                <a:gd name="T9" fmla="*/ 2147483647 h 246"/>
                <a:gd name="T10" fmla="*/ 0 60000 65536"/>
                <a:gd name="T11" fmla="*/ 0 60000 65536"/>
                <a:gd name="T12" fmla="*/ 0 60000 65536"/>
                <a:gd name="T13" fmla="*/ 0 60000 65536"/>
                <a:gd name="T14" fmla="*/ 0 60000 65536"/>
                <a:gd name="T15" fmla="*/ 0 w 399"/>
                <a:gd name="T16" fmla="*/ 0 h 246"/>
                <a:gd name="T17" fmla="*/ 399 w 399"/>
                <a:gd name="T18" fmla="*/ 246 h 246"/>
              </a:gdLst>
              <a:ahLst/>
              <a:cxnLst>
                <a:cxn ang="T10">
                  <a:pos x="T0" y="T1"/>
                </a:cxn>
                <a:cxn ang="T11">
                  <a:pos x="T2" y="T3"/>
                </a:cxn>
                <a:cxn ang="T12">
                  <a:pos x="T4" y="T5"/>
                </a:cxn>
                <a:cxn ang="T13">
                  <a:pos x="T6" y="T7"/>
                </a:cxn>
                <a:cxn ang="T14">
                  <a:pos x="T8" y="T9"/>
                </a:cxn>
              </a:cxnLst>
              <a:rect l="T15" t="T16" r="T17" b="T18"/>
              <a:pathLst>
                <a:path w="399" h="246">
                  <a:moveTo>
                    <a:pt x="0" y="246"/>
                  </a:moveTo>
                  <a:lnTo>
                    <a:pt x="0" y="246"/>
                  </a:lnTo>
                  <a:lnTo>
                    <a:pt x="0" y="0"/>
                  </a:lnTo>
                  <a:lnTo>
                    <a:pt x="399" y="0"/>
                  </a:lnTo>
                  <a:lnTo>
                    <a:pt x="399" y="246"/>
                  </a:lnTo>
                </a:path>
              </a:pathLst>
            </a:custGeom>
            <a:noFill/>
            <a:ln w="46038">
              <a:solidFill>
                <a:srgbClr val="000000"/>
              </a:solidFill>
              <a:prstDash val="solid"/>
              <a:round/>
              <a:headEnd/>
              <a:tailEnd/>
            </a:ln>
          </p:spPr>
          <p:txBody>
            <a:bodyPr/>
            <a:lstStyle/>
            <a:p>
              <a:endParaRPr lang="tr-TR"/>
            </a:p>
          </p:txBody>
        </p:sp>
        <p:sp>
          <p:nvSpPr>
            <p:cNvPr id="24585" name="Freeform 11"/>
            <p:cNvSpPr>
              <a:spLocks/>
            </p:cNvSpPr>
            <p:nvPr/>
          </p:nvSpPr>
          <p:spPr bwMode="auto">
            <a:xfrm>
              <a:off x="2817813" y="4186238"/>
              <a:ext cx="512763" cy="0"/>
            </a:xfrm>
            <a:custGeom>
              <a:avLst/>
              <a:gdLst>
                <a:gd name="T0" fmla="*/ 0 w 200"/>
                <a:gd name="T1" fmla="*/ 2147483647 w 200"/>
                <a:gd name="T2" fmla="*/ 0 w 200"/>
                <a:gd name="T3" fmla="*/ 0 60000 65536"/>
                <a:gd name="T4" fmla="*/ 0 60000 65536"/>
                <a:gd name="T5" fmla="*/ 0 60000 65536"/>
                <a:gd name="T6" fmla="*/ 0 w 200"/>
                <a:gd name="T7" fmla="*/ 200 w 200"/>
              </a:gdLst>
              <a:ahLst/>
              <a:cxnLst>
                <a:cxn ang="T3">
                  <a:pos x="T0" y="0"/>
                </a:cxn>
                <a:cxn ang="T4">
                  <a:pos x="T1" y="0"/>
                </a:cxn>
                <a:cxn ang="T5">
                  <a:pos x="T2" y="0"/>
                </a:cxn>
              </a:cxnLst>
              <a:rect l="T6" t="0" r="T7" b="0"/>
              <a:pathLst>
                <a:path w="200">
                  <a:moveTo>
                    <a:pt x="0" y="0"/>
                  </a:moveTo>
                  <a:lnTo>
                    <a:pt x="200" y="0"/>
                  </a:lnTo>
                  <a:lnTo>
                    <a:pt x="0" y="0"/>
                  </a:lnTo>
                </a:path>
              </a:pathLst>
            </a:custGeom>
            <a:noFill/>
            <a:ln w="46038">
              <a:solidFill>
                <a:srgbClr val="000000"/>
              </a:solidFill>
              <a:prstDash val="solid"/>
              <a:round/>
              <a:headEnd/>
              <a:tailEnd/>
            </a:ln>
          </p:spPr>
          <p:txBody>
            <a:bodyPr/>
            <a:lstStyle/>
            <a:p>
              <a:endParaRPr lang="tr-TR"/>
            </a:p>
          </p:txBody>
        </p:sp>
        <p:sp>
          <p:nvSpPr>
            <p:cNvPr id="24586" name="Line 12"/>
            <p:cNvSpPr>
              <a:spLocks noChangeShapeType="1"/>
            </p:cNvSpPr>
            <p:nvPr/>
          </p:nvSpPr>
          <p:spPr bwMode="auto">
            <a:xfrm>
              <a:off x="3074988" y="4186238"/>
              <a:ext cx="0" cy="773113"/>
            </a:xfrm>
            <a:prstGeom prst="line">
              <a:avLst/>
            </a:prstGeom>
            <a:noFill/>
            <a:ln w="46038">
              <a:solidFill>
                <a:srgbClr val="000000"/>
              </a:solidFill>
              <a:round/>
              <a:headEnd/>
              <a:tailEnd/>
            </a:ln>
          </p:spPr>
          <p:txBody>
            <a:bodyPr/>
            <a:lstStyle/>
            <a:p>
              <a:endParaRPr lang="tr-TR"/>
            </a:p>
          </p:txBody>
        </p:sp>
        <p:sp>
          <p:nvSpPr>
            <p:cNvPr id="24587" name="Rectangle 13"/>
            <p:cNvSpPr>
              <a:spLocks noChangeArrowheads="1"/>
            </p:cNvSpPr>
            <p:nvPr/>
          </p:nvSpPr>
          <p:spPr bwMode="auto">
            <a:xfrm>
              <a:off x="4098925" y="4524375"/>
              <a:ext cx="1022350" cy="1074738"/>
            </a:xfrm>
            <a:prstGeom prst="rect">
              <a:avLst/>
            </a:prstGeom>
            <a:solidFill>
              <a:srgbClr val="FF0000"/>
            </a:solidFill>
            <a:ln w="9525">
              <a:noFill/>
              <a:miter lim="800000"/>
              <a:headEnd/>
              <a:tailEnd/>
            </a:ln>
          </p:spPr>
          <p:txBody>
            <a:bodyPr/>
            <a:lstStyle/>
            <a:p>
              <a:endParaRPr lang="tr-TR" sz="2000">
                <a:solidFill>
                  <a:schemeClr val="bg1"/>
                </a:solidFill>
              </a:endParaRPr>
            </a:p>
          </p:txBody>
        </p:sp>
        <p:sp>
          <p:nvSpPr>
            <p:cNvPr id="24588" name="Freeform 14"/>
            <p:cNvSpPr>
              <a:spLocks/>
            </p:cNvSpPr>
            <p:nvPr/>
          </p:nvSpPr>
          <p:spPr bwMode="auto">
            <a:xfrm>
              <a:off x="4098925" y="4524375"/>
              <a:ext cx="1020763" cy="1065213"/>
            </a:xfrm>
            <a:custGeom>
              <a:avLst/>
              <a:gdLst>
                <a:gd name="T0" fmla="*/ 0 w 399"/>
                <a:gd name="T1" fmla="*/ 2147483647 h 416"/>
                <a:gd name="T2" fmla="*/ 0 w 399"/>
                <a:gd name="T3" fmla="*/ 2147483647 h 416"/>
                <a:gd name="T4" fmla="*/ 0 w 399"/>
                <a:gd name="T5" fmla="*/ 0 h 416"/>
                <a:gd name="T6" fmla="*/ 2147483647 w 399"/>
                <a:gd name="T7" fmla="*/ 0 h 416"/>
                <a:gd name="T8" fmla="*/ 2147483647 w 399"/>
                <a:gd name="T9" fmla="*/ 2147483647 h 416"/>
                <a:gd name="T10" fmla="*/ 0 60000 65536"/>
                <a:gd name="T11" fmla="*/ 0 60000 65536"/>
                <a:gd name="T12" fmla="*/ 0 60000 65536"/>
                <a:gd name="T13" fmla="*/ 0 60000 65536"/>
                <a:gd name="T14" fmla="*/ 0 60000 65536"/>
                <a:gd name="T15" fmla="*/ 0 w 399"/>
                <a:gd name="T16" fmla="*/ 0 h 416"/>
                <a:gd name="T17" fmla="*/ 399 w 399"/>
                <a:gd name="T18" fmla="*/ 416 h 416"/>
              </a:gdLst>
              <a:ahLst/>
              <a:cxnLst>
                <a:cxn ang="T10">
                  <a:pos x="T0" y="T1"/>
                </a:cxn>
                <a:cxn ang="T11">
                  <a:pos x="T2" y="T3"/>
                </a:cxn>
                <a:cxn ang="T12">
                  <a:pos x="T4" y="T5"/>
                </a:cxn>
                <a:cxn ang="T13">
                  <a:pos x="T6" y="T7"/>
                </a:cxn>
                <a:cxn ang="T14">
                  <a:pos x="T8" y="T9"/>
                </a:cxn>
              </a:cxnLst>
              <a:rect l="T15" t="T16" r="T17" b="T18"/>
              <a:pathLst>
                <a:path w="399" h="416">
                  <a:moveTo>
                    <a:pt x="0" y="416"/>
                  </a:moveTo>
                  <a:lnTo>
                    <a:pt x="0" y="416"/>
                  </a:lnTo>
                  <a:lnTo>
                    <a:pt x="0" y="0"/>
                  </a:lnTo>
                  <a:lnTo>
                    <a:pt x="399" y="0"/>
                  </a:lnTo>
                  <a:lnTo>
                    <a:pt x="399" y="416"/>
                  </a:lnTo>
                </a:path>
              </a:pathLst>
            </a:custGeom>
            <a:noFill/>
            <a:ln w="46038">
              <a:solidFill>
                <a:srgbClr val="000000"/>
              </a:solidFill>
              <a:prstDash val="solid"/>
              <a:round/>
              <a:headEnd/>
              <a:tailEnd/>
            </a:ln>
          </p:spPr>
          <p:txBody>
            <a:bodyPr/>
            <a:lstStyle/>
            <a:p>
              <a:endParaRPr lang="tr-TR"/>
            </a:p>
          </p:txBody>
        </p:sp>
        <p:sp>
          <p:nvSpPr>
            <p:cNvPr id="24589" name="Freeform 15"/>
            <p:cNvSpPr>
              <a:spLocks/>
            </p:cNvSpPr>
            <p:nvPr/>
          </p:nvSpPr>
          <p:spPr bwMode="auto">
            <a:xfrm>
              <a:off x="4354513" y="3571875"/>
              <a:ext cx="511175" cy="0"/>
            </a:xfrm>
            <a:custGeom>
              <a:avLst/>
              <a:gdLst>
                <a:gd name="T0" fmla="*/ 0 w 200"/>
                <a:gd name="T1" fmla="*/ 2147483647 w 200"/>
                <a:gd name="T2" fmla="*/ 0 w 200"/>
                <a:gd name="T3" fmla="*/ 0 60000 65536"/>
                <a:gd name="T4" fmla="*/ 0 60000 65536"/>
                <a:gd name="T5" fmla="*/ 0 60000 65536"/>
                <a:gd name="T6" fmla="*/ 0 w 200"/>
                <a:gd name="T7" fmla="*/ 200 w 200"/>
              </a:gdLst>
              <a:ahLst/>
              <a:cxnLst>
                <a:cxn ang="T3">
                  <a:pos x="T0" y="0"/>
                </a:cxn>
                <a:cxn ang="T4">
                  <a:pos x="T1" y="0"/>
                </a:cxn>
                <a:cxn ang="T5">
                  <a:pos x="T2" y="0"/>
                </a:cxn>
              </a:cxnLst>
              <a:rect l="T6" t="0" r="T7" b="0"/>
              <a:pathLst>
                <a:path w="200">
                  <a:moveTo>
                    <a:pt x="0" y="0"/>
                  </a:moveTo>
                  <a:lnTo>
                    <a:pt x="200" y="0"/>
                  </a:lnTo>
                  <a:lnTo>
                    <a:pt x="0" y="0"/>
                  </a:lnTo>
                </a:path>
              </a:pathLst>
            </a:custGeom>
            <a:noFill/>
            <a:ln w="46038">
              <a:solidFill>
                <a:srgbClr val="000000"/>
              </a:solidFill>
              <a:prstDash val="solid"/>
              <a:round/>
              <a:headEnd/>
              <a:tailEnd/>
            </a:ln>
          </p:spPr>
          <p:txBody>
            <a:bodyPr/>
            <a:lstStyle/>
            <a:p>
              <a:endParaRPr lang="tr-TR"/>
            </a:p>
          </p:txBody>
        </p:sp>
        <p:sp>
          <p:nvSpPr>
            <p:cNvPr id="24590" name="Line 16"/>
            <p:cNvSpPr>
              <a:spLocks noChangeShapeType="1"/>
            </p:cNvSpPr>
            <p:nvPr/>
          </p:nvSpPr>
          <p:spPr bwMode="auto">
            <a:xfrm>
              <a:off x="4610100" y="3571875"/>
              <a:ext cx="0" cy="952500"/>
            </a:xfrm>
            <a:prstGeom prst="line">
              <a:avLst/>
            </a:prstGeom>
            <a:noFill/>
            <a:ln w="46038">
              <a:solidFill>
                <a:srgbClr val="000000"/>
              </a:solidFill>
              <a:round/>
              <a:headEnd/>
              <a:tailEnd/>
            </a:ln>
          </p:spPr>
          <p:txBody>
            <a:bodyPr/>
            <a:lstStyle/>
            <a:p>
              <a:endParaRPr lang="tr-TR"/>
            </a:p>
          </p:txBody>
        </p:sp>
        <p:sp>
          <p:nvSpPr>
            <p:cNvPr id="24591" name="Rectangle 17"/>
            <p:cNvSpPr>
              <a:spLocks noChangeArrowheads="1"/>
            </p:cNvSpPr>
            <p:nvPr/>
          </p:nvSpPr>
          <p:spPr bwMode="auto">
            <a:xfrm>
              <a:off x="5634038" y="4156075"/>
              <a:ext cx="1023938" cy="1443038"/>
            </a:xfrm>
            <a:prstGeom prst="rect">
              <a:avLst/>
            </a:prstGeom>
            <a:solidFill>
              <a:srgbClr val="FF0000"/>
            </a:solidFill>
            <a:ln w="9525">
              <a:noFill/>
              <a:miter lim="800000"/>
              <a:headEnd/>
              <a:tailEnd/>
            </a:ln>
          </p:spPr>
          <p:txBody>
            <a:bodyPr/>
            <a:lstStyle/>
            <a:p>
              <a:endParaRPr lang="tr-TR" sz="2000">
                <a:solidFill>
                  <a:schemeClr val="bg1"/>
                </a:solidFill>
              </a:endParaRPr>
            </a:p>
          </p:txBody>
        </p:sp>
        <p:sp>
          <p:nvSpPr>
            <p:cNvPr id="24592" name="Freeform 18"/>
            <p:cNvSpPr>
              <a:spLocks/>
            </p:cNvSpPr>
            <p:nvPr/>
          </p:nvSpPr>
          <p:spPr bwMode="auto">
            <a:xfrm>
              <a:off x="5634038" y="4156075"/>
              <a:ext cx="1020763" cy="1433513"/>
            </a:xfrm>
            <a:custGeom>
              <a:avLst/>
              <a:gdLst>
                <a:gd name="T0" fmla="*/ 0 w 399"/>
                <a:gd name="T1" fmla="*/ 2147483647 h 560"/>
                <a:gd name="T2" fmla="*/ 0 w 399"/>
                <a:gd name="T3" fmla="*/ 2147483647 h 560"/>
                <a:gd name="T4" fmla="*/ 0 w 399"/>
                <a:gd name="T5" fmla="*/ 0 h 560"/>
                <a:gd name="T6" fmla="*/ 2147483647 w 399"/>
                <a:gd name="T7" fmla="*/ 0 h 560"/>
                <a:gd name="T8" fmla="*/ 2147483647 w 399"/>
                <a:gd name="T9" fmla="*/ 2147483647 h 560"/>
                <a:gd name="T10" fmla="*/ 0 60000 65536"/>
                <a:gd name="T11" fmla="*/ 0 60000 65536"/>
                <a:gd name="T12" fmla="*/ 0 60000 65536"/>
                <a:gd name="T13" fmla="*/ 0 60000 65536"/>
                <a:gd name="T14" fmla="*/ 0 60000 65536"/>
                <a:gd name="T15" fmla="*/ 0 w 399"/>
                <a:gd name="T16" fmla="*/ 0 h 560"/>
                <a:gd name="T17" fmla="*/ 399 w 399"/>
                <a:gd name="T18" fmla="*/ 560 h 560"/>
              </a:gdLst>
              <a:ahLst/>
              <a:cxnLst>
                <a:cxn ang="T10">
                  <a:pos x="T0" y="T1"/>
                </a:cxn>
                <a:cxn ang="T11">
                  <a:pos x="T2" y="T3"/>
                </a:cxn>
                <a:cxn ang="T12">
                  <a:pos x="T4" y="T5"/>
                </a:cxn>
                <a:cxn ang="T13">
                  <a:pos x="T6" y="T7"/>
                </a:cxn>
                <a:cxn ang="T14">
                  <a:pos x="T8" y="T9"/>
                </a:cxn>
              </a:cxnLst>
              <a:rect l="T15" t="T16" r="T17" b="T18"/>
              <a:pathLst>
                <a:path w="399" h="560">
                  <a:moveTo>
                    <a:pt x="0" y="560"/>
                  </a:moveTo>
                  <a:lnTo>
                    <a:pt x="0" y="560"/>
                  </a:lnTo>
                  <a:lnTo>
                    <a:pt x="0" y="0"/>
                  </a:lnTo>
                  <a:lnTo>
                    <a:pt x="399" y="0"/>
                  </a:lnTo>
                  <a:lnTo>
                    <a:pt x="399" y="560"/>
                  </a:lnTo>
                </a:path>
              </a:pathLst>
            </a:custGeom>
            <a:noFill/>
            <a:ln w="46038">
              <a:solidFill>
                <a:srgbClr val="000000"/>
              </a:solidFill>
              <a:prstDash val="solid"/>
              <a:round/>
              <a:headEnd/>
              <a:tailEnd/>
            </a:ln>
          </p:spPr>
          <p:txBody>
            <a:bodyPr/>
            <a:lstStyle/>
            <a:p>
              <a:endParaRPr lang="tr-TR"/>
            </a:p>
          </p:txBody>
        </p:sp>
        <p:sp>
          <p:nvSpPr>
            <p:cNvPr id="24593" name="Freeform 19"/>
            <p:cNvSpPr>
              <a:spLocks/>
            </p:cNvSpPr>
            <p:nvPr/>
          </p:nvSpPr>
          <p:spPr bwMode="auto">
            <a:xfrm>
              <a:off x="5889625" y="2733675"/>
              <a:ext cx="512763" cy="0"/>
            </a:xfrm>
            <a:custGeom>
              <a:avLst/>
              <a:gdLst>
                <a:gd name="T0" fmla="*/ 0 w 200"/>
                <a:gd name="T1" fmla="*/ 2147483647 w 200"/>
                <a:gd name="T2" fmla="*/ 0 w 200"/>
                <a:gd name="T3" fmla="*/ 0 60000 65536"/>
                <a:gd name="T4" fmla="*/ 0 60000 65536"/>
                <a:gd name="T5" fmla="*/ 0 60000 65536"/>
                <a:gd name="T6" fmla="*/ 0 w 200"/>
                <a:gd name="T7" fmla="*/ 200 w 200"/>
              </a:gdLst>
              <a:ahLst/>
              <a:cxnLst>
                <a:cxn ang="T3">
                  <a:pos x="T0" y="0"/>
                </a:cxn>
                <a:cxn ang="T4">
                  <a:pos x="T1" y="0"/>
                </a:cxn>
                <a:cxn ang="T5">
                  <a:pos x="T2" y="0"/>
                </a:cxn>
              </a:cxnLst>
              <a:rect l="T6" t="0" r="T7" b="0"/>
              <a:pathLst>
                <a:path w="200">
                  <a:moveTo>
                    <a:pt x="0" y="0"/>
                  </a:moveTo>
                  <a:lnTo>
                    <a:pt x="200" y="0"/>
                  </a:lnTo>
                  <a:lnTo>
                    <a:pt x="0" y="0"/>
                  </a:lnTo>
                </a:path>
              </a:pathLst>
            </a:custGeom>
            <a:noFill/>
            <a:ln w="46038">
              <a:solidFill>
                <a:srgbClr val="000000"/>
              </a:solidFill>
              <a:prstDash val="solid"/>
              <a:round/>
              <a:headEnd/>
              <a:tailEnd/>
            </a:ln>
          </p:spPr>
          <p:txBody>
            <a:bodyPr/>
            <a:lstStyle/>
            <a:p>
              <a:endParaRPr lang="tr-TR"/>
            </a:p>
          </p:txBody>
        </p:sp>
        <p:sp>
          <p:nvSpPr>
            <p:cNvPr id="24594" name="Line 20"/>
            <p:cNvSpPr>
              <a:spLocks noChangeShapeType="1"/>
            </p:cNvSpPr>
            <p:nvPr/>
          </p:nvSpPr>
          <p:spPr bwMode="auto">
            <a:xfrm>
              <a:off x="6145213" y="2733675"/>
              <a:ext cx="0" cy="1422400"/>
            </a:xfrm>
            <a:prstGeom prst="line">
              <a:avLst/>
            </a:prstGeom>
            <a:noFill/>
            <a:ln w="46038">
              <a:solidFill>
                <a:srgbClr val="000000"/>
              </a:solidFill>
              <a:round/>
              <a:headEnd/>
              <a:tailEnd/>
            </a:ln>
          </p:spPr>
          <p:txBody>
            <a:bodyPr/>
            <a:lstStyle/>
            <a:p>
              <a:endParaRPr lang="tr-TR"/>
            </a:p>
          </p:txBody>
        </p:sp>
        <p:sp>
          <p:nvSpPr>
            <p:cNvPr id="24595" name="Line 21"/>
            <p:cNvSpPr>
              <a:spLocks noChangeShapeType="1"/>
            </p:cNvSpPr>
            <p:nvPr/>
          </p:nvSpPr>
          <p:spPr bwMode="auto">
            <a:xfrm>
              <a:off x="2306638" y="5599113"/>
              <a:ext cx="4606925" cy="0"/>
            </a:xfrm>
            <a:prstGeom prst="line">
              <a:avLst/>
            </a:prstGeom>
            <a:noFill/>
            <a:ln w="30163">
              <a:solidFill>
                <a:srgbClr val="000000"/>
              </a:solidFill>
              <a:round/>
              <a:headEnd/>
              <a:tailEnd/>
            </a:ln>
          </p:spPr>
          <p:txBody>
            <a:bodyPr/>
            <a:lstStyle/>
            <a:p>
              <a:endParaRPr lang="tr-TR"/>
            </a:p>
          </p:txBody>
        </p:sp>
        <p:sp>
          <p:nvSpPr>
            <p:cNvPr id="24596" name="Line 22"/>
            <p:cNvSpPr>
              <a:spLocks noChangeShapeType="1"/>
            </p:cNvSpPr>
            <p:nvPr/>
          </p:nvSpPr>
          <p:spPr bwMode="auto">
            <a:xfrm>
              <a:off x="3074988" y="5599113"/>
              <a:ext cx="0" cy="87313"/>
            </a:xfrm>
            <a:prstGeom prst="line">
              <a:avLst/>
            </a:prstGeom>
            <a:noFill/>
            <a:ln w="30163">
              <a:solidFill>
                <a:srgbClr val="000000"/>
              </a:solidFill>
              <a:round/>
              <a:headEnd/>
              <a:tailEnd/>
            </a:ln>
          </p:spPr>
          <p:txBody>
            <a:bodyPr/>
            <a:lstStyle/>
            <a:p>
              <a:endParaRPr lang="tr-TR"/>
            </a:p>
          </p:txBody>
        </p:sp>
        <p:sp>
          <p:nvSpPr>
            <p:cNvPr id="24597" name="Rectangle 23"/>
            <p:cNvSpPr>
              <a:spLocks noChangeArrowheads="1"/>
            </p:cNvSpPr>
            <p:nvPr/>
          </p:nvSpPr>
          <p:spPr bwMode="auto">
            <a:xfrm>
              <a:off x="2941719" y="5694363"/>
              <a:ext cx="133189" cy="277641"/>
            </a:xfrm>
            <a:prstGeom prst="rect">
              <a:avLst/>
            </a:prstGeom>
            <a:noFill/>
            <a:ln w="9525">
              <a:noFill/>
              <a:miter lim="800000"/>
              <a:headEnd/>
              <a:tailEnd/>
            </a:ln>
          </p:spPr>
          <p:txBody>
            <a:bodyPr wrap="none" lIns="0" tIns="0" rIns="0" bIns="0">
              <a:spAutoFit/>
            </a:bodyPr>
            <a:lstStyle/>
            <a:p>
              <a:r>
                <a:rPr lang="tr-TR" sz="2000">
                  <a:solidFill>
                    <a:schemeClr val="bg1"/>
                  </a:solidFill>
                </a:rPr>
                <a:t>0</a:t>
              </a:r>
            </a:p>
          </p:txBody>
        </p:sp>
        <p:sp>
          <p:nvSpPr>
            <p:cNvPr id="24598" name="Line 24"/>
            <p:cNvSpPr>
              <a:spLocks noChangeShapeType="1"/>
            </p:cNvSpPr>
            <p:nvPr/>
          </p:nvSpPr>
          <p:spPr bwMode="auto">
            <a:xfrm>
              <a:off x="4610100" y="5599113"/>
              <a:ext cx="0" cy="87313"/>
            </a:xfrm>
            <a:prstGeom prst="line">
              <a:avLst/>
            </a:prstGeom>
            <a:noFill/>
            <a:ln w="30163">
              <a:solidFill>
                <a:srgbClr val="000000"/>
              </a:solidFill>
              <a:round/>
              <a:headEnd/>
              <a:tailEnd/>
            </a:ln>
          </p:spPr>
          <p:txBody>
            <a:bodyPr/>
            <a:lstStyle/>
            <a:p>
              <a:endParaRPr lang="tr-TR"/>
            </a:p>
          </p:txBody>
        </p:sp>
        <p:sp>
          <p:nvSpPr>
            <p:cNvPr id="24599" name="Rectangle 25"/>
            <p:cNvSpPr>
              <a:spLocks noChangeArrowheads="1"/>
            </p:cNvSpPr>
            <p:nvPr/>
          </p:nvSpPr>
          <p:spPr bwMode="auto">
            <a:xfrm>
              <a:off x="4213226" y="5694363"/>
              <a:ext cx="696340" cy="474856"/>
            </a:xfrm>
            <a:prstGeom prst="rect">
              <a:avLst/>
            </a:prstGeom>
            <a:noFill/>
            <a:ln w="9525">
              <a:noFill/>
              <a:miter lim="800000"/>
              <a:headEnd/>
              <a:tailEnd/>
            </a:ln>
          </p:spPr>
          <p:txBody>
            <a:bodyPr wrap="none" lIns="0" tIns="0" rIns="0" bIns="0">
              <a:spAutoFit/>
            </a:bodyPr>
            <a:lstStyle/>
            <a:p>
              <a:r>
                <a:rPr lang="tr-TR" sz="2000">
                  <a:solidFill>
                    <a:schemeClr val="bg1"/>
                  </a:solidFill>
                </a:rPr>
                <a:t>   2</a:t>
              </a:r>
            </a:p>
          </p:txBody>
        </p:sp>
        <p:sp>
          <p:nvSpPr>
            <p:cNvPr id="24600" name="Line 26"/>
            <p:cNvSpPr>
              <a:spLocks noChangeShapeType="1"/>
            </p:cNvSpPr>
            <p:nvPr/>
          </p:nvSpPr>
          <p:spPr bwMode="auto">
            <a:xfrm>
              <a:off x="6145213" y="5599113"/>
              <a:ext cx="0" cy="87313"/>
            </a:xfrm>
            <a:prstGeom prst="line">
              <a:avLst/>
            </a:prstGeom>
            <a:noFill/>
            <a:ln w="30163">
              <a:solidFill>
                <a:srgbClr val="000000"/>
              </a:solidFill>
              <a:round/>
              <a:headEnd/>
              <a:tailEnd/>
            </a:ln>
          </p:spPr>
          <p:txBody>
            <a:bodyPr/>
            <a:lstStyle/>
            <a:p>
              <a:endParaRPr lang="tr-TR"/>
            </a:p>
          </p:txBody>
        </p:sp>
        <p:sp>
          <p:nvSpPr>
            <p:cNvPr id="24601" name="Rectangle 27"/>
            <p:cNvSpPr>
              <a:spLocks noChangeArrowheads="1"/>
            </p:cNvSpPr>
            <p:nvPr/>
          </p:nvSpPr>
          <p:spPr bwMode="auto">
            <a:xfrm>
              <a:off x="5614988" y="5694363"/>
              <a:ext cx="974875" cy="474856"/>
            </a:xfrm>
            <a:prstGeom prst="rect">
              <a:avLst/>
            </a:prstGeom>
            <a:noFill/>
            <a:ln w="9525">
              <a:noFill/>
              <a:miter lim="800000"/>
              <a:headEnd/>
              <a:tailEnd/>
            </a:ln>
          </p:spPr>
          <p:txBody>
            <a:bodyPr wrap="none" lIns="0" tIns="0" rIns="0" bIns="0">
              <a:spAutoFit/>
            </a:bodyPr>
            <a:lstStyle/>
            <a:p>
              <a:r>
                <a:rPr lang="tr-TR" sz="2000">
                  <a:solidFill>
                    <a:schemeClr val="bg1"/>
                  </a:solidFill>
                </a:rPr>
                <a:t> 200</a:t>
              </a:r>
            </a:p>
          </p:txBody>
        </p:sp>
        <p:sp>
          <p:nvSpPr>
            <p:cNvPr id="24602" name="Line 28"/>
            <p:cNvSpPr>
              <a:spLocks noChangeShapeType="1"/>
            </p:cNvSpPr>
            <p:nvPr/>
          </p:nvSpPr>
          <p:spPr bwMode="auto">
            <a:xfrm flipV="1">
              <a:off x="2306638" y="2528888"/>
              <a:ext cx="0" cy="3070225"/>
            </a:xfrm>
            <a:prstGeom prst="line">
              <a:avLst/>
            </a:prstGeom>
            <a:noFill/>
            <a:ln w="30163">
              <a:solidFill>
                <a:srgbClr val="000000"/>
              </a:solidFill>
              <a:round/>
              <a:headEnd/>
              <a:tailEnd/>
            </a:ln>
          </p:spPr>
          <p:txBody>
            <a:bodyPr/>
            <a:lstStyle/>
            <a:p>
              <a:endParaRPr lang="tr-TR"/>
            </a:p>
          </p:txBody>
        </p:sp>
        <p:sp>
          <p:nvSpPr>
            <p:cNvPr id="24603" name="Line 29"/>
            <p:cNvSpPr>
              <a:spLocks noChangeShapeType="1"/>
            </p:cNvSpPr>
            <p:nvPr/>
          </p:nvSpPr>
          <p:spPr bwMode="auto">
            <a:xfrm flipH="1">
              <a:off x="2219325" y="5599113"/>
              <a:ext cx="87313" cy="0"/>
            </a:xfrm>
            <a:prstGeom prst="line">
              <a:avLst/>
            </a:prstGeom>
            <a:noFill/>
            <a:ln w="30163">
              <a:solidFill>
                <a:srgbClr val="000000"/>
              </a:solidFill>
              <a:round/>
              <a:headEnd/>
              <a:tailEnd/>
            </a:ln>
          </p:spPr>
          <p:txBody>
            <a:bodyPr/>
            <a:lstStyle/>
            <a:p>
              <a:endParaRPr lang="tr-TR"/>
            </a:p>
          </p:txBody>
        </p:sp>
        <p:sp>
          <p:nvSpPr>
            <p:cNvPr id="24604" name="Rectangle 30"/>
            <p:cNvSpPr>
              <a:spLocks noChangeArrowheads="1"/>
            </p:cNvSpPr>
            <p:nvPr/>
          </p:nvSpPr>
          <p:spPr bwMode="auto">
            <a:xfrm>
              <a:off x="1865747" y="5461000"/>
              <a:ext cx="278535" cy="474856"/>
            </a:xfrm>
            <a:prstGeom prst="rect">
              <a:avLst/>
            </a:prstGeom>
            <a:noFill/>
            <a:ln w="9525">
              <a:noFill/>
              <a:miter lim="800000"/>
              <a:headEnd/>
              <a:tailEnd/>
            </a:ln>
          </p:spPr>
          <p:txBody>
            <a:bodyPr wrap="none" lIns="0" tIns="0" rIns="0" bIns="0">
              <a:spAutoFit/>
            </a:bodyPr>
            <a:lstStyle/>
            <a:p>
              <a:r>
                <a:rPr lang="tr-TR" sz="2000">
                  <a:solidFill>
                    <a:schemeClr val="bg1"/>
                  </a:solidFill>
                </a:rPr>
                <a:t>0</a:t>
              </a:r>
            </a:p>
          </p:txBody>
        </p:sp>
        <p:sp>
          <p:nvSpPr>
            <p:cNvPr id="24605" name="Line 31"/>
            <p:cNvSpPr>
              <a:spLocks noChangeShapeType="1"/>
            </p:cNvSpPr>
            <p:nvPr/>
          </p:nvSpPr>
          <p:spPr bwMode="auto">
            <a:xfrm flipH="1">
              <a:off x="2219325" y="4830763"/>
              <a:ext cx="87313" cy="0"/>
            </a:xfrm>
            <a:prstGeom prst="line">
              <a:avLst/>
            </a:prstGeom>
            <a:noFill/>
            <a:ln w="30163">
              <a:solidFill>
                <a:srgbClr val="000000"/>
              </a:solidFill>
              <a:round/>
              <a:headEnd/>
              <a:tailEnd/>
            </a:ln>
          </p:spPr>
          <p:txBody>
            <a:bodyPr/>
            <a:lstStyle/>
            <a:p>
              <a:endParaRPr lang="tr-TR"/>
            </a:p>
          </p:txBody>
        </p:sp>
        <p:sp>
          <p:nvSpPr>
            <p:cNvPr id="24606" name="Rectangle 32"/>
            <p:cNvSpPr>
              <a:spLocks noChangeArrowheads="1"/>
            </p:cNvSpPr>
            <p:nvPr/>
          </p:nvSpPr>
          <p:spPr bwMode="auto">
            <a:xfrm>
              <a:off x="1865747" y="4692649"/>
              <a:ext cx="278535" cy="474856"/>
            </a:xfrm>
            <a:prstGeom prst="rect">
              <a:avLst/>
            </a:prstGeom>
            <a:noFill/>
            <a:ln w="9525">
              <a:noFill/>
              <a:miter lim="800000"/>
              <a:headEnd/>
              <a:tailEnd/>
            </a:ln>
          </p:spPr>
          <p:txBody>
            <a:bodyPr wrap="none" lIns="0" tIns="0" rIns="0" bIns="0">
              <a:spAutoFit/>
            </a:bodyPr>
            <a:lstStyle/>
            <a:p>
              <a:r>
                <a:rPr lang="tr-TR" sz="2000">
                  <a:solidFill>
                    <a:schemeClr val="bg1"/>
                  </a:solidFill>
                </a:rPr>
                <a:t>1</a:t>
              </a:r>
            </a:p>
          </p:txBody>
        </p:sp>
        <p:sp>
          <p:nvSpPr>
            <p:cNvPr id="24607" name="Line 33"/>
            <p:cNvSpPr>
              <a:spLocks noChangeShapeType="1"/>
            </p:cNvSpPr>
            <p:nvPr/>
          </p:nvSpPr>
          <p:spPr bwMode="auto">
            <a:xfrm flipH="1">
              <a:off x="2219325" y="4064000"/>
              <a:ext cx="87313" cy="0"/>
            </a:xfrm>
            <a:prstGeom prst="line">
              <a:avLst/>
            </a:prstGeom>
            <a:noFill/>
            <a:ln w="30163">
              <a:solidFill>
                <a:srgbClr val="000000"/>
              </a:solidFill>
              <a:round/>
              <a:headEnd/>
              <a:tailEnd/>
            </a:ln>
          </p:spPr>
          <p:txBody>
            <a:bodyPr/>
            <a:lstStyle/>
            <a:p>
              <a:endParaRPr lang="tr-TR"/>
            </a:p>
          </p:txBody>
        </p:sp>
        <p:sp>
          <p:nvSpPr>
            <p:cNvPr id="24608" name="Rectangle 34"/>
            <p:cNvSpPr>
              <a:spLocks noChangeArrowheads="1"/>
            </p:cNvSpPr>
            <p:nvPr/>
          </p:nvSpPr>
          <p:spPr bwMode="auto">
            <a:xfrm>
              <a:off x="1865747" y="3925888"/>
              <a:ext cx="278535" cy="474856"/>
            </a:xfrm>
            <a:prstGeom prst="rect">
              <a:avLst/>
            </a:prstGeom>
            <a:noFill/>
            <a:ln w="9525">
              <a:noFill/>
              <a:miter lim="800000"/>
              <a:headEnd/>
              <a:tailEnd/>
            </a:ln>
          </p:spPr>
          <p:txBody>
            <a:bodyPr wrap="none" lIns="0" tIns="0" rIns="0" bIns="0">
              <a:spAutoFit/>
            </a:bodyPr>
            <a:lstStyle/>
            <a:p>
              <a:r>
                <a:rPr lang="tr-TR" sz="2000">
                  <a:solidFill>
                    <a:schemeClr val="bg1"/>
                  </a:solidFill>
                </a:rPr>
                <a:t>2</a:t>
              </a:r>
            </a:p>
          </p:txBody>
        </p:sp>
        <p:sp>
          <p:nvSpPr>
            <p:cNvPr id="24609" name="Line 35"/>
            <p:cNvSpPr>
              <a:spLocks noChangeShapeType="1"/>
            </p:cNvSpPr>
            <p:nvPr/>
          </p:nvSpPr>
          <p:spPr bwMode="auto">
            <a:xfrm flipH="1">
              <a:off x="2219325" y="3295650"/>
              <a:ext cx="87313" cy="0"/>
            </a:xfrm>
            <a:prstGeom prst="line">
              <a:avLst/>
            </a:prstGeom>
            <a:noFill/>
            <a:ln w="30163">
              <a:solidFill>
                <a:srgbClr val="000000"/>
              </a:solidFill>
              <a:round/>
              <a:headEnd/>
              <a:tailEnd/>
            </a:ln>
          </p:spPr>
          <p:txBody>
            <a:bodyPr/>
            <a:lstStyle/>
            <a:p>
              <a:endParaRPr lang="tr-TR"/>
            </a:p>
          </p:txBody>
        </p:sp>
        <p:sp>
          <p:nvSpPr>
            <p:cNvPr id="24610" name="Rectangle 36"/>
            <p:cNvSpPr>
              <a:spLocks noChangeArrowheads="1"/>
            </p:cNvSpPr>
            <p:nvPr/>
          </p:nvSpPr>
          <p:spPr bwMode="auto">
            <a:xfrm>
              <a:off x="1865747" y="3157537"/>
              <a:ext cx="278535" cy="474856"/>
            </a:xfrm>
            <a:prstGeom prst="rect">
              <a:avLst/>
            </a:prstGeom>
            <a:noFill/>
            <a:ln w="9525">
              <a:noFill/>
              <a:miter lim="800000"/>
              <a:headEnd/>
              <a:tailEnd/>
            </a:ln>
          </p:spPr>
          <p:txBody>
            <a:bodyPr wrap="none" lIns="0" tIns="0" rIns="0" bIns="0">
              <a:spAutoFit/>
            </a:bodyPr>
            <a:lstStyle/>
            <a:p>
              <a:r>
                <a:rPr lang="tr-TR" sz="2000">
                  <a:solidFill>
                    <a:schemeClr val="bg1"/>
                  </a:solidFill>
                </a:rPr>
                <a:t>3</a:t>
              </a:r>
            </a:p>
          </p:txBody>
        </p:sp>
        <p:sp>
          <p:nvSpPr>
            <p:cNvPr id="24611" name="Line 37"/>
            <p:cNvSpPr>
              <a:spLocks noChangeShapeType="1"/>
            </p:cNvSpPr>
            <p:nvPr/>
          </p:nvSpPr>
          <p:spPr bwMode="auto">
            <a:xfrm flipH="1">
              <a:off x="2219325" y="2528888"/>
              <a:ext cx="87313" cy="0"/>
            </a:xfrm>
            <a:prstGeom prst="line">
              <a:avLst/>
            </a:prstGeom>
            <a:noFill/>
            <a:ln w="30163">
              <a:solidFill>
                <a:srgbClr val="000000"/>
              </a:solidFill>
              <a:round/>
              <a:headEnd/>
              <a:tailEnd/>
            </a:ln>
          </p:spPr>
          <p:txBody>
            <a:bodyPr/>
            <a:lstStyle/>
            <a:p>
              <a:endParaRPr lang="tr-TR"/>
            </a:p>
          </p:txBody>
        </p:sp>
        <p:sp>
          <p:nvSpPr>
            <p:cNvPr id="24612" name="Rectangle 38"/>
            <p:cNvSpPr>
              <a:spLocks noChangeArrowheads="1"/>
            </p:cNvSpPr>
            <p:nvPr/>
          </p:nvSpPr>
          <p:spPr bwMode="auto">
            <a:xfrm>
              <a:off x="1865747" y="2390774"/>
              <a:ext cx="278535" cy="474856"/>
            </a:xfrm>
            <a:prstGeom prst="rect">
              <a:avLst/>
            </a:prstGeom>
            <a:noFill/>
            <a:ln w="9525">
              <a:noFill/>
              <a:miter lim="800000"/>
              <a:headEnd/>
              <a:tailEnd/>
            </a:ln>
          </p:spPr>
          <p:txBody>
            <a:bodyPr wrap="none" lIns="0" tIns="0" rIns="0" bIns="0">
              <a:spAutoFit/>
            </a:bodyPr>
            <a:lstStyle/>
            <a:p>
              <a:r>
                <a:rPr lang="tr-TR" sz="2000">
                  <a:solidFill>
                    <a:schemeClr val="bg1"/>
                  </a:solidFill>
                </a:rPr>
                <a:t>4</a:t>
              </a:r>
            </a:p>
          </p:txBody>
        </p:sp>
        <p:sp>
          <p:nvSpPr>
            <p:cNvPr id="24613" name="Line 39"/>
            <p:cNvSpPr>
              <a:spLocks noChangeShapeType="1"/>
            </p:cNvSpPr>
            <p:nvPr/>
          </p:nvSpPr>
          <p:spPr bwMode="auto">
            <a:xfrm>
              <a:off x="2895600" y="2637588"/>
              <a:ext cx="3352800" cy="0"/>
            </a:xfrm>
            <a:prstGeom prst="line">
              <a:avLst/>
            </a:prstGeom>
            <a:noFill/>
            <a:ln w="25400">
              <a:solidFill>
                <a:schemeClr val="bg1"/>
              </a:solidFill>
              <a:round/>
              <a:headEnd/>
              <a:tailEnd/>
            </a:ln>
          </p:spPr>
          <p:txBody>
            <a:bodyPr/>
            <a:lstStyle/>
            <a:p>
              <a:endParaRPr lang="tr-TR"/>
            </a:p>
          </p:txBody>
        </p:sp>
        <p:sp>
          <p:nvSpPr>
            <p:cNvPr id="24614" name="Text Box 40"/>
            <p:cNvSpPr txBox="1">
              <a:spLocks noChangeArrowheads="1"/>
            </p:cNvSpPr>
            <p:nvPr/>
          </p:nvSpPr>
          <p:spPr bwMode="auto">
            <a:xfrm>
              <a:off x="3979208" y="1795608"/>
              <a:ext cx="1434917" cy="471988"/>
            </a:xfrm>
            <a:prstGeom prst="rect">
              <a:avLst/>
            </a:prstGeom>
            <a:noFill/>
            <a:ln w="9525" algn="ctr">
              <a:noFill/>
              <a:miter lim="800000"/>
              <a:headEnd/>
              <a:tailEnd/>
            </a:ln>
          </p:spPr>
          <p:txBody>
            <a:bodyPr wrap="none">
              <a:spAutoFit/>
            </a:bodyPr>
            <a:lstStyle/>
            <a:p>
              <a:r>
                <a:rPr lang="tr-TR" sz="2800">
                  <a:solidFill>
                    <a:schemeClr val="bg1"/>
                  </a:solidFill>
                </a:rPr>
                <a:t>P &lt; 0.05</a:t>
              </a:r>
            </a:p>
          </p:txBody>
        </p:sp>
      </p:grpSp>
    </p:spTree>
  </p:cSld>
  <p:clrMapOvr>
    <a:masterClrMapping/>
  </p:clrMapOvr>
  <p:transition advTm="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etin kutusu"/>
          <p:cNvSpPr txBox="1">
            <a:spLocks noChangeArrowheads="1"/>
          </p:cNvSpPr>
          <p:nvPr/>
        </p:nvSpPr>
        <p:spPr bwMode="auto">
          <a:xfrm>
            <a:off x="250825" y="1557338"/>
            <a:ext cx="4033838" cy="3478212"/>
          </a:xfrm>
          <a:prstGeom prst="rect">
            <a:avLst/>
          </a:prstGeom>
          <a:noFill/>
          <a:ln w="12700">
            <a:solidFill>
              <a:schemeClr val="tx1"/>
            </a:solidFill>
            <a:miter lim="800000"/>
            <a:headEnd/>
            <a:tailEnd/>
          </a:ln>
        </p:spPr>
        <p:txBody>
          <a:bodyPr>
            <a:spAutoFit/>
          </a:bodyPr>
          <a:lstStyle/>
          <a:p>
            <a:r>
              <a:rPr lang="tr-TR"/>
              <a:t>LPS stimulation</a:t>
            </a:r>
          </a:p>
          <a:p>
            <a:endParaRPr lang="tr-TR"/>
          </a:p>
          <a:p>
            <a:endParaRPr lang="tr-TR"/>
          </a:p>
          <a:p>
            <a:r>
              <a:rPr lang="tr-TR"/>
              <a:t>In-vitro IgE synthesis</a:t>
            </a:r>
          </a:p>
        </p:txBody>
      </p:sp>
      <p:cxnSp>
        <p:nvCxnSpPr>
          <p:cNvPr id="51203" name="3 Düz Ok Bağlayıcısı"/>
          <p:cNvCxnSpPr>
            <a:cxnSpLocks noChangeShapeType="1"/>
          </p:cNvCxnSpPr>
          <p:nvPr/>
        </p:nvCxnSpPr>
        <p:spPr bwMode="auto">
          <a:xfrm>
            <a:off x="2124075" y="2420938"/>
            <a:ext cx="0" cy="1079500"/>
          </a:xfrm>
          <a:prstGeom prst="straightConnector1">
            <a:avLst/>
          </a:prstGeom>
          <a:noFill/>
          <a:ln w="63500" algn="ctr">
            <a:solidFill>
              <a:schemeClr val="tx1"/>
            </a:solidFill>
            <a:round/>
            <a:headEnd/>
            <a:tailEnd type="arrow" w="med" len="med"/>
          </a:ln>
        </p:spPr>
      </p:cxnSp>
      <p:cxnSp>
        <p:nvCxnSpPr>
          <p:cNvPr id="51204" name="7 Düz Ok Bağlayıcısı"/>
          <p:cNvCxnSpPr>
            <a:cxnSpLocks noChangeShapeType="1"/>
          </p:cNvCxnSpPr>
          <p:nvPr/>
        </p:nvCxnSpPr>
        <p:spPr bwMode="auto">
          <a:xfrm>
            <a:off x="3995738" y="2997200"/>
            <a:ext cx="792162" cy="0"/>
          </a:xfrm>
          <a:prstGeom prst="straightConnector1">
            <a:avLst/>
          </a:prstGeom>
          <a:noFill/>
          <a:ln w="63500" algn="ctr">
            <a:solidFill>
              <a:schemeClr val="tx1"/>
            </a:solidFill>
            <a:round/>
            <a:headEnd/>
            <a:tailEnd type="arrow" w="med" len="med"/>
          </a:ln>
        </p:spPr>
      </p:cxnSp>
      <p:sp>
        <p:nvSpPr>
          <p:cNvPr id="51205" name="8 Metin kutusu"/>
          <p:cNvSpPr txBox="1">
            <a:spLocks noChangeArrowheads="1"/>
          </p:cNvSpPr>
          <p:nvPr/>
        </p:nvSpPr>
        <p:spPr bwMode="auto">
          <a:xfrm>
            <a:off x="4859338" y="1773238"/>
            <a:ext cx="4176712" cy="3478212"/>
          </a:xfrm>
          <a:prstGeom prst="rect">
            <a:avLst/>
          </a:prstGeom>
          <a:noFill/>
          <a:ln w="12700">
            <a:solidFill>
              <a:schemeClr val="tx1"/>
            </a:solidFill>
            <a:miter lim="800000"/>
            <a:headEnd/>
            <a:tailEnd/>
          </a:ln>
        </p:spPr>
        <p:txBody>
          <a:bodyPr>
            <a:spAutoFit/>
          </a:bodyPr>
          <a:lstStyle/>
          <a:p>
            <a:r>
              <a:rPr lang="tr-TR"/>
              <a:t>Children with asthma</a:t>
            </a:r>
          </a:p>
          <a:p>
            <a:endParaRPr lang="tr-TR"/>
          </a:p>
          <a:p>
            <a:r>
              <a:rPr lang="tr-TR"/>
              <a:t>Healthy children</a:t>
            </a:r>
          </a:p>
          <a:p>
            <a:endParaRPr lang="tr-TR"/>
          </a:p>
        </p:txBody>
      </p:sp>
      <p:sp>
        <p:nvSpPr>
          <p:cNvPr id="51206" name="10 Metin kutusu"/>
          <p:cNvSpPr txBox="1">
            <a:spLocks noChangeArrowheads="1"/>
          </p:cNvSpPr>
          <p:nvPr/>
        </p:nvSpPr>
        <p:spPr bwMode="auto">
          <a:xfrm>
            <a:off x="1876425" y="5661025"/>
            <a:ext cx="5937250" cy="769938"/>
          </a:xfrm>
          <a:prstGeom prst="rect">
            <a:avLst/>
          </a:prstGeom>
          <a:noFill/>
          <a:ln w="9525">
            <a:noFill/>
            <a:miter lim="800000"/>
            <a:headEnd/>
            <a:tailEnd/>
          </a:ln>
        </p:spPr>
        <p:txBody>
          <a:bodyPr wrap="none">
            <a:spAutoFit/>
          </a:bodyPr>
          <a:lstStyle/>
          <a:p>
            <a:r>
              <a:rPr lang="tr-TR"/>
              <a:t>Environmental endotoxin</a:t>
            </a:r>
          </a:p>
        </p:txBody>
      </p:sp>
      <p:cxnSp>
        <p:nvCxnSpPr>
          <p:cNvPr id="51207" name="12 Düz Ok Bağlayıcısı"/>
          <p:cNvCxnSpPr>
            <a:cxnSpLocks noChangeShapeType="1"/>
          </p:cNvCxnSpPr>
          <p:nvPr/>
        </p:nvCxnSpPr>
        <p:spPr bwMode="auto">
          <a:xfrm flipV="1">
            <a:off x="4643438" y="4941888"/>
            <a:ext cx="1296987" cy="935037"/>
          </a:xfrm>
          <a:prstGeom prst="straightConnector1">
            <a:avLst/>
          </a:prstGeom>
          <a:noFill/>
          <a:ln w="63500" algn="ctr">
            <a:solidFill>
              <a:schemeClr val="tx1"/>
            </a:solidFill>
            <a:round/>
            <a:headEnd/>
            <a:tailEnd type="arrow" w="med" len="med"/>
          </a:ln>
        </p:spPr>
      </p:cxnSp>
      <p:sp>
        <p:nvSpPr>
          <p:cNvPr id="51208" name="13 Metin kutusu"/>
          <p:cNvSpPr txBox="1">
            <a:spLocks noChangeArrowheads="1"/>
          </p:cNvSpPr>
          <p:nvPr/>
        </p:nvSpPr>
        <p:spPr bwMode="auto">
          <a:xfrm>
            <a:off x="5364163" y="5108575"/>
            <a:ext cx="434975" cy="768350"/>
          </a:xfrm>
          <a:prstGeom prst="rect">
            <a:avLst/>
          </a:prstGeom>
          <a:noFill/>
          <a:ln w="9525">
            <a:noFill/>
            <a:miter lim="800000"/>
            <a:headEnd/>
            <a:tailEnd/>
          </a:ln>
        </p:spPr>
        <p:txBody>
          <a:bodyPr wrap="none">
            <a:spAutoFit/>
          </a:bodyPr>
          <a:lstStyle/>
          <a:p>
            <a:r>
              <a:rPr lang="tr-T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588963" y="2613025"/>
            <a:ext cx="8197850" cy="270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457200"/>
          </a:xfrm>
          <a:prstGeom prst="rect">
            <a:avLst/>
          </a:prstGeom>
          <a:noFill/>
          <a:ln w="9525" algn="ctr">
            <a:noFill/>
            <a:miter lim="800000"/>
            <a:headEnd/>
            <a:tailEnd/>
          </a:ln>
        </p:spPr>
        <p:txBody>
          <a:bodyPr wrap="none" anchor="ctr">
            <a:spAutoFit/>
          </a:bodyPr>
          <a:lstStyle/>
          <a:p>
            <a:endParaRPr lang="tr-TR"/>
          </a:p>
        </p:txBody>
      </p:sp>
      <p:graphicFrame>
        <p:nvGraphicFramePr>
          <p:cNvPr id="1026" name="Object 1"/>
          <p:cNvGraphicFramePr>
            <a:graphicFrameLocks noChangeAspect="1"/>
          </p:cNvGraphicFramePr>
          <p:nvPr/>
        </p:nvGraphicFramePr>
        <p:xfrm>
          <a:off x="2386013" y="985838"/>
          <a:ext cx="4273550" cy="5467350"/>
        </p:xfrm>
        <a:graphic>
          <a:graphicData uri="http://schemas.openxmlformats.org/presentationml/2006/ole">
            <p:oleObj spid="_x0000_s75778" name="Slayt" r:id="rId3" imgW="3249242" imgH="4334196" progId="PowerPoint.Slide.12">
              <p:embed/>
            </p:oleObj>
          </a:graphicData>
        </a:graphic>
      </p:graphicFrame>
      <p:sp>
        <p:nvSpPr>
          <p:cNvPr id="4" name="1 Başlık"/>
          <p:cNvSpPr txBox="1">
            <a:spLocks/>
          </p:cNvSpPr>
          <p:nvPr/>
        </p:nvSpPr>
        <p:spPr>
          <a:xfrm>
            <a:off x="971600" y="188913"/>
            <a:ext cx="7772400" cy="1143000"/>
          </a:xfrm>
          <a:prstGeom prst="rect">
            <a:avLst/>
          </a:prstGeom>
        </p:spPr>
        <p:txBody>
          <a:bodyPr>
            <a:normAutofit fontScale="97500"/>
          </a:bodyPr>
          <a:lstStyle/>
          <a:p>
            <a:pPr algn="ctr">
              <a:defRPr/>
            </a:pPr>
            <a:r>
              <a:rPr lang="tr-TR" sz="4100" b="0" kern="0" dirty="0">
                <a:solidFill>
                  <a:schemeClr val="bg1"/>
                </a:solidFill>
                <a:latin typeface="Times New Roman" pitchFamily="18" charset="0"/>
                <a:ea typeface="Calibri" pitchFamily="34" charset="0"/>
                <a:cs typeface="Times New Roman" pitchFamily="18" charset="0"/>
              </a:rPr>
              <a:t>MAAS DOĞUM KOHORTU</a:t>
            </a:r>
            <a:r>
              <a:rPr lang="tr-TR" kern="0" dirty="0">
                <a:latin typeface="+mj-lt"/>
                <a:ea typeface="Calibri" pitchFamily="34" charset="0"/>
                <a:cs typeface="Times New Roman" pitchFamily="18" charset="0"/>
              </a:rPr>
              <a:t>  </a:t>
            </a:r>
            <a:endParaRPr lang="tr-TR" kern="0" dirty="0">
              <a:latin typeface="+mj-lt"/>
              <a:ea typeface="+mj-ea"/>
              <a:cs typeface="+mj-cs"/>
            </a:endParaRPr>
          </a:p>
        </p:txBody>
      </p:sp>
    </p:spTree>
  </p:cSld>
  <p:clrMapOvr>
    <a:masterClrMapping/>
  </p:clrMapOvr>
  <p:transition advTm="241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cstate="print"/>
          <a:srcRect/>
          <a:stretch>
            <a:fillRect/>
          </a:stretch>
        </p:blipFill>
        <p:spPr bwMode="auto">
          <a:xfrm>
            <a:off x="-1411" y="-1588"/>
            <a:ext cx="9144001"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cstate="print"/>
          <a:srcRect/>
          <a:stretch>
            <a:fillRect/>
          </a:stretch>
        </p:blipFill>
        <p:spPr bwMode="auto">
          <a:xfrm>
            <a:off x="0" y="757238"/>
            <a:ext cx="8604250" cy="4262437"/>
          </a:xfrm>
          <a:prstGeom prst="rect">
            <a:avLst/>
          </a:prstGeom>
          <a:noFill/>
          <a:ln w="9525">
            <a:noFill/>
            <a:miter lim="800000"/>
            <a:headEnd/>
            <a:tailEnd/>
          </a:ln>
        </p:spPr>
      </p:pic>
      <p:sp>
        <p:nvSpPr>
          <p:cNvPr id="26627" name="3 Dikdörtgen"/>
          <p:cNvSpPr>
            <a:spLocks noChangeArrowheads="1"/>
          </p:cNvSpPr>
          <p:nvPr/>
        </p:nvSpPr>
        <p:spPr bwMode="auto">
          <a:xfrm>
            <a:off x="0" y="5035550"/>
            <a:ext cx="9144000" cy="1816100"/>
          </a:xfrm>
          <a:prstGeom prst="rect">
            <a:avLst/>
          </a:prstGeom>
          <a:noFill/>
          <a:ln w="9525">
            <a:noFill/>
            <a:miter lim="800000"/>
            <a:headEnd/>
            <a:tailEnd/>
          </a:ln>
        </p:spPr>
        <p:txBody>
          <a:bodyPr>
            <a:spAutoFit/>
          </a:bodyPr>
          <a:lstStyle/>
          <a:p>
            <a:pPr algn="ctr"/>
            <a:r>
              <a:rPr lang="en-US" sz="2800">
                <a:solidFill>
                  <a:schemeClr val="bg1"/>
                </a:solidFill>
                <a:latin typeface="Times New Roman" pitchFamily="18" charset="0"/>
                <a:cs typeface="Times New Roman" pitchFamily="18" charset="0"/>
              </a:rPr>
              <a:t>Fitted predicted probability curves for current wheeze</a:t>
            </a:r>
            <a:endParaRPr lang="tr-TR" sz="2800">
              <a:solidFill>
                <a:schemeClr val="bg1"/>
              </a:solidFill>
              <a:latin typeface="Times New Roman" pitchFamily="18" charset="0"/>
              <a:cs typeface="Times New Roman" pitchFamily="18" charset="0"/>
            </a:endParaRPr>
          </a:p>
          <a:p>
            <a:pPr algn="ctr"/>
            <a:r>
              <a:rPr lang="en-US" sz="2800">
                <a:solidFill>
                  <a:schemeClr val="bg1"/>
                </a:solidFill>
                <a:latin typeface="Times New Roman" pitchFamily="18" charset="0"/>
                <a:cs typeface="Times New Roman" pitchFamily="18" charset="0"/>
              </a:rPr>
              <a:t> in</a:t>
            </a:r>
            <a:r>
              <a:rPr lang="tr-TR" sz="2800">
                <a:solidFill>
                  <a:schemeClr val="bg1"/>
                </a:solidFill>
                <a:latin typeface="Times New Roman" pitchFamily="18" charset="0"/>
                <a:cs typeface="Times New Roman" pitchFamily="18" charset="0"/>
              </a:rPr>
              <a:t> </a:t>
            </a:r>
            <a:r>
              <a:rPr lang="en-US" sz="2800">
                <a:solidFill>
                  <a:schemeClr val="bg1"/>
                </a:solidFill>
                <a:latin typeface="Times New Roman" pitchFamily="18" charset="0"/>
                <a:cs typeface="Times New Roman" pitchFamily="18" charset="0"/>
              </a:rPr>
              <a:t>relation to endotoxin</a:t>
            </a:r>
            <a:r>
              <a:rPr lang="tr-TR" sz="2800">
                <a:solidFill>
                  <a:schemeClr val="bg1"/>
                </a:solidFill>
                <a:latin typeface="Times New Roman" pitchFamily="18" charset="0"/>
                <a:cs typeface="Times New Roman" pitchFamily="18" charset="0"/>
              </a:rPr>
              <a:t> </a:t>
            </a:r>
            <a:r>
              <a:rPr lang="en-US" sz="2800">
                <a:solidFill>
                  <a:schemeClr val="bg1"/>
                </a:solidFill>
                <a:latin typeface="Times New Roman" pitchFamily="18" charset="0"/>
                <a:cs typeface="Times New Roman" pitchFamily="18" charset="0"/>
              </a:rPr>
              <a:t>load.</a:t>
            </a:r>
            <a:endParaRPr lang="tr-TR" sz="2800">
              <a:solidFill>
                <a:schemeClr val="bg1"/>
              </a:solidFill>
              <a:latin typeface="Times New Roman" pitchFamily="18" charset="0"/>
              <a:cs typeface="Times New Roman" pitchFamily="18" charset="0"/>
            </a:endParaRPr>
          </a:p>
          <a:p>
            <a:pPr algn="ctr"/>
            <a:r>
              <a:rPr lang="en-US" sz="2800">
                <a:solidFill>
                  <a:schemeClr val="bg1"/>
                </a:solidFill>
                <a:latin typeface="Times New Roman" pitchFamily="18" charset="0"/>
                <a:cs typeface="Times New Roman" pitchFamily="18" charset="0"/>
              </a:rPr>
              <a:t> (A) Age 8, ST-2 SNP rs17639215; </a:t>
            </a:r>
            <a:endParaRPr lang="tr-TR" sz="2800">
              <a:solidFill>
                <a:schemeClr val="bg1"/>
              </a:solidFill>
              <a:latin typeface="Times New Roman" pitchFamily="18" charset="0"/>
              <a:cs typeface="Times New Roman" pitchFamily="18" charset="0"/>
            </a:endParaRPr>
          </a:p>
          <a:p>
            <a:pPr algn="ctr"/>
            <a:r>
              <a:rPr lang="en-US" sz="2800">
                <a:solidFill>
                  <a:schemeClr val="bg1"/>
                </a:solidFill>
                <a:latin typeface="Times New Roman" pitchFamily="18" charset="0"/>
                <a:cs typeface="Times New Roman" pitchFamily="18" charset="0"/>
              </a:rPr>
              <a:t>(B)</a:t>
            </a:r>
            <a:r>
              <a:rPr lang="tr-TR" sz="2800">
                <a:solidFill>
                  <a:schemeClr val="bg1"/>
                </a:solidFill>
                <a:latin typeface="Times New Roman" pitchFamily="18" charset="0"/>
                <a:cs typeface="Times New Roman" pitchFamily="18" charset="0"/>
              </a:rPr>
              <a:t> </a:t>
            </a:r>
            <a:r>
              <a:rPr lang="en-US" sz="2800">
                <a:solidFill>
                  <a:schemeClr val="bg1"/>
                </a:solidFill>
                <a:latin typeface="Times New Roman" pitchFamily="18" charset="0"/>
                <a:cs typeface="Times New Roman" pitchFamily="18" charset="0"/>
              </a:rPr>
              <a:t>age 11, ST-2 SNP rs17639215</a:t>
            </a:r>
            <a:endParaRPr lang="tr-TR" sz="28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90525" y="404813"/>
            <a:ext cx="8362950" cy="43053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103188" y="620713"/>
            <a:ext cx="9051925" cy="5616575"/>
          </a:xfrm>
          <a:prstGeom prst="rect">
            <a:avLst/>
          </a:prstGeom>
          <a:noFill/>
          <a:ln w="9525" algn="ctr">
            <a:noFill/>
            <a:miter lim="800000"/>
            <a:headEnd/>
            <a:tailEnd/>
          </a:ln>
        </p:spPr>
      </p:pic>
      <p:sp>
        <p:nvSpPr>
          <p:cNvPr id="52227" name="5 Dikdörtgen"/>
          <p:cNvSpPr>
            <a:spLocks noChangeArrowheads="1"/>
          </p:cNvSpPr>
          <p:nvPr/>
        </p:nvSpPr>
        <p:spPr bwMode="auto">
          <a:xfrm>
            <a:off x="2736850" y="6443663"/>
            <a:ext cx="7235825" cy="369887"/>
          </a:xfrm>
          <a:prstGeom prst="rect">
            <a:avLst/>
          </a:prstGeom>
          <a:noFill/>
          <a:ln w="9525">
            <a:noFill/>
            <a:miter lim="800000"/>
            <a:headEnd/>
            <a:tailEnd/>
          </a:ln>
        </p:spPr>
        <p:txBody>
          <a:bodyPr>
            <a:spAutoFit/>
          </a:bodyPr>
          <a:lstStyle/>
          <a:p>
            <a:r>
              <a:rPr lang="tr-TR" sz="1800">
                <a:solidFill>
                  <a:schemeClr val="bg1"/>
                </a:solidFill>
              </a:rPr>
              <a:t>Baye TM etal., J Allergy Clin Immunol 2010;126:425-36</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en-US" dirty="0" smtClean="0"/>
              <a:t>The best way out of a difficulty is through it</a:t>
            </a:r>
            <a:r>
              <a:rPr lang="tr-TR" dirty="0" smtClean="0"/>
              <a:t>.</a:t>
            </a:r>
            <a:br>
              <a:rPr lang="tr-TR" dirty="0" smtClean="0"/>
            </a:br>
            <a:endParaRPr lang="tr-TR" dirty="0"/>
          </a:p>
        </p:txBody>
      </p:sp>
      <p:sp>
        <p:nvSpPr>
          <p:cNvPr id="3" name="2 Alt Başlık"/>
          <p:cNvSpPr>
            <a:spLocks noGrp="1"/>
          </p:cNvSpPr>
          <p:nvPr>
            <p:ph type="subTitle" idx="1"/>
          </p:nvPr>
        </p:nvSpPr>
        <p:spPr>
          <a:xfrm>
            <a:off x="1371600" y="3212976"/>
            <a:ext cx="6400800" cy="1752600"/>
          </a:xfrm>
        </p:spPr>
        <p:txBody>
          <a:bodyPr/>
          <a:lstStyle/>
          <a:p>
            <a:pPr algn="r"/>
            <a:r>
              <a:rPr lang="tr-TR" dirty="0" smtClean="0"/>
              <a:t>Robert </a:t>
            </a:r>
            <a:r>
              <a:rPr lang="tr-TR" dirty="0" err="1" smtClean="0"/>
              <a:t>Frost</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74638"/>
            <a:ext cx="9144000" cy="1143000"/>
          </a:xfrm>
        </p:spPr>
        <p:txBody>
          <a:bodyPr/>
          <a:lstStyle/>
          <a:p>
            <a:r>
              <a:rPr lang="en-GB" altLang="en-US" smtClean="0">
                <a:solidFill>
                  <a:srgbClr val="FFFF00"/>
                </a:solidFill>
                <a:cs typeface="Times New Roman" pitchFamily="18" charset="0"/>
              </a:rPr>
              <a:t>Genome-wide Association Studies</a:t>
            </a:r>
            <a:r>
              <a:rPr lang="tr-TR" altLang="en-US" smtClean="0">
                <a:solidFill>
                  <a:srgbClr val="FFFF00"/>
                </a:solidFill>
                <a:cs typeface="Times New Roman" pitchFamily="18" charset="0"/>
              </a:rPr>
              <a:t/>
            </a:r>
            <a:br>
              <a:rPr lang="tr-TR" altLang="en-US" smtClean="0">
                <a:solidFill>
                  <a:srgbClr val="FFFF00"/>
                </a:solidFill>
                <a:cs typeface="Times New Roman" pitchFamily="18" charset="0"/>
              </a:rPr>
            </a:br>
            <a:r>
              <a:rPr lang="tr-TR" altLang="en-US" smtClean="0">
                <a:solidFill>
                  <a:srgbClr val="FFFF00"/>
                </a:solidFill>
                <a:cs typeface="Times New Roman" pitchFamily="18" charset="0"/>
              </a:rPr>
              <a:t>GWAS</a:t>
            </a:r>
            <a:endParaRPr lang="en-GB" altLang="en-US" smtClean="0">
              <a:solidFill>
                <a:srgbClr val="FFFF00"/>
              </a:solidFill>
              <a:cs typeface="Times New Roman" pitchFamily="18" charset="0"/>
            </a:endParaRPr>
          </a:p>
        </p:txBody>
      </p:sp>
      <p:sp>
        <p:nvSpPr>
          <p:cNvPr id="6147" name="Rectangle 3"/>
          <p:cNvSpPr>
            <a:spLocks noGrp="1" noChangeArrowheads="1"/>
          </p:cNvSpPr>
          <p:nvPr>
            <p:ph type="body" idx="1"/>
          </p:nvPr>
        </p:nvSpPr>
        <p:spPr>
          <a:xfrm>
            <a:off x="354013" y="2274888"/>
            <a:ext cx="8174037" cy="3817937"/>
          </a:xfrm>
        </p:spPr>
        <p:txBody>
          <a:bodyPr/>
          <a:lstStyle/>
          <a:p>
            <a:pPr lvl="1">
              <a:lnSpc>
                <a:spcPct val="80000"/>
              </a:lnSpc>
              <a:buFont typeface="Times New Roman" pitchFamily="18" charset="0"/>
              <a:buNone/>
            </a:pPr>
            <a:endParaRPr lang="en-GB" altLang="en-US" sz="2400" dirty="0" smtClean="0">
              <a:solidFill>
                <a:schemeClr val="bg1"/>
              </a:solidFill>
              <a:cs typeface="Times New Roman" pitchFamily="18" charset="0"/>
            </a:endParaRPr>
          </a:p>
          <a:p>
            <a:pPr>
              <a:lnSpc>
                <a:spcPct val="80000"/>
              </a:lnSpc>
            </a:pPr>
            <a:r>
              <a:rPr lang="tr-TR" altLang="en-US" sz="2800" dirty="0" smtClean="0">
                <a:solidFill>
                  <a:schemeClr val="bg1"/>
                </a:solidFill>
                <a:cs typeface="Times New Roman" pitchFamily="18" charset="0"/>
              </a:rPr>
              <a:t>Belirteçler</a:t>
            </a:r>
            <a:r>
              <a:rPr lang="en-GB" altLang="en-US" sz="2800" dirty="0" smtClean="0">
                <a:solidFill>
                  <a:schemeClr val="bg1"/>
                </a:solidFill>
                <a:cs typeface="Times New Roman" pitchFamily="18" charset="0"/>
              </a:rPr>
              <a:t>: Mi</a:t>
            </a:r>
            <a:r>
              <a:rPr lang="tr-TR" altLang="en-US" sz="2800" dirty="0" err="1" smtClean="0">
                <a:solidFill>
                  <a:schemeClr val="bg1"/>
                </a:solidFill>
                <a:cs typeface="Times New Roman" pitchFamily="18" charset="0"/>
              </a:rPr>
              <a:t>lyonlarca</a:t>
            </a:r>
            <a:r>
              <a:rPr lang="en-GB" altLang="en-US" sz="2800" dirty="0" smtClean="0">
                <a:solidFill>
                  <a:schemeClr val="bg1"/>
                </a:solidFill>
                <a:cs typeface="Times New Roman" pitchFamily="18" charset="0"/>
              </a:rPr>
              <a:t> SNP and LD pattern</a:t>
            </a:r>
            <a:r>
              <a:rPr lang="tr-TR" altLang="en-US" sz="2800" dirty="0" err="1" smtClean="0">
                <a:solidFill>
                  <a:schemeClr val="bg1"/>
                </a:solidFill>
                <a:cs typeface="Times New Roman" pitchFamily="18" charset="0"/>
              </a:rPr>
              <a:t>leri</a:t>
            </a:r>
            <a:r>
              <a:rPr lang="en-GB" altLang="en-US" sz="2800" dirty="0" smtClean="0">
                <a:solidFill>
                  <a:schemeClr val="bg1"/>
                </a:solidFill>
                <a:cs typeface="Times New Roman" pitchFamily="18" charset="0"/>
              </a:rPr>
              <a:t> </a:t>
            </a:r>
          </a:p>
          <a:p>
            <a:pPr>
              <a:lnSpc>
                <a:spcPct val="80000"/>
              </a:lnSpc>
            </a:pPr>
            <a:endParaRPr lang="en-GB" altLang="en-US" sz="2800" dirty="0" smtClean="0">
              <a:solidFill>
                <a:schemeClr val="bg1"/>
              </a:solidFill>
              <a:cs typeface="Times New Roman" pitchFamily="18" charset="0"/>
            </a:endParaRPr>
          </a:p>
          <a:p>
            <a:pPr>
              <a:lnSpc>
                <a:spcPct val="80000"/>
              </a:lnSpc>
            </a:pPr>
            <a:endParaRPr lang="tr-TR" altLang="en-US" sz="2800" dirty="0" smtClean="0">
              <a:solidFill>
                <a:schemeClr val="bg1"/>
              </a:solidFill>
              <a:cs typeface="Times New Roman" pitchFamily="18" charset="0"/>
            </a:endParaRPr>
          </a:p>
          <a:p>
            <a:pPr>
              <a:lnSpc>
                <a:spcPct val="80000"/>
              </a:lnSpc>
            </a:pPr>
            <a:endParaRPr lang="en-GB" altLang="en-US" sz="2800" dirty="0" smtClean="0">
              <a:solidFill>
                <a:schemeClr val="bg1"/>
              </a:solidFill>
              <a:cs typeface="Times New Roman" pitchFamily="18" charset="0"/>
            </a:endParaRPr>
          </a:p>
          <a:p>
            <a:pPr>
              <a:lnSpc>
                <a:spcPct val="80000"/>
              </a:lnSpc>
            </a:pPr>
            <a:r>
              <a:rPr lang="tr-TR" altLang="en-US" sz="2800" dirty="0" smtClean="0">
                <a:solidFill>
                  <a:schemeClr val="bg1"/>
                </a:solidFill>
                <a:cs typeface="Times New Roman" pitchFamily="18" charset="0"/>
              </a:rPr>
              <a:t>Örnekler</a:t>
            </a:r>
            <a:r>
              <a:rPr lang="en-GB" altLang="en-US" sz="2800" dirty="0" smtClean="0">
                <a:solidFill>
                  <a:schemeClr val="bg1"/>
                </a:solidFill>
                <a:cs typeface="Times New Roman" pitchFamily="18" charset="0"/>
              </a:rPr>
              <a:t>: </a:t>
            </a:r>
            <a:r>
              <a:rPr lang="tr-TR" altLang="en-US" sz="2800" dirty="0" smtClean="0">
                <a:solidFill>
                  <a:schemeClr val="bg1"/>
                </a:solidFill>
                <a:cs typeface="Times New Roman" pitchFamily="18" charset="0"/>
              </a:rPr>
              <a:t>İyi tanımlanmış </a:t>
            </a:r>
            <a:r>
              <a:rPr lang="tr-TR" altLang="en-US" sz="2800" dirty="0" err="1" smtClean="0">
                <a:solidFill>
                  <a:schemeClr val="bg1"/>
                </a:solidFill>
                <a:cs typeface="Times New Roman" pitchFamily="18" charset="0"/>
              </a:rPr>
              <a:t>kohortlardan</a:t>
            </a:r>
            <a:r>
              <a:rPr lang="tr-TR" altLang="en-US" sz="2800" dirty="0" smtClean="0">
                <a:solidFill>
                  <a:schemeClr val="bg1"/>
                </a:solidFill>
                <a:cs typeface="Times New Roman" pitchFamily="18" charset="0"/>
              </a:rPr>
              <a:t> elde edilen DNA </a:t>
            </a:r>
            <a:r>
              <a:rPr lang="en-GB" altLang="en-US" sz="2800" dirty="0" smtClean="0">
                <a:solidFill>
                  <a:schemeClr val="bg1"/>
                </a:solidFill>
                <a:cs typeface="Times New Roman" pitchFamily="18" charset="0"/>
              </a:rPr>
              <a:t>(n=</a:t>
            </a:r>
            <a:r>
              <a:rPr lang="tr-TR" altLang="en-US" sz="2800" dirty="0" smtClean="0">
                <a:solidFill>
                  <a:schemeClr val="bg1"/>
                </a:solidFill>
                <a:cs typeface="Times New Roman" pitchFamily="18" charset="0"/>
              </a:rPr>
              <a:t> x</a:t>
            </a:r>
            <a:r>
              <a:rPr lang="en-GB" altLang="en-US" sz="2800" dirty="0" smtClean="0">
                <a:solidFill>
                  <a:schemeClr val="bg1"/>
                </a:solidFill>
                <a:cs typeface="Times New Roman" pitchFamily="18" charset="0"/>
              </a:rPr>
              <a:t>1000</a:t>
            </a:r>
            <a:r>
              <a:rPr lang="tr-TR" altLang="en-US" sz="2800" dirty="0" smtClean="0">
                <a:solidFill>
                  <a:schemeClr val="bg1"/>
                </a:solidFill>
                <a:cs typeface="Times New Roman" pitchFamily="18" charset="0"/>
              </a:rPr>
              <a:t>)</a:t>
            </a:r>
            <a:endParaRPr lang="en-GB" altLang="en-US" sz="2800" dirty="0" smtClean="0">
              <a:solidFill>
                <a:schemeClr val="bg1"/>
              </a:solidFill>
              <a:cs typeface="Times New Roman" pitchFamily="18" charset="0"/>
            </a:endParaRPr>
          </a:p>
        </p:txBody>
      </p:sp>
      <p:pic>
        <p:nvPicPr>
          <p:cNvPr id="6148" name="Picture 5" descr="HapMap"/>
          <p:cNvPicPr>
            <a:picLocks noChangeAspect="1" noChangeArrowheads="1"/>
          </p:cNvPicPr>
          <p:nvPr/>
        </p:nvPicPr>
        <p:blipFill>
          <a:blip r:embed="rId3" cstate="print"/>
          <a:srcRect/>
          <a:stretch>
            <a:fillRect/>
          </a:stretch>
        </p:blipFill>
        <p:spPr bwMode="auto">
          <a:xfrm>
            <a:off x="3042469" y="3411909"/>
            <a:ext cx="2033587" cy="665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İçerik Yer Tutucusu"/>
          <p:cNvGraphicFramePr>
            <a:graphicFrameLocks noGrp="1"/>
          </p:cNvGraphicFramePr>
          <p:nvPr>
            <p:ph idx="1"/>
          </p:nvPr>
        </p:nvGraphicFramePr>
        <p:xfrm>
          <a:off x="373063" y="1028700"/>
          <a:ext cx="8341566" cy="5059680"/>
        </p:xfrm>
        <a:graphic>
          <a:graphicData uri="http://schemas.openxmlformats.org/drawingml/2006/table">
            <a:tbl>
              <a:tblPr firstRow="1" bandRow="1">
                <a:tableStyleId>{5C22544A-7EE6-4342-B048-85BDC9FD1C3A}</a:tableStyleId>
              </a:tblPr>
              <a:tblGrid>
                <a:gridCol w="2985008"/>
                <a:gridCol w="2576036"/>
                <a:gridCol w="2780522"/>
              </a:tblGrid>
              <a:tr h="370840">
                <a:tc>
                  <a:txBody>
                    <a:bodyPr/>
                    <a:lstStyle/>
                    <a:p>
                      <a:r>
                        <a:rPr lang="tr-TR" sz="2000" dirty="0" smtClean="0">
                          <a:solidFill>
                            <a:srgbClr val="002060"/>
                          </a:solidFill>
                        </a:rPr>
                        <a:t>Gen/bölge</a:t>
                      </a:r>
                      <a:endParaRPr lang="tr-TR" sz="2000" dirty="0">
                        <a:solidFill>
                          <a:srgbClr val="002060"/>
                        </a:solidFill>
                      </a:endParaRPr>
                    </a:p>
                  </a:txBody>
                  <a:tcPr/>
                </a:tc>
                <a:tc>
                  <a:txBody>
                    <a:bodyPr/>
                    <a:lstStyle/>
                    <a:p>
                      <a:pPr algn="ctr"/>
                      <a:r>
                        <a:rPr lang="tr-TR" sz="2000" dirty="0" smtClean="0">
                          <a:solidFill>
                            <a:srgbClr val="002060"/>
                          </a:solidFill>
                        </a:rPr>
                        <a:t>EVE</a:t>
                      </a:r>
                    </a:p>
                    <a:p>
                      <a:pPr algn="ctr"/>
                      <a:r>
                        <a:rPr lang="tr-TR" sz="2000" dirty="0" smtClean="0">
                          <a:solidFill>
                            <a:srgbClr val="002060"/>
                          </a:solidFill>
                        </a:rPr>
                        <a:t>Amerika 15,000</a:t>
                      </a:r>
                      <a:endParaRPr lang="tr-TR" sz="2000" dirty="0">
                        <a:solidFill>
                          <a:srgbClr val="002060"/>
                        </a:solidFill>
                      </a:endParaRPr>
                    </a:p>
                  </a:txBody>
                  <a:tcPr/>
                </a:tc>
                <a:tc>
                  <a:txBody>
                    <a:bodyPr/>
                    <a:lstStyle/>
                    <a:p>
                      <a:pPr algn="ctr"/>
                      <a:r>
                        <a:rPr lang="tr-TR" sz="2000" dirty="0" smtClean="0">
                          <a:solidFill>
                            <a:srgbClr val="002060"/>
                          </a:solidFill>
                        </a:rPr>
                        <a:t>GABRIEL</a:t>
                      </a:r>
                    </a:p>
                    <a:p>
                      <a:pPr algn="ctr"/>
                      <a:r>
                        <a:rPr lang="tr-TR" sz="2000" dirty="0" smtClean="0">
                          <a:solidFill>
                            <a:srgbClr val="002060"/>
                          </a:solidFill>
                        </a:rPr>
                        <a:t>Avrupa 11,000</a:t>
                      </a:r>
                      <a:endParaRPr lang="tr-TR" sz="2000" dirty="0">
                        <a:solidFill>
                          <a:srgbClr val="002060"/>
                        </a:solidFill>
                      </a:endParaRPr>
                    </a:p>
                  </a:txBody>
                  <a:tcPr/>
                </a:tc>
              </a:tr>
              <a:tr h="370840">
                <a:tc>
                  <a:txBody>
                    <a:bodyPr/>
                    <a:lstStyle/>
                    <a:p>
                      <a:r>
                        <a:rPr lang="tr-TR" sz="2000" b="1" dirty="0" smtClean="0">
                          <a:solidFill>
                            <a:srgbClr val="FF0000"/>
                          </a:solidFill>
                        </a:rPr>
                        <a:t>17q21 (ORMDL3)</a:t>
                      </a:r>
                      <a:endParaRPr lang="tr-TR" sz="2000" b="1" dirty="0">
                        <a:solidFill>
                          <a:srgbClr val="FF0000"/>
                        </a:solidFill>
                      </a:endParaRPr>
                    </a:p>
                  </a:txBody>
                  <a:tcPr/>
                </a:tc>
                <a:tc>
                  <a:txBody>
                    <a:bodyPr/>
                    <a:lstStyle/>
                    <a:p>
                      <a:pPr algn="ctr"/>
                      <a:r>
                        <a:rPr lang="tr-TR" sz="2000" b="1" dirty="0" smtClean="0">
                          <a:solidFill>
                            <a:srgbClr val="FF0000"/>
                          </a:solidFill>
                        </a:rPr>
                        <a:t>1.2x10</a:t>
                      </a:r>
                      <a:r>
                        <a:rPr lang="tr-TR" sz="2000" b="1" baseline="30000" dirty="0" smtClean="0">
                          <a:solidFill>
                            <a:srgbClr val="FF0000"/>
                          </a:solidFill>
                        </a:rPr>
                        <a:t>-14</a:t>
                      </a:r>
                      <a:endParaRPr lang="tr-TR" sz="2000" b="1" baseline="30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0000"/>
                          </a:solidFill>
                        </a:rPr>
                        <a:t>6.4x10</a:t>
                      </a:r>
                      <a:r>
                        <a:rPr lang="tr-TR" sz="2000" b="1" baseline="30000" dirty="0" smtClean="0">
                          <a:solidFill>
                            <a:srgbClr val="FF0000"/>
                          </a:solidFill>
                        </a:rPr>
                        <a:t>-23</a:t>
                      </a:r>
                    </a:p>
                  </a:txBody>
                  <a:tcPr/>
                </a:tc>
              </a:tr>
              <a:tr h="370840">
                <a:tc>
                  <a:txBody>
                    <a:bodyPr/>
                    <a:lstStyle/>
                    <a:p>
                      <a:r>
                        <a:rPr lang="tr-TR" sz="2000" dirty="0" smtClean="0">
                          <a:solidFill>
                            <a:srgbClr val="002060"/>
                          </a:solidFill>
                        </a:rPr>
                        <a:t>IL1RL1/IL18R1 </a:t>
                      </a:r>
                      <a:r>
                        <a:rPr lang="tr-TR" sz="2000" dirty="0" err="1" smtClean="0">
                          <a:solidFill>
                            <a:srgbClr val="002060"/>
                          </a:solidFill>
                        </a:rPr>
                        <a:t>Chr</a:t>
                      </a:r>
                      <a:r>
                        <a:rPr lang="tr-TR" sz="2000" dirty="0" smtClean="0">
                          <a:solidFill>
                            <a:srgbClr val="002060"/>
                          </a:solidFill>
                        </a:rPr>
                        <a:t> 2</a:t>
                      </a:r>
                      <a:endParaRPr lang="tr-TR" sz="2000" dirty="0">
                        <a:solidFill>
                          <a:srgbClr val="002060"/>
                        </a:solidFill>
                      </a:endParaRPr>
                    </a:p>
                  </a:txBody>
                  <a:tcPr/>
                </a:tc>
                <a:tc>
                  <a:txBody>
                    <a:bodyPr/>
                    <a:lstStyle/>
                    <a:p>
                      <a:pPr algn="ctr"/>
                      <a:r>
                        <a:rPr lang="tr-TR" sz="2000" dirty="0" smtClean="0">
                          <a:solidFill>
                            <a:srgbClr val="002060"/>
                          </a:solidFill>
                        </a:rPr>
                        <a:t>1.4x10</a:t>
                      </a:r>
                      <a:r>
                        <a:rPr lang="tr-TR" sz="2000" baseline="30000" dirty="0" smtClean="0">
                          <a:solidFill>
                            <a:srgbClr val="002060"/>
                          </a:solidFill>
                        </a:rPr>
                        <a:t>-8</a:t>
                      </a:r>
                      <a:endParaRPr lang="tr-TR" sz="2000" baseline="300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solidFill>
                            <a:srgbClr val="002060"/>
                          </a:solidFill>
                        </a:rPr>
                        <a:t>3.4x10</a:t>
                      </a:r>
                      <a:r>
                        <a:rPr lang="tr-TR" sz="2000" baseline="30000" dirty="0" smtClean="0">
                          <a:solidFill>
                            <a:srgbClr val="002060"/>
                          </a:solidFill>
                        </a:rPr>
                        <a:t>-9</a:t>
                      </a:r>
                    </a:p>
                  </a:txBody>
                  <a:tcPr/>
                </a:tc>
              </a:tr>
              <a:tr h="370840">
                <a:tc>
                  <a:txBody>
                    <a:bodyPr/>
                    <a:lstStyle/>
                    <a:p>
                      <a:r>
                        <a:rPr lang="tr-TR" sz="2000" dirty="0" smtClean="0">
                          <a:solidFill>
                            <a:srgbClr val="002060"/>
                          </a:solidFill>
                        </a:rPr>
                        <a:t>TSLP</a:t>
                      </a:r>
                      <a:r>
                        <a:rPr lang="tr-TR" sz="2000" baseline="0" dirty="0" smtClean="0">
                          <a:solidFill>
                            <a:srgbClr val="002060"/>
                          </a:solidFill>
                        </a:rPr>
                        <a:t> </a:t>
                      </a:r>
                      <a:r>
                        <a:rPr lang="tr-TR" sz="2000" baseline="0" dirty="0" err="1" smtClean="0">
                          <a:solidFill>
                            <a:srgbClr val="002060"/>
                          </a:solidFill>
                        </a:rPr>
                        <a:t>Chr</a:t>
                      </a:r>
                      <a:r>
                        <a:rPr lang="tr-TR" sz="2000" baseline="0" dirty="0" smtClean="0">
                          <a:solidFill>
                            <a:srgbClr val="002060"/>
                          </a:solidFill>
                        </a:rPr>
                        <a:t> 5</a:t>
                      </a:r>
                      <a:endParaRPr lang="tr-TR" sz="2000" dirty="0">
                        <a:solidFill>
                          <a:srgbClr val="002060"/>
                        </a:solidFill>
                      </a:endParaRPr>
                    </a:p>
                  </a:txBody>
                  <a:tcPr/>
                </a:tc>
                <a:tc>
                  <a:txBody>
                    <a:bodyPr/>
                    <a:lstStyle/>
                    <a:p>
                      <a:pPr algn="ctr"/>
                      <a:r>
                        <a:rPr lang="tr-TR" sz="2000" dirty="0" smtClean="0">
                          <a:solidFill>
                            <a:srgbClr val="002060"/>
                          </a:solidFill>
                        </a:rPr>
                        <a:t>7.3x10</a:t>
                      </a:r>
                      <a:r>
                        <a:rPr lang="tr-TR" sz="2000" baseline="30000" dirty="0" smtClean="0">
                          <a:solidFill>
                            <a:srgbClr val="002060"/>
                          </a:solidFill>
                        </a:rPr>
                        <a:t>-10</a:t>
                      </a:r>
                      <a:endParaRPr lang="tr-TR" sz="2000" baseline="300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solidFill>
                            <a:srgbClr val="002060"/>
                          </a:solidFill>
                        </a:rPr>
                        <a:t>7.52x10</a:t>
                      </a:r>
                      <a:r>
                        <a:rPr lang="tr-TR" sz="2000" baseline="30000" dirty="0" smtClean="0">
                          <a:solidFill>
                            <a:srgbClr val="002060"/>
                          </a:solidFill>
                        </a:rPr>
                        <a:t>-8</a:t>
                      </a:r>
                    </a:p>
                  </a:txBody>
                  <a:tcPr/>
                </a:tc>
              </a:tr>
              <a:tr h="370840">
                <a:tc>
                  <a:txBody>
                    <a:bodyPr/>
                    <a:lstStyle/>
                    <a:p>
                      <a:r>
                        <a:rPr lang="tr-TR" sz="2000" dirty="0" smtClean="0">
                          <a:solidFill>
                            <a:srgbClr val="002060"/>
                          </a:solidFill>
                        </a:rPr>
                        <a:t>IL-33 </a:t>
                      </a:r>
                      <a:r>
                        <a:rPr lang="tr-TR" sz="2000" dirty="0" err="1" smtClean="0">
                          <a:solidFill>
                            <a:srgbClr val="002060"/>
                          </a:solidFill>
                        </a:rPr>
                        <a:t>Chr</a:t>
                      </a:r>
                      <a:r>
                        <a:rPr lang="tr-TR" sz="2000" dirty="0" smtClean="0">
                          <a:solidFill>
                            <a:srgbClr val="002060"/>
                          </a:solidFill>
                        </a:rPr>
                        <a:t> 9</a:t>
                      </a:r>
                      <a:endParaRPr lang="tr-TR" sz="2000" dirty="0">
                        <a:solidFill>
                          <a:srgbClr val="002060"/>
                        </a:solidFill>
                      </a:endParaRPr>
                    </a:p>
                  </a:txBody>
                  <a:tcPr/>
                </a:tc>
                <a:tc>
                  <a:txBody>
                    <a:bodyPr/>
                    <a:lstStyle/>
                    <a:p>
                      <a:pPr algn="ctr"/>
                      <a:r>
                        <a:rPr lang="tr-TR" sz="2000" dirty="0" smtClean="0">
                          <a:solidFill>
                            <a:srgbClr val="002060"/>
                          </a:solidFill>
                        </a:rPr>
                        <a:t>2.5x10</a:t>
                      </a:r>
                      <a:r>
                        <a:rPr lang="tr-TR" sz="2000" baseline="30000" dirty="0" smtClean="0">
                          <a:solidFill>
                            <a:srgbClr val="002060"/>
                          </a:solidFill>
                        </a:rPr>
                        <a:t>-7</a:t>
                      </a:r>
                      <a:endParaRPr lang="tr-TR" sz="2000" baseline="300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solidFill>
                            <a:srgbClr val="002060"/>
                          </a:solidFill>
                        </a:rPr>
                        <a:t>9.2x10</a:t>
                      </a:r>
                      <a:r>
                        <a:rPr lang="tr-TR" sz="2000" baseline="30000" dirty="0" smtClean="0">
                          <a:solidFill>
                            <a:srgbClr val="002060"/>
                          </a:solidFill>
                        </a:rPr>
                        <a:t>-10</a:t>
                      </a:r>
                    </a:p>
                  </a:txBody>
                  <a:tcPr/>
                </a:tc>
              </a:tr>
              <a:tr h="370840">
                <a:tc>
                  <a:txBody>
                    <a:bodyPr/>
                    <a:lstStyle/>
                    <a:p>
                      <a:r>
                        <a:rPr lang="tr-TR" sz="2000" smtClean="0">
                          <a:solidFill>
                            <a:srgbClr val="002060"/>
                          </a:solidFill>
                        </a:rPr>
                        <a:t>SMAD3Chr 15</a:t>
                      </a:r>
                      <a:endParaRPr lang="tr-TR" sz="2000" dirty="0">
                        <a:solidFill>
                          <a:srgbClr val="002060"/>
                        </a:solidFill>
                      </a:endParaRPr>
                    </a:p>
                  </a:txBody>
                  <a:tcPr/>
                </a:tc>
                <a:tc>
                  <a:txBody>
                    <a:bodyPr/>
                    <a:lstStyle/>
                    <a:p>
                      <a:pPr algn="ctr"/>
                      <a:r>
                        <a:rPr lang="tr-TR" sz="2000" dirty="0" smtClean="0">
                          <a:solidFill>
                            <a:srgbClr val="002060"/>
                          </a:solidFill>
                        </a:rPr>
                        <a:t>1.9x10</a:t>
                      </a:r>
                      <a:r>
                        <a:rPr lang="tr-TR" sz="2000" baseline="30000" dirty="0" smtClean="0">
                          <a:solidFill>
                            <a:srgbClr val="002060"/>
                          </a:solidFill>
                        </a:rPr>
                        <a:t>-4</a:t>
                      </a:r>
                      <a:endParaRPr lang="tr-TR" sz="2000" baseline="300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solidFill>
                            <a:srgbClr val="002060"/>
                          </a:solidFill>
                        </a:rPr>
                        <a:t>3.9x10</a:t>
                      </a:r>
                      <a:r>
                        <a:rPr lang="tr-TR" sz="2000" baseline="30000" dirty="0" smtClean="0">
                          <a:solidFill>
                            <a:srgbClr val="002060"/>
                          </a:solidFill>
                        </a:rPr>
                        <a:t>-9</a:t>
                      </a:r>
                    </a:p>
                  </a:txBody>
                  <a:tcPr/>
                </a:tc>
              </a:tr>
              <a:tr h="370840">
                <a:tc>
                  <a:txBody>
                    <a:bodyPr/>
                    <a:lstStyle/>
                    <a:p>
                      <a:r>
                        <a:rPr lang="tr-TR" sz="2000" dirty="0" smtClean="0">
                          <a:solidFill>
                            <a:srgbClr val="002060"/>
                          </a:solidFill>
                        </a:rPr>
                        <a:t>RORA </a:t>
                      </a:r>
                      <a:r>
                        <a:rPr lang="tr-TR" sz="2000" dirty="0" err="1" smtClean="0">
                          <a:solidFill>
                            <a:srgbClr val="002060"/>
                          </a:solidFill>
                        </a:rPr>
                        <a:t>Chr</a:t>
                      </a:r>
                      <a:r>
                        <a:rPr lang="tr-TR" sz="2000" dirty="0" smtClean="0">
                          <a:solidFill>
                            <a:srgbClr val="002060"/>
                          </a:solidFill>
                        </a:rPr>
                        <a:t> 15</a:t>
                      </a:r>
                      <a:endParaRPr lang="tr-TR" sz="2000" dirty="0">
                        <a:solidFill>
                          <a:srgbClr val="002060"/>
                        </a:solidFill>
                      </a:endParaRPr>
                    </a:p>
                  </a:txBody>
                  <a:tcPr/>
                </a:tc>
                <a:tc>
                  <a:txBody>
                    <a:bodyPr/>
                    <a:lstStyle/>
                    <a:p>
                      <a:pPr algn="ctr"/>
                      <a:r>
                        <a:rPr lang="tr-TR" sz="2000" dirty="0" smtClean="0">
                          <a:solidFill>
                            <a:srgbClr val="002060"/>
                          </a:solidFill>
                        </a:rPr>
                        <a:t>2.1x10</a:t>
                      </a:r>
                      <a:r>
                        <a:rPr lang="tr-TR" sz="2000" baseline="30000" dirty="0" smtClean="0">
                          <a:solidFill>
                            <a:srgbClr val="002060"/>
                          </a:solidFill>
                        </a:rPr>
                        <a:t>-3</a:t>
                      </a:r>
                      <a:endParaRPr lang="tr-TR" sz="2000" baseline="300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solidFill>
                            <a:srgbClr val="002060"/>
                          </a:solidFill>
                        </a:rPr>
                        <a:t>1.1x10</a:t>
                      </a:r>
                      <a:r>
                        <a:rPr lang="tr-TR" sz="2000" baseline="30000" dirty="0" smtClean="0">
                          <a:solidFill>
                            <a:srgbClr val="002060"/>
                          </a:solidFill>
                        </a:rPr>
                        <a:t>-7</a:t>
                      </a:r>
                    </a:p>
                  </a:txBody>
                  <a:tcPr/>
                </a:tc>
              </a:tr>
              <a:tr h="370840">
                <a:tc>
                  <a:txBody>
                    <a:bodyPr/>
                    <a:lstStyle/>
                    <a:p>
                      <a:r>
                        <a:rPr lang="tr-TR" sz="2000" dirty="0" smtClean="0">
                          <a:solidFill>
                            <a:srgbClr val="002060"/>
                          </a:solidFill>
                        </a:rPr>
                        <a:t>HLA-DQ </a:t>
                      </a:r>
                      <a:r>
                        <a:rPr lang="tr-TR" sz="2000" dirty="0" err="1" smtClean="0">
                          <a:solidFill>
                            <a:srgbClr val="002060"/>
                          </a:solidFill>
                        </a:rPr>
                        <a:t>Chr</a:t>
                      </a:r>
                      <a:r>
                        <a:rPr lang="tr-TR" sz="2000" dirty="0" smtClean="0">
                          <a:solidFill>
                            <a:srgbClr val="002060"/>
                          </a:solidFill>
                        </a:rPr>
                        <a:t> 5</a:t>
                      </a:r>
                      <a:endParaRPr lang="tr-TR" sz="2000" dirty="0">
                        <a:solidFill>
                          <a:srgbClr val="002060"/>
                        </a:solidFill>
                      </a:endParaRPr>
                    </a:p>
                  </a:txBody>
                  <a:tcPr/>
                </a:tc>
                <a:tc>
                  <a:txBody>
                    <a:bodyPr/>
                    <a:lstStyle/>
                    <a:p>
                      <a:pPr algn="ctr"/>
                      <a:r>
                        <a:rPr lang="tr-TR" sz="2000" dirty="0" smtClean="0">
                          <a:solidFill>
                            <a:srgbClr val="002060"/>
                          </a:solidFill>
                        </a:rPr>
                        <a:t>0.014</a:t>
                      </a:r>
                      <a:endParaRPr lang="tr-TR" sz="2000" baseline="300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solidFill>
                            <a:srgbClr val="002060"/>
                          </a:solidFill>
                        </a:rPr>
                        <a:t>7.0x10</a:t>
                      </a:r>
                      <a:r>
                        <a:rPr lang="tr-TR" sz="2000" baseline="30000" dirty="0" smtClean="0">
                          <a:solidFill>
                            <a:srgbClr val="002060"/>
                          </a:solidFill>
                        </a:rPr>
                        <a:t>-14</a:t>
                      </a:r>
                    </a:p>
                  </a:txBody>
                  <a:tcPr/>
                </a:tc>
              </a:tr>
              <a:tr h="370840">
                <a:tc>
                  <a:txBody>
                    <a:bodyPr/>
                    <a:lstStyle/>
                    <a:p>
                      <a:r>
                        <a:rPr lang="tr-TR" sz="2000" dirty="0" smtClean="0">
                          <a:solidFill>
                            <a:srgbClr val="002060"/>
                          </a:solidFill>
                        </a:rPr>
                        <a:t>PHYN  Chr1</a:t>
                      </a:r>
                      <a:endParaRPr lang="tr-TR" sz="2000" dirty="0">
                        <a:solidFill>
                          <a:srgbClr val="002060"/>
                        </a:solidFill>
                      </a:endParaRPr>
                    </a:p>
                  </a:txBody>
                  <a:tcPr/>
                </a:tc>
                <a:tc>
                  <a:txBody>
                    <a:bodyPr/>
                    <a:lstStyle/>
                    <a:p>
                      <a:pPr algn="ctr"/>
                      <a:r>
                        <a:rPr lang="tr-TR" sz="2000" dirty="0" smtClean="0">
                          <a:solidFill>
                            <a:srgbClr val="002060"/>
                          </a:solidFill>
                        </a:rPr>
                        <a:t>3.6x10</a:t>
                      </a:r>
                      <a:r>
                        <a:rPr lang="tr-TR" sz="2000" baseline="30000" dirty="0" smtClean="0">
                          <a:solidFill>
                            <a:srgbClr val="002060"/>
                          </a:solidFill>
                        </a:rPr>
                        <a:t>-7</a:t>
                      </a:r>
                      <a:endParaRPr lang="tr-TR" sz="2000" baseline="300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solidFill>
                            <a:srgbClr val="002060"/>
                          </a:solidFill>
                        </a:rPr>
                        <a:t>-</a:t>
                      </a:r>
                      <a:endParaRPr lang="tr-TR" sz="2000" baseline="30000" dirty="0" smtClean="0">
                        <a:solidFill>
                          <a:srgbClr val="002060"/>
                        </a:solidFill>
                      </a:endParaRPr>
                    </a:p>
                  </a:txBody>
                  <a:tcPr/>
                </a:tc>
              </a:tr>
              <a:tr h="370840">
                <a:tc>
                  <a:txBody>
                    <a:bodyPr/>
                    <a:lstStyle/>
                    <a:p>
                      <a:r>
                        <a:rPr lang="tr-TR" sz="2000" dirty="0" smtClean="0">
                          <a:solidFill>
                            <a:srgbClr val="002060"/>
                          </a:solidFill>
                        </a:rPr>
                        <a:t>IL-2RB </a:t>
                      </a:r>
                      <a:r>
                        <a:rPr lang="tr-TR" sz="2000" dirty="0" err="1" smtClean="0">
                          <a:solidFill>
                            <a:srgbClr val="002060"/>
                          </a:solidFill>
                        </a:rPr>
                        <a:t>Chr</a:t>
                      </a:r>
                      <a:r>
                        <a:rPr lang="tr-TR" sz="2000" baseline="0" dirty="0" smtClean="0">
                          <a:solidFill>
                            <a:srgbClr val="002060"/>
                          </a:solidFill>
                        </a:rPr>
                        <a:t> 22</a:t>
                      </a:r>
                      <a:endParaRPr lang="tr-TR" sz="2000" dirty="0">
                        <a:solidFill>
                          <a:srgbClr val="002060"/>
                        </a:solidFill>
                      </a:endParaRPr>
                    </a:p>
                  </a:txBody>
                  <a:tcPr/>
                </a:tc>
                <a:tc>
                  <a:txBody>
                    <a:bodyPr/>
                    <a:lstStyle/>
                    <a:p>
                      <a:pPr algn="ctr"/>
                      <a:r>
                        <a:rPr lang="tr-TR" sz="2000" dirty="0" err="1" smtClean="0">
                          <a:solidFill>
                            <a:srgbClr val="002060"/>
                          </a:solidFill>
                        </a:rPr>
                        <a:t>ns</a:t>
                      </a:r>
                      <a:endParaRPr lang="tr-TR" sz="2000" baseline="300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solidFill>
                            <a:srgbClr val="002060"/>
                          </a:solidFill>
                        </a:rPr>
                        <a:t>1.1x10</a:t>
                      </a:r>
                      <a:r>
                        <a:rPr lang="tr-TR" sz="2000" baseline="30000" dirty="0" smtClean="0">
                          <a:solidFill>
                            <a:srgbClr val="002060"/>
                          </a:solidFill>
                        </a:rPr>
                        <a:t>-8</a:t>
                      </a:r>
                    </a:p>
                  </a:txBody>
                  <a:tcPr/>
                </a:tc>
              </a:tr>
              <a:tr h="370840">
                <a:tc>
                  <a:txBody>
                    <a:bodyPr/>
                    <a:lstStyle/>
                    <a:p>
                      <a:r>
                        <a:rPr lang="tr-TR" sz="2000" dirty="0" smtClean="0">
                          <a:solidFill>
                            <a:srgbClr val="002060"/>
                          </a:solidFill>
                        </a:rPr>
                        <a:t>SLC22A5 Chr</a:t>
                      </a:r>
                      <a:r>
                        <a:rPr lang="tr-TR" sz="2000" baseline="0" dirty="0" smtClean="0">
                          <a:solidFill>
                            <a:srgbClr val="002060"/>
                          </a:solidFill>
                        </a:rPr>
                        <a:t>5</a:t>
                      </a:r>
                      <a:endParaRPr lang="tr-TR" sz="2000" dirty="0">
                        <a:solidFill>
                          <a:srgbClr val="002060"/>
                        </a:solidFill>
                      </a:endParaRPr>
                    </a:p>
                  </a:txBody>
                  <a:tcPr/>
                </a:tc>
                <a:tc>
                  <a:txBody>
                    <a:bodyPr/>
                    <a:lstStyle/>
                    <a:p>
                      <a:pPr algn="ctr"/>
                      <a:r>
                        <a:rPr lang="tr-TR" sz="2000" dirty="0" err="1" smtClean="0">
                          <a:solidFill>
                            <a:srgbClr val="002060"/>
                          </a:solidFill>
                        </a:rPr>
                        <a:t>ns</a:t>
                      </a:r>
                      <a:endParaRPr lang="tr-TR" sz="2000" baseline="300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solidFill>
                            <a:srgbClr val="002060"/>
                          </a:solidFill>
                        </a:rPr>
                        <a:t>2.2x10</a:t>
                      </a:r>
                      <a:r>
                        <a:rPr lang="tr-TR" sz="2000" baseline="30000" dirty="0" smtClean="0">
                          <a:solidFill>
                            <a:srgbClr val="002060"/>
                          </a:solidFill>
                        </a:rPr>
                        <a:t>-7</a:t>
                      </a:r>
                    </a:p>
                  </a:txBody>
                  <a:tcPr/>
                </a:tc>
              </a:tr>
              <a:tr h="370840">
                <a:tc>
                  <a:txBody>
                    <a:bodyPr/>
                    <a:lstStyle/>
                    <a:p>
                      <a:r>
                        <a:rPr lang="tr-TR" sz="2000" dirty="0" smtClean="0">
                          <a:solidFill>
                            <a:srgbClr val="002060"/>
                          </a:solidFill>
                        </a:rPr>
                        <a:t>IL-13 Chr5</a:t>
                      </a:r>
                      <a:endParaRPr lang="tr-TR" sz="2000" dirty="0">
                        <a:solidFill>
                          <a:srgbClr val="002060"/>
                        </a:solidFill>
                      </a:endParaRPr>
                    </a:p>
                  </a:txBody>
                  <a:tcPr/>
                </a:tc>
                <a:tc>
                  <a:txBody>
                    <a:bodyPr/>
                    <a:lstStyle/>
                    <a:p>
                      <a:pPr algn="ctr"/>
                      <a:r>
                        <a:rPr lang="tr-TR" sz="2000" dirty="0" err="1" smtClean="0">
                          <a:solidFill>
                            <a:srgbClr val="002060"/>
                          </a:solidFill>
                        </a:rPr>
                        <a:t>ns</a:t>
                      </a:r>
                      <a:endParaRPr lang="tr-TR" sz="2000" baseline="300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solidFill>
                            <a:srgbClr val="002060"/>
                          </a:solidFill>
                        </a:rPr>
                        <a:t>1.4x10</a:t>
                      </a:r>
                      <a:r>
                        <a:rPr lang="tr-TR" sz="2000" baseline="30000" dirty="0" smtClean="0">
                          <a:solidFill>
                            <a:srgbClr val="002060"/>
                          </a:solidFill>
                        </a:rPr>
                        <a:t>-7</a:t>
                      </a:r>
                    </a:p>
                  </a:txBody>
                  <a:tcPr/>
                </a:tc>
              </a:tr>
            </a:tbl>
          </a:graphicData>
        </a:graphic>
      </p:graphicFrame>
      <p:sp>
        <p:nvSpPr>
          <p:cNvPr id="8248" name="7 Metin kutusu"/>
          <p:cNvSpPr txBox="1">
            <a:spLocks noChangeArrowheads="1"/>
          </p:cNvSpPr>
          <p:nvPr/>
        </p:nvSpPr>
        <p:spPr bwMode="auto">
          <a:xfrm>
            <a:off x="2517775" y="234950"/>
            <a:ext cx="4186238" cy="646113"/>
          </a:xfrm>
          <a:prstGeom prst="rect">
            <a:avLst/>
          </a:prstGeom>
          <a:noFill/>
          <a:ln w="9525">
            <a:noFill/>
            <a:miter lim="800000"/>
            <a:headEnd/>
            <a:tailEnd/>
          </a:ln>
        </p:spPr>
        <p:txBody>
          <a:bodyPr wrap="none">
            <a:spAutoFit/>
          </a:bodyPr>
          <a:lstStyle/>
          <a:p>
            <a:r>
              <a:rPr lang="tr-TR" sz="3600">
                <a:solidFill>
                  <a:srgbClr val="FFFF00"/>
                </a:solidFill>
                <a:cs typeface="Times New Roman" pitchFamily="18" charset="0"/>
              </a:rPr>
              <a:t>GWAS for ASTHMA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smtClean="0">
                <a:solidFill>
                  <a:srgbClr val="FFFF00"/>
                </a:solidFill>
                <a:cs typeface="Times New Roman" pitchFamily="18" charset="0"/>
              </a:rPr>
              <a:t>ORMDL 3</a:t>
            </a:r>
            <a:br>
              <a:rPr lang="tr-TR" smtClean="0">
                <a:solidFill>
                  <a:srgbClr val="FFFF00"/>
                </a:solidFill>
                <a:cs typeface="Times New Roman" pitchFamily="18" charset="0"/>
              </a:rPr>
            </a:br>
            <a:r>
              <a:rPr lang="tr-TR" smtClean="0">
                <a:solidFill>
                  <a:srgbClr val="FFFF00"/>
                </a:solidFill>
                <a:cs typeface="Times New Roman" pitchFamily="18" charset="0"/>
              </a:rPr>
              <a:t>ASTHMA</a:t>
            </a:r>
          </a:p>
        </p:txBody>
      </p:sp>
      <p:sp>
        <p:nvSpPr>
          <p:cNvPr id="9219" name="2 İçerik Yer Tutucusu"/>
          <p:cNvSpPr>
            <a:spLocks noGrp="1"/>
          </p:cNvSpPr>
          <p:nvPr>
            <p:ph idx="1"/>
          </p:nvPr>
        </p:nvSpPr>
        <p:spPr/>
        <p:txBody>
          <a:bodyPr/>
          <a:lstStyle/>
          <a:p>
            <a:endParaRPr lang="tr-TR" smtClean="0">
              <a:solidFill>
                <a:schemeClr val="bg1"/>
              </a:solidFill>
              <a:cs typeface="Times New Roman" pitchFamily="18" charset="0"/>
            </a:endParaRPr>
          </a:p>
          <a:p>
            <a:r>
              <a:rPr lang="en-US" smtClean="0">
                <a:solidFill>
                  <a:schemeClr val="bg1"/>
                </a:solidFill>
                <a:cs typeface="Times New Roman" pitchFamily="18" charset="0"/>
              </a:rPr>
              <a:t>7904 </a:t>
            </a:r>
            <a:r>
              <a:rPr lang="tr-TR" smtClean="0">
                <a:solidFill>
                  <a:schemeClr val="bg1"/>
                </a:solidFill>
                <a:cs typeface="Times New Roman" pitchFamily="18" charset="0"/>
              </a:rPr>
              <a:t> hasta </a:t>
            </a:r>
          </a:p>
          <a:p>
            <a:r>
              <a:rPr lang="en-US" smtClean="0">
                <a:solidFill>
                  <a:schemeClr val="bg1"/>
                </a:solidFill>
                <a:cs typeface="Times New Roman" pitchFamily="18" charset="0"/>
              </a:rPr>
              <a:t>10,874</a:t>
            </a:r>
            <a:r>
              <a:rPr lang="tr-TR" smtClean="0">
                <a:solidFill>
                  <a:schemeClr val="bg1"/>
                </a:solidFill>
                <a:cs typeface="Times New Roman" pitchFamily="18" charset="0"/>
              </a:rPr>
              <a:t> sağlıklı kontrol</a:t>
            </a:r>
          </a:p>
          <a:p>
            <a:r>
              <a:rPr lang="tr-TR" smtClean="0">
                <a:solidFill>
                  <a:schemeClr val="bg1"/>
                </a:solidFill>
                <a:cs typeface="Times New Roman" pitchFamily="18" charset="0"/>
              </a:rPr>
              <a:t> rs7216389 polymorphism </a:t>
            </a:r>
          </a:p>
          <a:p>
            <a:r>
              <a:rPr lang="tr-TR" smtClean="0">
                <a:solidFill>
                  <a:schemeClr val="bg1"/>
                </a:solidFill>
                <a:cs typeface="Times New Roman" pitchFamily="18" charset="0"/>
              </a:rPr>
              <a:t>Beyaz ırk – Asya ırk</a:t>
            </a:r>
          </a:p>
        </p:txBody>
      </p:sp>
      <p:sp>
        <p:nvSpPr>
          <p:cNvPr id="9220" name="3 Dikdörtgen"/>
          <p:cNvSpPr>
            <a:spLocks noChangeArrowheads="1"/>
          </p:cNvSpPr>
          <p:nvPr/>
        </p:nvSpPr>
        <p:spPr bwMode="auto">
          <a:xfrm>
            <a:off x="1209824" y="6396335"/>
            <a:ext cx="7934176" cy="461665"/>
          </a:xfrm>
          <a:prstGeom prst="rect">
            <a:avLst/>
          </a:prstGeom>
          <a:noFill/>
          <a:ln w="9525">
            <a:noFill/>
            <a:miter lim="800000"/>
            <a:headEnd/>
            <a:tailEnd/>
          </a:ln>
        </p:spPr>
        <p:txBody>
          <a:bodyPr wrap="square">
            <a:spAutoFit/>
          </a:bodyPr>
          <a:lstStyle/>
          <a:p>
            <a:pPr algn="r"/>
            <a:r>
              <a:rPr lang="tr-TR" sz="2400" dirty="0">
                <a:solidFill>
                  <a:schemeClr val="bg1"/>
                </a:solidFill>
                <a:cs typeface="Times New Roman" pitchFamily="18" charset="0"/>
              </a:rPr>
              <a:t>Y.-F. </a:t>
            </a:r>
            <a:r>
              <a:rPr lang="tr-TR" sz="2400" dirty="0" err="1">
                <a:solidFill>
                  <a:schemeClr val="bg1"/>
                </a:solidFill>
                <a:cs typeface="Times New Roman" pitchFamily="18" charset="0"/>
              </a:rPr>
              <a:t>Zhao</a:t>
            </a:r>
            <a:r>
              <a:rPr lang="tr-TR" sz="2400" dirty="0">
                <a:solidFill>
                  <a:schemeClr val="bg1"/>
                </a:solidFill>
                <a:cs typeface="Times New Roman" pitchFamily="18" charset="0"/>
              </a:rPr>
              <a:t> et al. </a:t>
            </a:r>
            <a:r>
              <a:rPr lang="tr-TR" sz="2400" dirty="0" err="1">
                <a:solidFill>
                  <a:schemeClr val="bg1"/>
                </a:solidFill>
                <a:cs typeface="Times New Roman" pitchFamily="18" charset="0"/>
              </a:rPr>
              <a:t>Human</a:t>
            </a:r>
            <a:r>
              <a:rPr lang="tr-TR" sz="2400" dirty="0">
                <a:solidFill>
                  <a:schemeClr val="bg1"/>
                </a:solidFill>
                <a:cs typeface="Times New Roman" pitchFamily="18" charset="0"/>
              </a:rPr>
              <a:t> </a:t>
            </a:r>
            <a:r>
              <a:rPr lang="tr-TR" sz="2400" dirty="0" err="1">
                <a:solidFill>
                  <a:schemeClr val="bg1"/>
                </a:solidFill>
                <a:cs typeface="Times New Roman" pitchFamily="18" charset="0"/>
              </a:rPr>
              <a:t>Immunology</a:t>
            </a:r>
            <a:r>
              <a:rPr lang="tr-TR" sz="2400" dirty="0">
                <a:solidFill>
                  <a:schemeClr val="bg1"/>
                </a:solidFill>
                <a:cs typeface="Times New Roman" pitchFamily="18" charset="0"/>
              </a:rPr>
              <a:t> 2014;75: 960–967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957263" y="1206500"/>
            <a:ext cx="6908800" cy="499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ood and drug allergies">
  <a:themeElements>
    <a:clrScheme name="food and drug allergies 8">
      <a:dk1>
        <a:srgbClr val="FFFFFF"/>
      </a:dk1>
      <a:lt1>
        <a:srgbClr val="FFFFFF"/>
      </a:lt1>
      <a:dk2>
        <a:srgbClr val="FFFF00"/>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food and drug allergies">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food and drug allergi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od and drug allergi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od and drug allergi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od and drug allergi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od and drug allergi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od and drug allergi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od and drug allergi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food and drug allergies 8">
        <a:dk1>
          <a:srgbClr val="FFFFFF"/>
        </a:dk1>
        <a:lt1>
          <a:srgbClr val="FFFFFF"/>
        </a:lt1>
        <a:dk2>
          <a:srgbClr val="FFFF00"/>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food and drug allergies</Template>
  <TotalTime>4587</TotalTime>
  <Words>1124</Words>
  <Application>Microsoft Office PowerPoint</Application>
  <PresentationFormat>Ekran Gösterisi (4:3)</PresentationFormat>
  <Paragraphs>253</Paragraphs>
  <Slides>53</Slides>
  <Notes>12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53</vt:i4>
      </vt:variant>
    </vt:vector>
  </HeadingPairs>
  <TitlesOfParts>
    <vt:vector size="55" baseType="lpstr">
      <vt:lpstr>food and drug allergies</vt:lpstr>
      <vt:lpstr>Slayt</vt:lpstr>
      <vt:lpstr>Slayt 1</vt:lpstr>
      <vt:lpstr>ASTIM: Genlerle çevrenin bir öyküsü</vt:lpstr>
      <vt:lpstr>Slayt 3</vt:lpstr>
      <vt:lpstr>Heritability Kalıtılabilirlik</vt:lpstr>
      <vt:lpstr>Slayt 5</vt:lpstr>
      <vt:lpstr>Genome-wide Association Studies GWAS</vt:lpstr>
      <vt:lpstr>Slayt 7</vt:lpstr>
      <vt:lpstr>ORMDL 3 ASTHMA</vt:lpstr>
      <vt:lpstr>Slayt 9</vt:lpstr>
      <vt:lpstr>Slayt 10</vt:lpstr>
      <vt:lpstr>The Child and Adolescent Twin Study in Sweden (CATSS)</vt:lpstr>
      <vt:lpstr>Slayt 12</vt:lpstr>
      <vt:lpstr>Missing heritability (Eksik kalıtılabilirlik)</vt:lpstr>
      <vt:lpstr>Missing heritability Eksik kalıtılabilirlik </vt:lpstr>
      <vt:lpstr>Slayt 15</vt:lpstr>
      <vt:lpstr>Slayt 16</vt:lpstr>
      <vt:lpstr>Slayt 17</vt:lpstr>
      <vt:lpstr>Slayt 18</vt:lpstr>
      <vt:lpstr>Slayt 19</vt:lpstr>
      <vt:lpstr>Slayt 20</vt:lpstr>
      <vt:lpstr>Tütün Dumanı</vt:lpstr>
      <vt:lpstr>Slayt 22</vt:lpstr>
      <vt:lpstr>Slayt 23</vt:lpstr>
      <vt:lpstr>Slayt 24</vt:lpstr>
      <vt:lpstr>ATOPİK DERMATİT RİSKİ</vt:lpstr>
      <vt:lpstr>GWAS</vt:lpstr>
      <vt:lpstr>Slayt 27</vt:lpstr>
      <vt:lpstr>Slayt 28</vt:lpstr>
      <vt:lpstr>Differentially expressed genes in patients with mite allergy (vs nonallergic subjects) in the home allergens cohort</vt:lpstr>
      <vt:lpstr>Slayt 30</vt:lpstr>
      <vt:lpstr>Slayt 31</vt:lpstr>
      <vt:lpstr>Slayt 32</vt:lpstr>
      <vt:lpstr>Slayt 33</vt:lpstr>
      <vt:lpstr>Slayt 34</vt:lpstr>
      <vt:lpstr>Slayt 35</vt:lpstr>
      <vt:lpstr>Slayt 36</vt:lpstr>
      <vt:lpstr>Slayt 37</vt:lpstr>
      <vt:lpstr>SONUÇLAR</vt:lpstr>
      <vt:lpstr>Slayt 39</vt:lpstr>
      <vt:lpstr>Slayt 40</vt:lpstr>
      <vt:lpstr>Slayt 41</vt:lpstr>
      <vt:lpstr>Astımda bir gen-çevre modeli:  Endotoksin</vt:lpstr>
      <vt:lpstr>Slayt 43</vt:lpstr>
      <vt:lpstr>Slayt 44</vt:lpstr>
      <vt:lpstr>ENDOTOXIN SIGNALING PATHWAY</vt:lpstr>
      <vt:lpstr>Endotoksin yolağında in-vitro IgE sentezi ile ilişkili genler.  </vt:lpstr>
      <vt:lpstr>Slayt 47</vt:lpstr>
      <vt:lpstr>Slayt 48</vt:lpstr>
      <vt:lpstr>Slayt 49</vt:lpstr>
      <vt:lpstr>Slayt 50</vt:lpstr>
      <vt:lpstr>Slayt 51</vt:lpstr>
      <vt:lpstr>Slayt 52</vt:lpstr>
      <vt:lpstr>The best way out of a difficulty is through it.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KEMOKİNLER</dc:title>
  <dc:creator>O_KALAYCI</dc:creator>
  <cp:lastModifiedBy>KALAYCI</cp:lastModifiedBy>
  <cp:revision>129</cp:revision>
  <dcterms:created xsi:type="dcterms:W3CDTF">2002-12-07T08:30:29Z</dcterms:created>
  <dcterms:modified xsi:type="dcterms:W3CDTF">2016-04-24T06:11:00Z</dcterms:modified>
</cp:coreProperties>
</file>