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64" r:id="rId4"/>
    <p:sldId id="265" r:id="rId5"/>
    <p:sldId id="268" r:id="rId6"/>
    <p:sldId id="266" r:id="rId7"/>
    <p:sldId id="267" r:id="rId8"/>
    <p:sldId id="257" r:id="rId9"/>
    <p:sldId id="260" r:id="rId10"/>
    <p:sldId id="261" r:id="rId11"/>
    <p:sldId id="262" r:id="rId12"/>
    <p:sldId id="263" r:id="rId13"/>
    <p:sldId id="259" r:id="rId14"/>
    <p:sldId id="269" r:id="rId15"/>
    <p:sldId id="270" r:id="rId16"/>
    <p:sldId id="280" r:id="rId17"/>
    <p:sldId id="271" r:id="rId18"/>
    <p:sldId id="281" r:id="rId19"/>
    <p:sldId id="272" r:id="rId20"/>
    <p:sldId id="282" r:id="rId21"/>
    <p:sldId id="276" r:id="rId22"/>
    <p:sldId id="258" r:id="rId23"/>
    <p:sldId id="273" r:id="rId24"/>
    <p:sldId id="275" r:id="rId25"/>
    <p:sldId id="278" r:id="rId26"/>
    <p:sldId id="277" r:id="rId27"/>
    <p:sldId id="27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41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Gökyüzü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6" name="Su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u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ikdörtgen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5pPr>
              <a:defRPr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ökyüzü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ökyüzü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ökyüzü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tr-TR" dirty="0"/>
          </a:p>
        </p:txBody>
      </p:sp>
      <p:sp>
        <p:nvSpPr>
          <p:cNvPr id="8" name="Su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9" name="Su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u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tr-TR" smtClean="0"/>
              <a:pPr/>
              <a:t>21.04.2017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2619543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2675886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Dibek%20Misirlioglu%20E%5bAuthor%5d&amp;cauthor=true&amp;cauthor_uid=26037396" TargetMode="External"/><Relationship Id="rId7" Type="http://schemas.openxmlformats.org/officeDocument/2006/relationships/hyperlink" Target="https://www.ncbi.nlm.nih.gov/pubmed/26037396" TargetMode="External"/><Relationship Id="rId2" Type="http://schemas.openxmlformats.org/officeDocument/2006/relationships/hyperlink" Target="https://www.ncbi.nlm.nih.gov/pubmed/?term=Capanoglu%20M%5bAuthor%5d&amp;cauthor=true&amp;cauthor_uid=260373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Kocabas%20CN%5bAuthor%5d&amp;cauthor=true&amp;cauthor_uid=26037396" TargetMode="External"/><Relationship Id="rId5" Type="http://schemas.openxmlformats.org/officeDocument/2006/relationships/hyperlink" Target="https://www.ncbi.nlm.nih.gov/pubmed/?term=Civelek%20E%5bAuthor%5d&amp;cauthor=true&amp;cauthor_uid=26037396" TargetMode="External"/><Relationship Id="rId4" Type="http://schemas.openxmlformats.org/officeDocument/2006/relationships/hyperlink" Target="https://www.ncbi.nlm.nih.gov/pubmed/?term=Toyran%20M%5bAuthor%5d&amp;cauthor=true&amp;cauthor_uid=26037396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TANI ile ilgili </a:t>
            </a:r>
            <a:r>
              <a:rPr lang="tr-TR" b="1" dirty="0" smtClean="0"/>
              <a:t>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19" y="1894740"/>
            <a:ext cx="9509760" cy="3643175"/>
          </a:xfrm>
        </p:spPr>
        <p:txBody>
          <a:bodyPr/>
          <a:lstStyle/>
          <a:p>
            <a:pPr lvl="1"/>
            <a:r>
              <a:rPr lang="tr-TR" sz="2000" dirty="0" smtClean="0"/>
              <a:t>Ailenin </a:t>
            </a:r>
            <a:r>
              <a:rPr lang="tr-TR" sz="2000" dirty="0"/>
              <a:t>tanıyı kabul etmemesi;  </a:t>
            </a:r>
          </a:p>
          <a:p>
            <a:pPr lvl="1"/>
            <a:r>
              <a:rPr lang="tr-TR" sz="2000" dirty="0" smtClean="0"/>
              <a:t>Yanlış </a:t>
            </a:r>
            <a:r>
              <a:rPr lang="tr-TR" sz="2000" dirty="0"/>
              <a:t>veya eksik bilgilendirmeler; </a:t>
            </a:r>
          </a:p>
          <a:p>
            <a:pPr lvl="1"/>
            <a:r>
              <a:rPr lang="tr-TR" sz="2000" dirty="0" smtClean="0"/>
              <a:t>“</a:t>
            </a:r>
            <a:r>
              <a:rPr lang="tr-TR" sz="2000" dirty="0" err="1"/>
              <a:t>Overdiagnoz</a:t>
            </a:r>
            <a:r>
              <a:rPr lang="tr-TR" sz="2000" dirty="0" smtClean="0"/>
              <a:t>”;</a:t>
            </a:r>
          </a:p>
          <a:p>
            <a:pPr lvl="1"/>
            <a:r>
              <a:rPr lang="tr-TR" sz="2000" dirty="0" smtClean="0"/>
              <a:t>Yanlış </a:t>
            </a:r>
            <a:r>
              <a:rPr lang="tr-TR" sz="2000" dirty="0"/>
              <a:t>testler, yanlış yorumlar; </a:t>
            </a:r>
          </a:p>
          <a:p>
            <a:pPr lvl="1"/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61356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Beklentilerin gerçekleşmemesi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19" y="2293985"/>
            <a:ext cx="9509760" cy="2857564"/>
          </a:xfrm>
        </p:spPr>
        <p:txBody>
          <a:bodyPr/>
          <a:lstStyle/>
          <a:p>
            <a:r>
              <a:rPr lang="tr-TR" dirty="0" smtClean="0"/>
              <a:t>Kısa sürede cevap alamama</a:t>
            </a:r>
          </a:p>
          <a:p>
            <a:r>
              <a:rPr lang="tr-TR" dirty="0" smtClean="0"/>
              <a:t>Alınan cevabı yetersiz görme</a:t>
            </a:r>
          </a:p>
          <a:p>
            <a:r>
              <a:rPr lang="tr-TR" dirty="0" smtClean="0"/>
              <a:t>Kesin çözüm olmaması</a:t>
            </a:r>
          </a:p>
          <a:p>
            <a:r>
              <a:rPr lang="tr-TR" dirty="0" smtClean="0"/>
              <a:t>Tedaviye rağmen tam düzelme olmaması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83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Alternatif tedavi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19" y="2113680"/>
            <a:ext cx="9509760" cy="3334083"/>
          </a:xfrm>
        </p:spPr>
        <p:txBody>
          <a:bodyPr/>
          <a:lstStyle/>
          <a:p>
            <a:r>
              <a:rPr lang="tr-TR" dirty="0" smtClean="0"/>
              <a:t>Destekleyici/tamamlayıcı  tedaviler</a:t>
            </a:r>
          </a:p>
          <a:p>
            <a:r>
              <a:rPr lang="tr-TR" dirty="0" smtClean="0"/>
              <a:t>Alternatif tedaviler </a:t>
            </a:r>
          </a:p>
          <a:p>
            <a:pPr lvl="1"/>
            <a:r>
              <a:rPr lang="tr-TR" dirty="0" smtClean="0"/>
              <a:t>Akupunktur</a:t>
            </a:r>
          </a:p>
          <a:p>
            <a:pPr lvl="1"/>
            <a:r>
              <a:rPr lang="tr-TR" dirty="0" smtClean="0"/>
              <a:t>Özel diyetler </a:t>
            </a:r>
          </a:p>
          <a:p>
            <a:pPr lvl="2"/>
            <a:r>
              <a:rPr lang="tr-TR" dirty="0"/>
              <a:t>B</a:t>
            </a:r>
            <a:r>
              <a:rPr lang="tr-TR" dirty="0" smtClean="0"/>
              <a:t>ıldırcın y., keçiboynuzu pekmezi vs.</a:t>
            </a:r>
          </a:p>
          <a:p>
            <a:pPr lvl="2"/>
            <a:r>
              <a:rPr lang="tr-TR" dirty="0" smtClean="0"/>
              <a:t>Çok kapsamlı besin yasaklamaları</a:t>
            </a:r>
          </a:p>
          <a:p>
            <a:pPr lvl="1"/>
            <a:r>
              <a:rPr lang="tr-TR" dirty="0" smtClean="0"/>
              <a:t>İçme, mağara, ozon, enerji,…..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42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İmmünoterapiye</a:t>
            </a:r>
            <a:r>
              <a:rPr lang="tr-TR" dirty="0"/>
              <a:t> uyum sorunları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19" y="2384137"/>
            <a:ext cx="9509760" cy="2548471"/>
          </a:xfrm>
        </p:spPr>
        <p:txBody>
          <a:bodyPr/>
          <a:lstStyle/>
          <a:p>
            <a:r>
              <a:rPr lang="tr-TR" dirty="0" smtClean="0"/>
              <a:t>SCIT</a:t>
            </a:r>
          </a:p>
          <a:p>
            <a:r>
              <a:rPr lang="tr-TR" dirty="0" smtClean="0"/>
              <a:t>SLIT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17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1120" y="806088"/>
            <a:ext cx="9509759" cy="10881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SCIT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19" y="2062165"/>
            <a:ext cx="9509760" cy="3372719"/>
          </a:xfrm>
        </p:spPr>
        <p:txBody>
          <a:bodyPr/>
          <a:lstStyle/>
          <a:p>
            <a:r>
              <a:rPr lang="tr-TR" dirty="0" smtClean="0"/>
              <a:t>Süre çok uzun</a:t>
            </a:r>
          </a:p>
          <a:p>
            <a:r>
              <a:rPr lang="tr-TR" dirty="0" smtClean="0"/>
              <a:t>Çocuk için ağrılı bir uygulama</a:t>
            </a:r>
          </a:p>
          <a:p>
            <a:r>
              <a:rPr lang="tr-TR" dirty="0" smtClean="0"/>
              <a:t>Her defada risk var</a:t>
            </a:r>
          </a:p>
          <a:p>
            <a:r>
              <a:rPr lang="tr-TR" dirty="0" smtClean="0"/>
              <a:t>Zaman ayırmak gerekli</a:t>
            </a:r>
          </a:p>
          <a:p>
            <a:r>
              <a:rPr lang="tr-TR" dirty="0" smtClean="0"/>
              <a:t>Sonunda garanti yok</a:t>
            </a:r>
          </a:p>
          <a:p>
            <a:r>
              <a:rPr lang="tr-TR" dirty="0" smtClean="0"/>
              <a:t>Ekonomik yük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20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1120" y="265175"/>
            <a:ext cx="9509759" cy="3340909"/>
          </a:xfrm>
        </p:spPr>
        <p:txBody>
          <a:bodyPr>
            <a:noAutofit/>
          </a:bodyPr>
          <a:lstStyle/>
          <a:p>
            <a:r>
              <a:rPr lang="tr-TR" sz="2800" dirty="0" err="1"/>
              <a:t>Non-adherence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subcutaneous</a:t>
            </a:r>
            <a:r>
              <a:rPr lang="tr-TR" sz="2800" dirty="0"/>
              <a:t> </a:t>
            </a:r>
            <a:r>
              <a:rPr lang="tr-TR" sz="2800" dirty="0" err="1"/>
              <a:t>allergen</a:t>
            </a:r>
            <a:r>
              <a:rPr lang="tr-TR" sz="2800" dirty="0"/>
              <a:t> </a:t>
            </a:r>
            <a:r>
              <a:rPr lang="tr-TR" sz="2800" dirty="0" err="1"/>
              <a:t>immunotherapy</a:t>
            </a:r>
            <a:r>
              <a:rPr lang="tr-TR" sz="2800" dirty="0"/>
              <a:t>: </a:t>
            </a:r>
            <a:r>
              <a:rPr lang="tr-TR" sz="2800" dirty="0" err="1"/>
              <a:t>inadequate</a:t>
            </a:r>
            <a:r>
              <a:rPr lang="tr-TR" sz="2800" dirty="0"/>
              <a:t> </a:t>
            </a:r>
            <a:r>
              <a:rPr lang="tr-TR" sz="2800" dirty="0" err="1"/>
              <a:t>health</a:t>
            </a:r>
            <a:r>
              <a:rPr lang="tr-TR" sz="2800" dirty="0"/>
              <a:t> </a:t>
            </a:r>
            <a:r>
              <a:rPr lang="tr-TR" sz="2800" dirty="0" err="1"/>
              <a:t>insurance</a:t>
            </a:r>
            <a:r>
              <a:rPr lang="tr-TR" sz="2800" dirty="0"/>
              <a:t> </a:t>
            </a:r>
            <a:r>
              <a:rPr lang="tr-TR" sz="2800" dirty="0" err="1"/>
              <a:t>coverage</a:t>
            </a:r>
            <a:r>
              <a:rPr lang="tr-TR" sz="2800" dirty="0"/>
              <a:t> is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leading</a:t>
            </a:r>
            <a:r>
              <a:rPr lang="tr-TR" sz="2800" dirty="0"/>
              <a:t> </a:t>
            </a:r>
            <a:r>
              <a:rPr lang="tr-TR" sz="2800" dirty="0" err="1" smtClean="0"/>
              <a:t>cause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err="1" smtClean="0">
                <a:hlinkClick r:id="rId2" tooltip="Annals of allergy, asthma &amp; immunology : official publication of the American College of Allergy, Asthma, &amp; Immunology."/>
              </a:rPr>
              <a:t>Ann</a:t>
            </a:r>
            <a:r>
              <a:rPr lang="tr-TR" sz="2800" dirty="0" smtClean="0">
                <a:hlinkClick r:id="rId2" tooltip="Annals of allergy, asthma &amp; immunology : official publication of the American College of Allergy, Asthma, &amp; Immunology."/>
              </a:rPr>
              <a:t> </a:t>
            </a:r>
            <a:r>
              <a:rPr lang="tr-TR" sz="2800" dirty="0" err="1">
                <a:hlinkClick r:id="rId2" tooltip="Annals of allergy, asthma &amp; immunology : official publication of the American College of Allergy, Asthma, &amp; Immunology."/>
              </a:rPr>
              <a:t>Allergy</a:t>
            </a:r>
            <a:r>
              <a:rPr lang="tr-TR" sz="2800" dirty="0">
                <a:hlinkClick r:id="rId2" tooltip="Annals of allergy, asthma &amp; immunology : official publication of the American College of Allergy, Asthma, &amp; Immunology."/>
              </a:rPr>
              <a:t> </a:t>
            </a:r>
            <a:r>
              <a:rPr lang="tr-TR" sz="2800" dirty="0" err="1">
                <a:hlinkClick r:id="rId2" tooltip="Annals of allergy, asthma &amp; immunology : official publication of the American College of Allergy, Asthma, &amp; Immunology."/>
              </a:rPr>
              <a:t>Asthma</a:t>
            </a:r>
            <a:r>
              <a:rPr lang="tr-TR" sz="2800" dirty="0">
                <a:hlinkClick r:id="rId2" tooltip="Annals of allergy, asthma &amp; immunology : official publication of the American College of Allergy, Asthma, &amp; Immunology."/>
              </a:rPr>
              <a:t> </a:t>
            </a:r>
            <a:r>
              <a:rPr lang="tr-TR" sz="2800" dirty="0" err="1">
                <a:hlinkClick r:id="rId2" tooltip="Annals of allergy, asthma &amp; immunology : official publication of the American College of Allergy, Asthma, &amp; Immunology."/>
              </a:rPr>
              <a:t>Immunol</a:t>
            </a:r>
            <a:r>
              <a:rPr lang="tr-TR" sz="2800" dirty="0">
                <a:hlinkClick r:id="rId2" tooltip="Annals of allergy, asthma &amp; immunology : official publication of the American College of Allergy, Asthma, &amp; Immunology."/>
              </a:rPr>
              <a:t>.</a:t>
            </a:r>
            <a:r>
              <a:rPr lang="tr-TR" sz="2800" dirty="0"/>
              <a:t>  2015 Sep;115(3):241-3.</a:t>
            </a:r>
          </a:p>
        </p:txBody>
      </p:sp>
    </p:spTree>
    <p:extLst>
      <p:ext uri="{BB962C8B-B14F-4D97-AF65-F5344CB8AC3E}">
        <p14:creationId xmlns:p14="http://schemas.microsoft.com/office/powerpoint/2010/main" val="207389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b="1" dirty="0"/>
              <a:t>Tedaviyi terk eden 555 erişkinle yapılan bir çalışma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19" y="1070492"/>
            <a:ext cx="9509760" cy="4969700"/>
          </a:xfrm>
        </p:spPr>
        <p:txBody>
          <a:bodyPr>
            <a:normAutofit/>
          </a:bodyPr>
          <a:lstStyle/>
          <a:p>
            <a:r>
              <a:rPr lang="tr-TR" dirty="0"/>
              <a:t>Hem antijen, hem uygulama için ödeme yapmak (%40)</a:t>
            </a:r>
          </a:p>
          <a:p>
            <a:r>
              <a:rPr lang="tr-TR" dirty="0"/>
              <a:t>Ulaşım sorunu(%15) </a:t>
            </a:r>
          </a:p>
          <a:p>
            <a:r>
              <a:rPr lang="tr-TR" dirty="0"/>
              <a:t>Taşınma (%8) </a:t>
            </a:r>
          </a:p>
          <a:p>
            <a:r>
              <a:rPr lang="tr-TR" dirty="0"/>
              <a:t>Yeni eklenen başka sağlık sorunları (%5)</a:t>
            </a:r>
          </a:p>
          <a:p>
            <a:r>
              <a:rPr lang="tr-TR" dirty="0"/>
              <a:t>Tedaviyi etkisiz olarak değerlendirmesi (%4)</a:t>
            </a:r>
          </a:p>
          <a:p>
            <a:r>
              <a:rPr lang="tr-TR" dirty="0"/>
              <a:t>Tedaviye devama gerek görmemesi (%2)</a:t>
            </a:r>
          </a:p>
          <a:p>
            <a:r>
              <a:rPr lang="tr-TR" dirty="0"/>
              <a:t>Enjeksiyon yerindeki ağrı, kaşıntı, kızarma gibi lokal reaksiyonlar (%1)</a:t>
            </a:r>
          </a:p>
          <a:p>
            <a:r>
              <a:rPr lang="tr-TR" dirty="0"/>
              <a:t>Sistemik reaksiyonlar (%0.5)</a:t>
            </a:r>
          </a:p>
          <a:p>
            <a:r>
              <a:rPr lang="tr-TR" dirty="0"/>
              <a:t>Alternatif tedaviye yönelme (%01) </a:t>
            </a:r>
          </a:p>
          <a:p>
            <a:r>
              <a:rPr lang="tr-TR" dirty="0"/>
              <a:t>Bir neden göstermeksizin (%24.4)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100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1120" y="1094704"/>
            <a:ext cx="9509759" cy="2176530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Adherence</a:t>
            </a:r>
            <a:r>
              <a:rPr lang="tr-TR" sz="2800" dirty="0" smtClean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Sublingual</a:t>
            </a:r>
            <a:r>
              <a:rPr lang="tr-TR" sz="2800" dirty="0"/>
              <a:t> </a:t>
            </a:r>
            <a:r>
              <a:rPr lang="tr-TR" sz="2800" dirty="0" err="1" smtClean="0"/>
              <a:t>Immunotherapy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1800" dirty="0" err="1" smtClean="0">
                <a:hlinkClick r:id="rId2" tooltip="Current allergy and asthma reports."/>
              </a:rPr>
              <a:t>Curr</a:t>
            </a:r>
            <a:r>
              <a:rPr lang="tr-TR" sz="1800" dirty="0" smtClean="0">
                <a:hlinkClick r:id="rId2" tooltip="Current allergy and asthma reports."/>
              </a:rPr>
              <a:t> </a:t>
            </a:r>
            <a:r>
              <a:rPr lang="tr-TR" sz="1800" dirty="0" err="1">
                <a:hlinkClick r:id="rId2" tooltip="Current allergy and asthma reports."/>
              </a:rPr>
              <a:t>Allergy</a:t>
            </a:r>
            <a:r>
              <a:rPr lang="tr-TR" sz="1800" dirty="0">
                <a:hlinkClick r:id="rId2" tooltip="Current allergy and asthma reports."/>
              </a:rPr>
              <a:t> </a:t>
            </a:r>
            <a:r>
              <a:rPr lang="tr-TR" sz="1800" dirty="0" err="1">
                <a:hlinkClick r:id="rId2" tooltip="Current allergy and asthma reports."/>
              </a:rPr>
              <a:t>Asthma</a:t>
            </a:r>
            <a:r>
              <a:rPr lang="tr-TR" sz="1800" dirty="0">
                <a:hlinkClick r:id="rId2" tooltip="Current allergy and asthma reports."/>
              </a:rPr>
              <a:t> </a:t>
            </a:r>
            <a:r>
              <a:rPr lang="tr-TR" sz="1800" dirty="0" err="1">
                <a:hlinkClick r:id="rId2" tooltip="Current allergy and asthma reports."/>
              </a:rPr>
              <a:t>Rep</a:t>
            </a:r>
            <a:r>
              <a:rPr lang="tr-TR" sz="1800" dirty="0">
                <a:hlinkClick r:id="rId2" tooltip="Current allergy and asthma reports."/>
              </a:rPr>
              <a:t>.</a:t>
            </a:r>
            <a:r>
              <a:rPr lang="tr-TR" sz="1800" dirty="0"/>
              <a:t> 2016 Feb;16(2):12.</a:t>
            </a:r>
          </a:p>
        </p:txBody>
      </p:sp>
    </p:spTree>
    <p:extLst>
      <p:ext uri="{BB962C8B-B14F-4D97-AF65-F5344CB8AC3E}">
        <p14:creationId xmlns:p14="http://schemas.microsoft.com/office/powerpoint/2010/main" val="153799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20" y="2255349"/>
            <a:ext cx="9509760" cy="2960595"/>
          </a:xfrm>
        </p:spPr>
        <p:txBody>
          <a:bodyPr/>
          <a:lstStyle/>
          <a:p>
            <a:r>
              <a:rPr lang="tr-TR" dirty="0"/>
              <a:t>3 yılı tamamlayanlar; %13’e kadar düşmüş</a:t>
            </a:r>
          </a:p>
          <a:p>
            <a:r>
              <a:rPr lang="tr-TR" dirty="0"/>
              <a:t>Online platformlar, sosyal medya, elektronik posta,  ve telefonla gönderilen mesajlarla tedaviyi aktif ve canlı tutmak önerilmektedir</a:t>
            </a:r>
          </a:p>
          <a:p>
            <a:r>
              <a:rPr lang="tr-TR" dirty="0"/>
              <a:t>Eğitim sırasında da; aşı tedavisinin hatalığın doğal seyrini olumlu yönde etkileyeceği, uzun dönem faydaları, </a:t>
            </a:r>
            <a:r>
              <a:rPr lang="tr-TR" dirty="0" err="1"/>
              <a:t>farmako</a:t>
            </a:r>
            <a:r>
              <a:rPr lang="tr-TR" dirty="0"/>
              <a:t>-ekonomik avantajları vurgulanmalıdır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29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1120" y="265175"/>
            <a:ext cx="9509759" cy="3353787"/>
          </a:xfrm>
        </p:spPr>
        <p:txBody>
          <a:bodyPr>
            <a:normAutofit/>
          </a:bodyPr>
          <a:lstStyle/>
          <a:p>
            <a:r>
              <a:rPr lang="tr-TR" sz="2400" dirty="0" err="1"/>
              <a:t>Compliance</a:t>
            </a:r>
            <a:r>
              <a:rPr lang="tr-TR" sz="2400" dirty="0"/>
              <a:t> 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allergen</a:t>
            </a:r>
            <a:r>
              <a:rPr lang="tr-TR" sz="2400" dirty="0"/>
              <a:t> </a:t>
            </a:r>
            <a:r>
              <a:rPr lang="tr-TR" sz="2400" dirty="0" err="1"/>
              <a:t>immunotherapy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factors</a:t>
            </a:r>
            <a:r>
              <a:rPr lang="tr-TR" sz="2400" dirty="0"/>
              <a:t> </a:t>
            </a:r>
            <a:r>
              <a:rPr lang="tr-TR" sz="2400" dirty="0" err="1"/>
              <a:t>affecting</a:t>
            </a:r>
            <a:r>
              <a:rPr lang="tr-TR" sz="2400" dirty="0"/>
              <a:t> </a:t>
            </a:r>
            <a:r>
              <a:rPr lang="tr-TR" sz="2400" dirty="0" err="1"/>
              <a:t>compliance</a:t>
            </a:r>
            <a:r>
              <a:rPr lang="tr-TR" sz="2400" dirty="0"/>
              <a:t> </a:t>
            </a:r>
            <a:r>
              <a:rPr lang="tr-TR" sz="2400" dirty="0" err="1"/>
              <a:t>among</a:t>
            </a:r>
            <a:r>
              <a:rPr lang="tr-TR" sz="2400" dirty="0"/>
              <a:t> </a:t>
            </a:r>
            <a:r>
              <a:rPr lang="tr-TR" sz="2400" dirty="0" err="1"/>
              <a:t>patients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respiratory</a:t>
            </a:r>
            <a:r>
              <a:rPr lang="tr-TR" sz="2400" dirty="0"/>
              <a:t> </a:t>
            </a:r>
            <a:r>
              <a:rPr lang="tr-TR" sz="2400" dirty="0" err="1"/>
              <a:t>allergies</a:t>
            </a:r>
            <a:r>
              <a:rPr lang="tr-TR" sz="2400" dirty="0" smtClean="0"/>
              <a:t>.</a:t>
            </a:r>
            <a:br>
              <a:rPr lang="tr-TR" sz="2400" dirty="0" smtClean="0"/>
            </a:b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 smtClean="0"/>
              <a:t> </a:t>
            </a:r>
            <a:br>
              <a:rPr lang="tr-TR" sz="2000" dirty="0" smtClean="0"/>
            </a:br>
            <a:r>
              <a:rPr lang="tr-TR" sz="2000" dirty="0" smtClean="0">
                <a:solidFill>
                  <a:schemeClr val="accent4"/>
                </a:solidFill>
              </a:rPr>
              <a:t>Hum </a:t>
            </a:r>
            <a:r>
              <a:rPr lang="tr-TR" sz="2000" dirty="0" err="1">
                <a:solidFill>
                  <a:schemeClr val="accent4"/>
                </a:solidFill>
              </a:rPr>
              <a:t>V</a:t>
            </a:r>
            <a:r>
              <a:rPr lang="tr-TR" sz="2000" dirty="0" err="1" smtClean="0">
                <a:solidFill>
                  <a:schemeClr val="accent4"/>
                </a:solidFill>
              </a:rPr>
              <a:t>accin</a:t>
            </a:r>
            <a:r>
              <a:rPr lang="tr-TR" sz="2000" dirty="0" smtClean="0">
                <a:solidFill>
                  <a:schemeClr val="accent4"/>
                </a:solidFill>
              </a:rPr>
              <a:t> </a:t>
            </a:r>
            <a:r>
              <a:rPr lang="tr-TR" sz="2000" dirty="0" err="1" smtClean="0">
                <a:solidFill>
                  <a:schemeClr val="accent4"/>
                </a:solidFill>
              </a:rPr>
              <a:t>Immunother</a:t>
            </a:r>
            <a:r>
              <a:rPr lang="tr-TR" sz="2000" dirty="0" smtClean="0">
                <a:solidFill>
                  <a:schemeClr val="accent4"/>
                </a:solidFill>
              </a:rPr>
              <a:t>. </a:t>
            </a:r>
            <a:r>
              <a:rPr lang="tr-TR" sz="2000" dirty="0"/>
              <a:t> 2016 </a:t>
            </a:r>
            <a:r>
              <a:rPr lang="tr-TR" sz="2000" dirty="0" err="1"/>
              <a:t>Nov</a:t>
            </a:r>
            <a:r>
              <a:rPr lang="tr-TR" sz="2000" dirty="0"/>
              <a:t> 7:1-4. </a:t>
            </a:r>
          </a:p>
        </p:txBody>
      </p:sp>
    </p:spTree>
    <p:extLst>
      <p:ext uri="{BB962C8B-B14F-4D97-AF65-F5344CB8AC3E}">
        <p14:creationId xmlns:p14="http://schemas.microsoft.com/office/powerpoint/2010/main" val="352708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8089" y="103030"/>
            <a:ext cx="9509759" cy="1688678"/>
          </a:xfrm>
        </p:spPr>
        <p:txBody>
          <a:bodyPr>
            <a:normAutofit fontScale="90000"/>
          </a:bodyPr>
          <a:lstStyle/>
          <a:p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/>
              <a:t/>
            </a:r>
            <a:br>
              <a:rPr lang="tr-TR" sz="2700" dirty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/>
              <a:t/>
            </a:r>
            <a:br>
              <a:rPr lang="tr-TR" sz="2700" dirty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>236 </a:t>
            </a:r>
            <a:r>
              <a:rPr lang="tr-TR" sz="2700" dirty="0"/>
              <a:t>alerjik </a:t>
            </a:r>
            <a:r>
              <a:rPr lang="tr-TR" sz="2700" dirty="0" err="1"/>
              <a:t>rinit</a:t>
            </a:r>
            <a:r>
              <a:rPr lang="tr-TR" sz="2700" dirty="0"/>
              <a:t> ve /veya astımlı hasta; retrospektif değerlendirme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20" y="2397016"/>
            <a:ext cx="9509760" cy="2883322"/>
          </a:xfrm>
        </p:spPr>
        <p:txBody>
          <a:bodyPr/>
          <a:lstStyle/>
          <a:p>
            <a:r>
              <a:rPr lang="tr-TR" dirty="0" smtClean="0"/>
              <a:t>3 </a:t>
            </a:r>
            <a:r>
              <a:rPr lang="tr-TR" dirty="0"/>
              <a:t>yılın sonunda uyum;</a:t>
            </a:r>
          </a:p>
          <a:p>
            <a:pPr lvl="1"/>
            <a:r>
              <a:rPr lang="tr-TR" dirty="0"/>
              <a:t>SCIT % 58.7</a:t>
            </a:r>
          </a:p>
          <a:p>
            <a:pPr lvl="1"/>
            <a:r>
              <a:rPr lang="tr-TR" dirty="0"/>
              <a:t>SLIT %11.6</a:t>
            </a:r>
          </a:p>
          <a:p>
            <a:r>
              <a:rPr lang="tr-TR" dirty="0"/>
              <a:t>Aşıya ortalama devam süresi;</a:t>
            </a:r>
          </a:p>
          <a:p>
            <a:pPr lvl="1"/>
            <a:r>
              <a:rPr lang="tr-TR" dirty="0"/>
              <a:t>SCIT  31 ay</a:t>
            </a:r>
          </a:p>
          <a:p>
            <a:pPr lvl="1"/>
            <a:r>
              <a:rPr lang="tr-TR" dirty="0"/>
              <a:t>SLIT 15.9 ay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402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Tanıyı kabul etmeme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19" y="2255349"/>
            <a:ext cx="9509760" cy="2754533"/>
          </a:xfrm>
        </p:spPr>
        <p:txBody>
          <a:bodyPr/>
          <a:lstStyle/>
          <a:p>
            <a:r>
              <a:rPr lang="tr-TR" dirty="0" smtClean="0"/>
              <a:t>«Alerjisi olmak» güzel bir şey</a:t>
            </a:r>
          </a:p>
          <a:p>
            <a:r>
              <a:rPr lang="tr-TR" dirty="0" smtClean="0"/>
              <a:t>Alerjik bronşit olabilir</a:t>
            </a:r>
          </a:p>
          <a:p>
            <a:r>
              <a:rPr lang="tr-TR" dirty="0" smtClean="0"/>
              <a:t>Astım; zor da olsa kabul edilebilir</a:t>
            </a:r>
          </a:p>
          <a:p>
            <a:r>
              <a:rPr lang="tr-TR" dirty="0" smtClean="0"/>
              <a:t>Alerjik astım ; olmamalı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41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/>
              <a:t>Vazgeçmede en önemli etkenler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38089" y="1212160"/>
            <a:ext cx="9509760" cy="4892426"/>
          </a:xfrm>
        </p:spPr>
        <p:txBody>
          <a:bodyPr/>
          <a:lstStyle/>
          <a:p>
            <a:r>
              <a:rPr lang="tr-TR" dirty="0" smtClean="0"/>
              <a:t>SCIT:</a:t>
            </a:r>
          </a:p>
          <a:p>
            <a:pPr lvl="1"/>
            <a:r>
              <a:rPr lang="tr-TR" sz="2000" dirty="0" smtClean="0"/>
              <a:t>%82.2 </a:t>
            </a:r>
            <a:r>
              <a:rPr lang="tr-TR" sz="2000" dirty="0"/>
              <a:t>enjeksiyon </a:t>
            </a:r>
            <a:r>
              <a:rPr lang="tr-TR" sz="2000" dirty="0" smtClean="0"/>
              <a:t>sıklığı</a:t>
            </a:r>
          </a:p>
          <a:p>
            <a:pPr lvl="1"/>
            <a:r>
              <a:rPr lang="tr-TR" sz="2000" dirty="0" smtClean="0"/>
              <a:t>%</a:t>
            </a:r>
            <a:r>
              <a:rPr lang="tr-TR" sz="2000" dirty="0"/>
              <a:t>70.9 tedavinin süresinin uzun </a:t>
            </a:r>
            <a:r>
              <a:rPr lang="tr-TR" sz="2000" dirty="0" smtClean="0"/>
              <a:t>olması</a:t>
            </a:r>
          </a:p>
          <a:p>
            <a:pPr lvl="1"/>
            <a:r>
              <a:rPr lang="tr-TR" sz="2000" dirty="0" smtClean="0"/>
              <a:t>%67.7’sinde </a:t>
            </a:r>
            <a:r>
              <a:rPr lang="tr-TR" sz="2000" dirty="0"/>
              <a:t>merkezle iletişim sorunları </a:t>
            </a:r>
            <a:endParaRPr lang="tr-TR" sz="2000" dirty="0" smtClean="0"/>
          </a:p>
          <a:p>
            <a:r>
              <a:rPr lang="tr-TR" dirty="0" smtClean="0"/>
              <a:t>SLIT:</a:t>
            </a:r>
          </a:p>
          <a:p>
            <a:pPr lvl="1"/>
            <a:r>
              <a:rPr lang="tr-TR" sz="2000" dirty="0" smtClean="0"/>
              <a:t>%</a:t>
            </a:r>
            <a:r>
              <a:rPr lang="tr-TR" sz="2000" dirty="0"/>
              <a:t>43.4 zor </a:t>
            </a:r>
            <a:r>
              <a:rPr lang="tr-TR" sz="2000" dirty="0" smtClean="0"/>
              <a:t>gelmesi</a:t>
            </a:r>
          </a:p>
          <a:p>
            <a:pPr lvl="1"/>
            <a:r>
              <a:rPr lang="tr-TR" sz="2000" dirty="0" smtClean="0"/>
              <a:t>%30.2’sinde </a:t>
            </a:r>
            <a:r>
              <a:rPr lang="tr-TR" sz="2000" dirty="0"/>
              <a:t>düzelme </a:t>
            </a:r>
            <a:r>
              <a:rPr lang="tr-TR" sz="2000" dirty="0" smtClean="0"/>
              <a:t>olmaması</a:t>
            </a:r>
          </a:p>
          <a:p>
            <a:pPr lvl="1"/>
            <a:r>
              <a:rPr lang="tr-TR" sz="2000" dirty="0" smtClean="0"/>
              <a:t>%25’inde </a:t>
            </a:r>
            <a:r>
              <a:rPr lang="tr-TR" sz="2000" dirty="0"/>
              <a:t>zayıf etki </a:t>
            </a:r>
          </a:p>
        </p:txBody>
      </p:sp>
    </p:spTree>
    <p:extLst>
      <p:ext uri="{BB962C8B-B14F-4D97-AF65-F5344CB8AC3E}">
        <p14:creationId xmlns:p14="http://schemas.microsoft.com/office/powerpoint/2010/main" val="390338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1120" y="1140940"/>
            <a:ext cx="9509759" cy="108813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ÇÖZÜM;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19" y="2847261"/>
            <a:ext cx="9509760" cy="1995195"/>
          </a:xfrm>
        </p:spPr>
        <p:txBody>
          <a:bodyPr/>
          <a:lstStyle/>
          <a:p>
            <a:r>
              <a:rPr lang="tr-TR" dirty="0" smtClean="0"/>
              <a:t>Eğitim</a:t>
            </a:r>
          </a:p>
          <a:p>
            <a:r>
              <a:rPr lang="tr-TR" dirty="0" smtClean="0"/>
              <a:t>***Empati***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6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Hedef belirleme</a:t>
            </a:r>
          </a:p>
          <a:p>
            <a:pPr lvl="1"/>
            <a:r>
              <a:rPr lang="tr-TR" dirty="0" smtClean="0"/>
              <a:t>Erişkin; bire bir, yazılı materyal</a:t>
            </a:r>
          </a:p>
          <a:p>
            <a:pPr lvl="1"/>
            <a:r>
              <a:rPr lang="tr-TR" dirty="0" smtClean="0"/>
              <a:t>Çocuk; görsel materyal, çizgi film</a:t>
            </a:r>
          </a:p>
          <a:p>
            <a:pPr lvl="1"/>
            <a:r>
              <a:rPr lang="tr-TR" dirty="0" err="1" smtClean="0"/>
              <a:t>Adölesan</a:t>
            </a:r>
            <a:r>
              <a:rPr lang="tr-TR" dirty="0" smtClean="0"/>
              <a:t>; sosyal medya</a:t>
            </a:r>
          </a:p>
          <a:p>
            <a:r>
              <a:rPr lang="tr-TR" dirty="0" smtClean="0"/>
              <a:t>Hastalığın anlayacağı bir dille anlatılması</a:t>
            </a:r>
          </a:p>
          <a:p>
            <a:r>
              <a:rPr lang="tr-TR" dirty="0" smtClean="0"/>
              <a:t>Anlayacağı kadar ayrıntı</a:t>
            </a:r>
          </a:p>
          <a:p>
            <a:r>
              <a:rPr lang="tr-TR" dirty="0" smtClean="0"/>
              <a:t>Soru sormasına izin ve zaman verme</a:t>
            </a:r>
          </a:p>
          <a:p>
            <a:r>
              <a:rPr lang="tr-TR" dirty="0" smtClean="0"/>
              <a:t>Soruları mutlaka cevaplama; tatmin olduğunu görme</a:t>
            </a:r>
          </a:p>
          <a:p>
            <a:r>
              <a:rPr lang="tr-TR" dirty="0" smtClean="0"/>
              <a:t>Tedavi cihazların kullanımını gösterme, tekrarlatma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8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tr-TR" dirty="0" err="1">
                <a:hlinkClick r:id="rId2"/>
              </a:rPr>
              <a:t>Capanoglu</a:t>
            </a:r>
            <a:r>
              <a:rPr lang="tr-TR" dirty="0">
                <a:hlinkClick r:id="rId2"/>
              </a:rPr>
              <a:t> M</a:t>
            </a:r>
            <a:r>
              <a:rPr lang="tr-TR" dirty="0"/>
              <a:t>, </a:t>
            </a:r>
            <a:r>
              <a:rPr lang="tr-TR" dirty="0">
                <a:hlinkClick r:id="rId3"/>
              </a:rPr>
              <a:t>Dibek </a:t>
            </a:r>
            <a:r>
              <a:rPr lang="tr-TR" dirty="0" err="1">
                <a:hlinkClick r:id="rId3"/>
              </a:rPr>
              <a:t>Misirlioglu</a:t>
            </a:r>
            <a:r>
              <a:rPr lang="tr-TR" dirty="0">
                <a:hlinkClick r:id="rId3"/>
              </a:rPr>
              <a:t> E</a:t>
            </a:r>
            <a:r>
              <a:rPr lang="tr-TR" dirty="0"/>
              <a:t>, </a:t>
            </a:r>
            <a:r>
              <a:rPr lang="tr-TR" dirty="0" err="1">
                <a:hlinkClick r:id="rId4"/>
              </a:rPr>
              <a:t>Toyran</a:t>
            </a:r>
            <a:r>
              <a:rPr lang="tr-TR" dirty="0">
                <a:hlinkClick r:id="rId4"/>
              </a:rPr>
              <a:t> M</a:t>
            </a:r>
            <a:r>
              <a:rPr lang="tr-TR" dirty="0"/>
              <a:t>, </a:t>
            </a:r>
            <a:r>
              <a:rPr lang="tr-TR" dirty="0">
                <a:hlinkClick r:id="rId5"/>
              </a:rPr>
              <a:t>Civelek E</a:t>
            </a:r>
            <a:r>
              <a:rPr lang="tr-TR" dirty="0"/>
              <a:t>, </a:t>
            </a:r>
            <a:r>
              <a:rPr lang="tr-TR" dirty="0" err="1">
                <a:hlinkClick r:id="rId6"/>
              </a:rPr>
              <a:t>Kocabas</a:t>
            </a:r>
            <a:r>
              <a:rPr lang="tr-TR" dirty="0">
                <a:hlinkClick r:id="rId6"/>
              </a:rPr>
              <a:t> CN</a:t>
            </a:r>
            <a:r>
              <a:rPr lang="tr-TR" dirty="0"/>
              <a:t>.  </a:t>
            </a:r>
            <a:endParaRPr lang="tr-TR" dirty="0" smtClean="0"/>
          </a:p>
          <a:p>
            <a:pPr marL="45720" indent="0">
              <a:buNone/>
            </a:pPr>
            <a:r>
              <a:rPr lang="tr-TR" sz="2400" dirty="0" smtClean="0"/>
              <a:t>Evaluation </a:t>
            </a:r>
            <a:r>
              <a:rPr lang="tr-TR" sz="2400" dirty="0"/>
              <a:t>of </a:t>
            </a:r>
            <a:r>
              <a:rPr lang="tr-TR" sz="2400" dirty="0" err="1"/>
              <a:t>inhaler</a:t>
            </a:r>
            <a:r>
              <a:rPr lang="tr-TR" sz="2400" dirty="0"/>
              <a:t> </a:t>
            </a:r>
            <a:r>
              <a:rPr lang="tr-TR" sz="2400" dirty="0" err="1"/>
              <a:t>technique</a:t>
            </a:r>
            <a:r>
              <a:rPr lang="tr-TR" sz="2400" dirty="0"/>
              <a:t>, </a:t>
            </a:r>
            <a:r>
              <a:rPr lang="tr-TR" sz="2400" dirty="0" err="1"/>
              <a:t>adherence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 </a:t>
            </a:r>
            <a:r>
              <a:rPr lang="tr-TR" sz="2400" dirty="0" err="1"/>
              <a:t>therapy</a:t>
            </a:r>
            <a:r>
              <a:rPr lang="tr-TR" sz="2400" dirty="0"/>
              <a:t> 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their</a:t>
            </a:r>
            <a:r>
              <a:rPr lang="tr-TR" sz="2400" dirty="0"/>
              <a:t> </a:t>
            </a:r>
            <a:r>
              <a:rPr lang="tr-TR" sz="2400" dirty="0" err="1"/>
              <a:t>effect</a:t>
            </a:r>
            <a:r>
              <a:rPr lang="tr-TR" sz="2400" dirty="0"/>
              <a:t> on </a:t>
            </a:r>
            <a:r>
              <a:rPr lang="tr-TR" sz="2400" dirty="0" err="1"/>
              <a:t>disease</a:t>
            </a:r>
            <a:r>
              <a:rPr lang="tr-TR" sz="2400" dirty="0"/>
              <a:t> </a:t>
            </a:r>
            <a:r>
              <a:rPr lang="tr-TR" sz="2400" dirty="0" err="1"/>
              <a:t>control</a:t>
            </a:r>
            <a:r>
              <a:rPr lang="tr-TR" sz="2400" dirty="0"/>
              <a:t> </a:t>
            </a:r>
            <a:r>
              <a:rPr lang="tr-TR" sz="2400" dirty="0" err="1"/>
              <a:t>among</a:t>
            </a:r>
            <a:r>
              <a:rPr lang="tr-TR" sz="2400" dirty="0"/>
              <a:t> </a:t>
            </a:r>
            <a:r>
              <a:rPr lang="tr-TR" sz="2400" dirty="0" err="1"/>
              <a:t>children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 </a:t>
            </a:r>
            <a:r>
              <a:rPr lang="tr-TR" sz="2400" dirty="0" err="1"/>
              <a:t>asthma</a:t>
            </a:r>
            <a:r>
              <a:rPr lang="tr-TR" sz="2400" dirty="0"/>
              <a:t> </a:t>
            </a:r>
            <a:r>
              <a:rPr lang="tr-TR" sz="2400" dirty="0" err="1"/>
              <a:t>using</a:t>
            </a:r>
            <a:r>
              <a:rPr lang="tr-TR" sz="2400" dirty="0"/>
              <a:t> </a:t>
            </a:r>
            <a:r>
              <a:rPr lang="tr-TR" sz="2400" dirty="0" err="1"/>
              <a:t>metered</a:t>
            </a:r>
            <a:r>
              <a:rPr lang="tr-TR" sz="2400" dirty="0"/>
              <a:t> </a:t>
            </a:r>
            <a:r>
              <a:rPr lang="tr-TR" sz="2400" dirty="0" err="1"/>
              <a:t>dose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dry</a:t>
            </a:r>
            <a:r>
              <a:rPr lang="tr-TR" sz="2400" dirty="0"/>
              <a:t> </a:t>
            </a:r>
            <a:r>
              <a:rPr lang="tr-TR" sz="2400" dirty="0" err="1"/>
              <a:t>powder</a:t>
            </a:r>
            <a:r>
              <a:rPr lang="tr-TR" sz="2400" dirty="0"/>
              <a:t> </a:t>
            </a:r>
            <a:r>
              <a:rPr lang="tr-TR" sz="2400" dirty="0" err="1"/>
              <a:t>inhalers</a:t>
            </a:r>
            <a:r>
              <a:rPr lang="tr-TR" sz="2400" dirty="0" smtClean="0"/>
              <a:t>.</a:t>
            </a:r>
          </a:p>
          <a:p>
            <a:pPr marL="45720" indent="0">
              <a:buNone/>
            </a:pPr>
            <a:r>
              <a:rPr lang="tr-TR" dirty="0" smtClean="0"/>
              <a:t> </a:t>
            </a:r>
            <a:r>
              <a:rPr lang="tr-TR" dirty="0">
                <a:hlinkClick r:id="rId7" tooltip="The Journal of asthma : official journal of the Association for the Care of Asthma."/>
              </a:rPr>
              <a:t>J </a:t>
            </a:r>
            <a:r>
              <a:rPr lang="tr-TR" dirty="0" err="1">
                <a:hlinkClick r:id="rId7" tooltip="The Journal of asthma : official journal of the Association for the Care of Asthma."/>
              </a:rPr>
              <a:t>Asthma</a:t>
            </a:r>
            <a:r>
              <a:rPr lang="tr-TR" dirty="0">
                <a:hlinkClick r:id="rId7" tooltip="The Journal of asthma : official journal of the Association for the Care of Asthma."/>
              </a:rPr>
              <a:t>.</a:t>
            </a:r>
            <a:r>
              <a:rPr lang="tr-TR" dirty="0"/>
              <a:t> 2015 Oct;52(8):838-45.</a:t>
            </a:r>
          </a:p>
        </p:txBody>
      </p:sp>
    </p:spTree>
    <p:extLst>
      <p:ext uri="{BB962C8B-B14F-4D97-AF65-F5344CB8AC3E}">
        <p14:creationId xmlns:p14="http://schemas.microsoft.com/office/powerpoint/2010/main" val="295974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75" y="244027"/>
            <a:ext cx="4547583" cy="649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7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960" y="626972"/>
            <a:ext cx="8885276" cy="415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Empati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 olsam ne yaparım?</a:t>
            </a:r>
          </a:p>
          <a:p>
            <a:r>
              <a:rPr lang="tr-TR" dirty="0" smtClean="0"/>
              <a:t>Bu kadar çok ilaç olmak zorunda mı?</a:t>
            </a:r>
          </a:p>
          <a:p>
            <a:r>
              <a:rPr lang="tr-TR" dirty="0" smtClean="0"/>
              <a:t>Bu kadar yüksek doz, uzun süre ilaç gerekli mi?</a:t>
            </a:r>
          </a:p>
          <a:p>
            <a:r>
              <a:rPr lang="tr-TR" dirty="0" smtClean="0"/>
              <a:t>Sonunda ne olacak?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64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3300"/>
                </a:solidFill>
              </a:rPr>
              <a:t>Yanlış</a:t>
            </a:r>
            <a:r>
              <a:rPr lang="tr-TR" dirty="0"/>
              <a:t> veya eksik bilgilendirme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20" y="2087923"/>
            <a:ext cx="9509760" cy="3321204"/>
          </a:xfrm>
        </p:spPr>
        <p:txBody>
          <a:bodyPr/>
          <a:lstStyle/>
          <a:p>
            <a:r>
              <a:rPr lang="tr-TR" dirty="0" smtClean="0"/>
              <a:t>Aynı amaçla kullanılan tanıların içerikleri</a:t>
            </a:r>
          </a:p>
          <a:p>
            <a:r>
              <a:rPr lang="tr-TR" dirty="0" smtClean="0"/>
              <a:t>Astım denilen tablonun ne olduğu</a:t>
            </a:r>
          </a:p>
          <a:p>
            <a:r>
              <a:rPr lang="tr-TR" dirty="0" smtClean="0"/>
              <a:t>Enfeksiyonlarla karıştırılmaması</a:t>
            </a:r>
          </a:p>
          <a:p>
            <a:r>
              <a:rPr lang="tr-TR" dirty="0" smtClean="0"/>
              <a:t>Kronik seyirli olduğu</a:t>
            </a:r>
          </a:p>
          <a:p>
            <a:r>
              <a:rPr lang="tr-TR" dirty="0" smtClean="0"/>
              <a:t>Tedavinin uzun sürebileceği</a:t>
            </a:r>
          </a:p>
          <a:p>
            <a:r>
              <a:rPr lang="tr-TR" dirty="0" smtClean="0"/>
              <a:t>Tünelin sonunda ışık olduğu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293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3300"/>
                </a:solidFill>
              </a:rPr>
              <a:t>Yanlış</a:t>
            </a:r>
            <a:r>
              <a:rPr lang="tr-TR" dirty="0"/>
              <a:t> veya eksik bilgilendirme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3695" y="2229591"/>
            <a:ext cx="9509760" cy="3218173"/>
          </a:xfrm>
        </p:spPr>
        <p:txBody>
          <a:bodyPr/>
          <a:lstStyle/>
          <a:p>
            <a:r>
              <a:rPr lang="tr-TR" dirty="0" smtClean="0"/>
              <a:t>Sosyal medya</a:t>
            </a:r>
          </a:p>
          <a:p>
            <a:r>
              <a:rPr lang="tr-TR" dirty="0" smtClean="0"/>
              <a:t>İnternet</a:t>
            </a:r>
          </a:p>
          <a:p>
            <a:r>
              <a:rPr lang="tr-TR" dirty="0" smtClean="0"/>
              <a:t>Aile grupları</a:t>
            </a:r>
          </a:p>
          <a:p>
            <a:r>
              <a:rPr lang="tr-TR" dirty="0" smtClean="0"/>
              <a:t>İlgisiz kişilerce yapılan açıklamalar</a:t>
            </a:r>
          </a:p>
          <a:p>
            <a:r>
              <a:rPr lang="tr-TR" dirty="0" smtClean="0"/>
              <a:t>Yanlış bilgilerin yayılımı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02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r>
              <a:rPr lang="tr-TR" dirty="0" err="1" smtClean="0"/>
              <a:t>Overdiagnoz</a:t>
            </a:r>
            <a:r>
              <a:rPr lang="tr-TR" dirty="0" smtClean="0"/>
              <a:t>»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20" y="2332621"/>
            <a:ext cx="9509760" cy="3050747"/>
          </a:xfrm>
        </p:spPr>
        <p:txBody>
          <a:bodyPr/>
          <a:lstStyle/>
          <a:p>
            <a:r>
              <a:rPr lang="tr-TR" dirty="0" smtClean="0"/>
              <a:t>Her öksürük</a:t>
            </a:r>
          </a:p>
          <a:p>
            <a:r>
              <a:rPr lang="tr-TR" dirty="0" smtClean="0"/>
              <a:t>Her </a:t>
            </a:r>
            <a:r>
              <a:rPr lang="tr-TR" dirty="0" err="1" smtClean="0"/>
              <a:t>bronşiolit</a:t>
            </a:r>
            <a:endParaRPr lang="tr-TR" dirty="0" smtClean="0"/>
          </a:p>
          <a:p>
            <a:r>
              <a:rPr lang="tr-TR" dirty="0" smtClean="0"/>
              <a:t>Her hırıltı</a:t>
            </a:r>
          </a:p>
          <a:p>
            <a:r>
              <a:rPr lang="tr-TR" dirty="0" smtClean="0"/>
              <a:t>Her ÜSYE;</a:t>
            </a:r>
          </a:p>
          <a:p>
            <a:pPr marL="45720" indent="0">
              <a:buNone/>
            </a:pPr>
            <a:r>
              <a:rPr lang="tr-TR" dirty="0" smtClean="0"/>
              <a:t>                            ASTIM DEĞİLDİR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36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Yanlış testler yanlış yorumlar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20" y="2062165"/>
            <a:ext cx="9509760" cy="3720449"/>
          </a:xfrm>
        </p:spPr>
        <p:txBody>
          <a:bodyPr/>
          <a:lstStyle/>
          <a:p>
            <a:r>
              <a:rPr lang="tr-TR" dirty="0" err="1" smtClean="0"/>
              <a:t>IgE</a:t>
            </a:r>
            <a:r>
              <a:rPr lang="tr-TR" dirty="0" smtClean="0"/>
              <a:t> yüksekliği= astım(??)</a:t>
            </a:r>
          </a:p>
          <a:p>
            <a:r>
              <a:rPr lang="tr-TR" dirty="0" smtClean="0"/>
              <a:t>5 yaşın altında alerji testleri doğru sonuç vermez(??)</a:t>
            </a:r>
          </a:p>
          <a:p>
            <a:r>
              <a:rPr lang="tr-TR" dirty="0" smtClean="0"/>
              <a:t>Kan testinin anlamı yoktur (??)</a:t>
            </a:r>
          </a:p>
          <a:p>
            <a:r>
              <a:rPr lang="tr-TR" dirty="0" smtClean="0"/>
              <a:t>5 yaşın altında deri testi yapılmaz (??)</a:t>
            </a:r>
          </a:p>
          <a:p>
            <a:r>
              <a:rPr lang="tr-TR" dirty="0" smtClean="0"/>
              <a:t>Testte pozitif çıktı; o halde yasak (örneğin süt içebilen bir çocuk) (??)</a:t>
            </a:r>
          </a:p>
          <a:p>
            <a:r>
              <a:rPr lang="tr-TR" dirty="0" smtClean="0"/>
              <a:t>Her türlü kan testinin yorumunda yaşı gözetmemek</a:t>
            </a:r>
          </a:p>
          <a:p>
            <a:r>
              <a:rPr lang="tr-TR" dirty="0" smtClean="0"/>
              <a:t>İmmünolojik testlerin yorumu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27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6574" y="883362"/>
            <a:ext cx="9509759" cy="108813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TEDAVİ ile ilgili sorunlar;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02484" y="2512926"/>
            <a:ext cx="9509760" cy="2793170"/>
          </a:xfrm>
        </p:spPr>
        <p:txBody>
          <a:bodyPr/>
          <a:lstStyle/>
          <a:p>
            <a:r>
              <a:rPr lang="tr-TR" dirty="0"/>
              <a:t>Zor ve gereksiz </a:t>
            </a:r>
            <a:r>
              <a:rPr lang="tr-TR" dirty="0" smtClean="0"/>
              <a:t>uygulamalar</a:t>
            </a:r>
          </a:p>
          <a:p>
            <a:r>
              <a:rPr lang="tr-TR" dirty="0"/>
              <a:t>Yan etki korkusu</a:t>
            </a:r>
          </a:p>
          <a:p>
            <a:r>
              <a:rPr lang="tr-TR" dirty="0" smtClean="0"/>
              <a:t>Beklentilerin </a:t>
            </a:r>
            <a:r>
              <a:rPr lang="tr-TR" dirty="0"/>
              <a:t>gerçekleşmemesi</a:t>
            </a:r>
            <a:endParaRPr lang="tr-TR" dirty="0" smtClean="0"/>
          </a:p>
          <a:p>
            <a:r>
              <a:rPr lang="tr-TR" dirty="0" smtClean="0"/>
              <a:t>Alternatif </a:t>
            </a:r>
            <a:r>
              <a:rPr lang="tr-TR" dirty="0"/>
              <a:t>tedavi </a:t>
            </a:r>
            <a:r>
              <a:rPr lang="tr-TR" dirty="0" smtClean="0"/>
              <a:t>yöntemleri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920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Zor ve  gereksiz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Gece uyandırarak ilaç vermek (saatine harfiyen uymak)</a:t>
            </a:r>
          </a:p>
          <a:p>
            <a:r>
              <a:rPr lang="tr-TR" dirty="0" smtClean="0"/>
              <a:t>Günde 4 defa ilaç vermek</a:t>
            </a:r>
          </a:p>
          <a:p>
            <a:r>
              <a:rPr lang="tr-TR" dirty="0" smtClean="0"/>
              <a:t>Gerekmediği halde </a:t>
            </a:r>
            <a:r>
              <a:rPr lang="tr-TR" dirty="0" err="1" smtClean="0"/>
              <a:t>nebulizer</a:t>
            </a:r>
            <a:r>
              <a:rPr lang="tr-TR" dirty="0" smtClean="0"/>
              <a:t> tedavisi</a:t>
            </a:r>
          </a:p>
          <a:p>
            <a:r>
              <a:rPr lang="tr-TR" dirty="0" smtClean="0"/>
              <a:t>Tedavi süresinin ayarlanmasında eksikler</a:t>
            </a:r>
          </a:p>
          <a:p>
            <a:r>
              <a:rPr lang="tr-TR" dirty="0" smtClean="0"/>
              <a:t>Çok sayıda ilacı uzun süre kullanma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620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 etki korkusu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1120" y="2345500"/>
            <a:ext cx="9509760" cy="2715897"/>
          </a:xfrm>
        </p:spPr>
        <p:txBody>
          <a:bodyPr/>
          <a:lstStyle/>
          <a:p>
            <a:r>
              <a:rPr lang="tr-TR" dirty="0" smtClean="0"/>
              <a:t>Özellikle «</a:t>
            </a:r>
            <a:r>
              <a:rPr lang="tr-TR" dirty="0" err="1" smtClean="0"/>
              <a:t>kortikofobi</a:t>
            </a:r>
            <a:r>
              <a:rPr lang="tr-TR" dirty="0" smtClean="0"/>
              <a:t>»</a:t>
            </a:r>
          </a:p>
          <a:p>
            <a:r>
              <a:rPr lang="tr-TR" dirty="0" smtClean="0"/>
              <a:t>Olası yan etkiler için yeterli bilgi verilmemesi</a:t>
            </a:r>
          </a:p>
          <a:p>
            <a:r>
              <a:rPr lang="tr-TR" dirty="0" smtClean="0"/>
              <a:t>Büyümeye etkileri</a:t>
            </a:r>
          </a:p>
          <a:p>
            <a:r>
              <a:rPr lang="tr-TR" dirty="0" smtClean="0"/>
              <a:t>Küçük yaşta </a:t>
            </a:r>
            <a:r>
              <a:rPr lang="tr-TR" dirty="0" err="1" smtClean="0"/>
              <a:t>inhale</a:t>
            </a:r>
            <a:r>
              <a:rPr lang="tr-TR" dirty="0" smtClean="0"/>
              <a:t> tedavi korkusu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66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_16x9_TP102895251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7862800-6A56-4F4B-8CB8-91276A0666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Okyanus resmi sunusu (geniş ekran)</Template>
  <TotalTime>0</TotalTime>
  <Words>592</Words>
  <Application>Microsoft Office PowerPoint</Application>
  <PresentationFormat>Geniş ekran</PresentationFormat>
  <Paragraphs>130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0" baseType="lpstr">
      <vt:lpstr>Arial</vt:lpstr>
      <vt:lpstr>Comic Sans MS</vt:lpstr>
      <vt:lpstr>Georgia</vt:lpstr>
      <vt:lpstr>Ocean_16x9_TP102895251</vt:lpstr>
      <vt:lpstr>TANI ile ilgili sorunlar</vt:lpstr>
      <vt:lpstr>Tanıyı kabul etmeme</vt:lpstr>
      <vt:lpstr>Yanlış veya eksik bilgilendirme</vt:lpstr>
      <vt:lpstr>Yanlış veya eksik bilgilendirme</vt:lpstr>
      <vt:lpstr>«Overdiagnoz»</vt:lpstr>
      <vt:lpstr>Yanlış testler yanlış yorumlar</vt:lpstr>
      <vt:lpstr>TEDAVİ ile ilgili sorunlar; </vt:lpstr>
      <vt:lpstr>Zor ve  gereksiz uygulamalar</vt:lpstr>
      <vt:lpstr>Yan etki korkusu</vt:lpstr>
      <vt:lpstr>Beklentilerin gerçekleşmemesi</vt:lpstr>
      <vt:lpstr>Alternatif tedavi yöntemleri</vt:lpstr>
      <vt:lpstr>İmmünoterapiye uyum sorunları</vt:lpstr>
      <vt:lpstr>SCIT </vt:lpstr>
      <vt:lpstr>Non-adherence to subcutaneous allergen immunotherapy: inadequate health insurance coverage is the leading cause    Ann Allergy Asthma Immunol.  2015 Sep;115(3):241-3.</vt:lpstr>
      <vt:lpstr>Tedaviyi terk eden 555 erişkinle yapılan bir çalışma </vt:lpstr>
      <vt:lpstr>Adherence to Sublingual Immunotherapy   Curr Allergy Asthma Rep. 2016 Feb;16(2):12.</vt:lpstr>
      <vt:lpstr>PowerPoint Sunusu</vt:lpstr>
      <vt:lpstr>Compliance with allergen immunotherapy and factors affecting compliance among patients with respiratory allergies.    Hum Vaccin Immunother.  2016 Nov 7:1-4. </vt:lpstr>
      <vt:lpstr>     236 alerjik rinit ve /veya astımlı hasta; retrospektif değerlendirme </vt:lpstr>
      <vt:lpstr>Vazgeçmede en önemli etkenler </vt:lpstr>
      <vt:lpstr>ÇÖZÜM; </vt:lpstr>
      <vt:lpstr>Eğitim;</vt:lpstr>
      <vt:lpstr>PowerPoint Sunusu</vt:lpstr>
      <vt:lpstr>PowerPoint Sunusu</vt:lpstr>
      <vt:lpstr>PowerPoint Sunusu</vt:lpstr>
      <vt:lpstr>Empati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2017-03-22T12:05:18Z</dcterms:created>
  <dcterms:modified xsi:type="dcterms:W3CDTF">2017-04-21T08:52:47Z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