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72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346" r:id="rId4"/>
    <p:sldId id="258" r:id="rId5"/>
    <p:sldId id="388" r:id="rId6"/>
    <p:sldId id="389" r:id="rId7"/>
    <p:sldId id="390" r:id="rId8"/>
    <p:sldId id="440" r:id="rId9"/>
    <p:sldId id="391" r:id="rId10"/>
    <p:sldId id="392" r:id="rId11"/>
    <p:sldId id="393" r:id="rId12"/>
    <p:sldId id="399" r:id="rId13"/>
    <p:sldId id="400" r:id="rId14"/>
    <p:sldId id="401" r:id="rId15"/>
    <p:sldId id="402" r:id="rId16"/>
    <p:sldId id="413" r:id="rId17"/>
    <p:sldId id="414" r:id="rId18"/>
    <p:sldId id="417" r:id="rId19"/>
    <p:sldId id="415" r:id="rId20"/>
    <p:sldId id="387" r:id="rId21"/>
    <p:sldId id="408" r:id="rId22"/>
    <p:sldId id="406" r:id="rId23"/>
    <p:sldId id="407" r:id="rId24"/>
    <p:sldId id="292" r:id="rId25"/>
    <p:sldId id="357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2" r:id="rId34"/>
    <p:sldId id="304" r:id="rId35"/>
    <p:sldId id="359" r:id="rId36"/>
    <p:sldId id="309" r:id="rId37"/>
    <p:sldId id="418" r:id="rId38"/>
    <p:sldId id="419" r:id="rId39"/>
    <p:sldId id="420" r:id="rId40"/>
    <p:sldId id="411" r:id="rId41"/>
    <p:sldId id="317" r:id="rId42"/>
    <p:sldId id="318" r:id="rId43"/>
    <p:sldId id="366" r:id="rId44"/>
    <p:sldId id="319" r:id="rId45"/>
    <p:sldId id="320" r:id="rId46"/>
    <p:sldId id="364" r:id="rId47"/>
    <p:sldId id="330" r:id="rId48"/>
    <p:sldId id="331" r:id="rId49"/>
    <p:sldId id="332" r:id="rId50"/>
    <p:sldId id="368" r:id="rId51"/>
    <p:sldId id="369" r:id="rId52"/>
    <p:sldId id="372" r:id="rId53"/>
    <p:sldId id="374" r:id="rId54"/>
    <p:sldId id="439" r:id="rId55"/>
    <p:sldId id="437" r:id="rId56"/>
    <p:sldId id="438" r:id="rId57"/>
    <p:sldId id="336" r:id="rId58"/>
    <p:sldId id="337" r:id="rId59"/>
    <p:sldId id="338" r:id="rId60"/>
    <p:sldId id="339" r:id="rId61"/>
    <p:sldId id="435" r:id="rId62"/>
    <p:sldId id="436" r:id="rId63"/>
    <p:sldId id="424" r:id="rId64"/>
    <p:sldId id="425" r:id="rId65"/>
    <p:sldId id="434" r:id="rId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27" autoAdjust="0"/>
    <p:restoredTop sz="94103" autoAdjust="0"/>
  </p:normalViewPr>
  <p:slideViewPr>
    <p:cSldViewPr>
      <p:cViewPr>
        <p:scale>
          <a:sx n="63" d="100"/>
          <a:sy n="63" d="100"/>
        </p:scale>
        <p:origin x="-136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7" d="100"/>
        <a:sy n="147" d="100"/>
      </p:scale>
      <p:origin x="0" y="-32296"/>
    </p:cViewPr>
  </p:sorterViewPr>
  <p:notesViewPr>
    <p:cSldViewPr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A05D-D0D0-4CAE-96D2-1CF2C28CD16D}" type="datetimeFigureOut">
              <a:rPr lang="tr-TR" smtClean="0"/>
              <a:t>26.04.2017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D1FB-5551-441B-8444-7A992041FB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73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04DB-17A3-47E6-9CC5-280256260F44}" type="datetimeFigureOut">
              <a:rPr lang="tr-TR" smtClean="0"/>
              <a:t>26.04.2017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B1002-0174-4CEA-8150-63DB8D8789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71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1002-0174-4CEA-8150-63DB8D8789D8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1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B47705-147A-47C6-A12D-3D97CF06813D}" type="datetimeFigureOut">
              <a:rPr lang="tr-TR" smtClean="0"/>
              <a:pPr/>
              <a:t>26.04.2017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416B31-2200-4568-A292-3E685D9048E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77000" cy="18288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ALERJİ  / D-VİTAMİNİ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İLİŞKİSİ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438400" y="6055568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/>
              <a:t>Prof. Dr. Yonca Tabak</a:t>
            </a:r>
          </a:p>
        </p:txBody>
      </p:sp>
      <p:pic>
        <p:nvPicPr>
          <p:cNvPr id="4" name="Picture 4" descr="sun p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29000"/>
            <a:ext cx="1835696" cy="18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Güneş teması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Yüksek enlemde</a:t>
            </a:r>
          </a:p>
          <a:p>
            <a:pPr algn="ctr"/>
            <a:r>
              <a:rPr lang="tr-TR" dirty="0" smtClean="0"/>
              <a:t>Kutuplara yakın yaşayanlar</a:t>
            </a:r>
          </a:p>
          <a:p>
            <a:pPr algn="ctr"/>
            <a:r>
              <a:rPr lang="tr-TR" dirty="0"/>
              <a:t>Sürekli ev içinde yaşayanlar</a:t>
            </a:r>
          </a:p>
          <a:p>
            <a:pPr algn="ctr"/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21218" name="AutoShape 2" descr="sun vector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sunlight exposure poles,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30949"/>
            <a:ext cx="6144437" cy="30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UVB ve 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Beyaz tenli olma</a:t>
            </a:r>
          </a:p>
          <a:p>
            <a:pPr algn="ctr"/>
            <a:r>
              <a:rPr lang="tr-TR" dirty="0" smtClean="0"/>
              <a:t>Ekvatora yakın yaşama</a:t>
            </a:r>
          </a:p>
          <a:p>
            <a:pPr algn="ctr"/>
            <a:r>
              <a:rPr lang="tr-TR" dirty="0" smtClean="0"/>
              <a:t>En yüksek D-</a:t>
            </a:r>
            <a:r>
              <a:rPr lang="tr-TR" dirty="0" err="1" smtClean="0"/>
              <a:t>vit</a:t>
            </a:r>
            <a:r>
              <a:rPr lang="tr-TR" dirty="0" smtClean="0"/>
              <a:t> sentezi</a:t>
            </a:r>
            <a:endParaRPr lang="tr-TR" dirty="0"/>
          </a:p>
        </p:txBody>
      </p:sp>
      <p:pic>
        <p:nvPicPr>
          <p:cNvPr id="3074" name="Picture 2" descr="white skin child,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246812" cy="32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/ Alerji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0248" y="1570711"/>
            <a:ext cx="8153400" cy="5069160"/>
          </a:xfrm>
        </p:spPr>
        <p:txBody>
          <a:bodyPr>
            <a:normAutofit/>
          </a:bodyPr>
          <a:lstStyle/>
          <a:p>
            <a:r>
              <a:rPr lang="tr-TR" dirty="0" smtClean="0"/>
              <a:t>Kuzey Doğu </a:t>
            </a:r>
            <a:r>
              <a:rPr lang="tr-TR" dirty="0" smtClean="0"/>
              <a:t>Amerika </a:t>
            </a:r>
            <a:endParaRPr lang="tr-TR" dirty="0" smtClean="0"/>
          </a:p>
          <a:p>
            <a:r>
              <a:rPr lang="tr-TR" dirty="0" smtClean="0"/>
              <a:t>Güneş ışını UVB </a:t>
            </a:r>
          </a:p>
          <a:p>
            <a:endParaRPr lang="tr-TR" dirty="0" smtClean="0"/>
          </a:p>
          <a:p>
            <a:r>
              <a:rPr lang="tr-TR" dirty="0" smtClean="0"/>
              <a:t>Akut alerjik </a:t>
            </a:r>
            <a:r>
              <a:rPr lang="tr-TR" dirty="0" smtClean="0"/>
              <a:t>Reaksiyon</a:t>
            </a:r>
            <a:endParaRPr lang="tr-TR" dirty="0"/>
          </a:p>
          <a:p>
            <a:r>
              <a:rPr lang="tr-TR" b="1" dirty="0" smtClean="0">
                <a:solidFill>
                  <a:srgbClr val="C00000"/>
                </a:solidFill>
              </a:rPr>
              <a:t>Adrenalin </a:t>
            </a:r>
            <a:r>
              <a:rPr lang="tr-TR" b="1" dirty="0" err="1" smtClean="0">
                <a:solidFill>
                  <a:srgbClr val="C00000"/>
                </a:solidFill>
              </a:rPr>
              <a:t>Otoenjektör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tr-TR" dirty="0" smtClean="0"/>
              <a:t>En yüksek</a:t>
            </a:r>
          </a:p>
          <a:p>
            <a:pPr marL="0" indent="0" algn="r">
              <a:buNone/>
            </a:pPr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Grant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et al </a:t>
            </a:r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Dermatoendoc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2016</a:t>
            </a:r>
            <a:endParaRPr lang="tr-TR" sz="2400" dirty="0" smtClean="0"/>
          </a:p>
          <a:p>
            <a:pPr algn="r"/>
            <a:endParaRPr lang="tr-TR" sz="2400" dirty="0"/>
          </a:p>
        </p:txBody>
      </p:sp>
      <p:sp>
        <p:nvSpPr>
          <p:cNvPr id="4" name="3 Yukarı Ok"/>
          <p:cNvSpPr/>
          <p:nvPr/>
        </p:nvSpPr>
        <p:spPr>
          <a:xfrm>
            <a:off x="4360581" y="3717032"/>
            <a:ext cx="499451" cy="36004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1364" name="Picture 4" descr="low sunshine america north latitud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610371" cy="2787207"/>
          </a:xfrm>
          <a:prstGeom prst="rect">
            <a:avLst/>
          </a:prstGeom>
          <a:noFill/>
        </p:spPr>
      </p:pic>
      <p:pic>
        <p:nvPicPr>
          <p:cNvPr id="271366" name="Picture 6" descr="epip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324" y="4869160"/>
            <a:ext cx="2406238" cy="1604159"/>
          </a:xfrm>
          <a:prstGeom prst="rect">
            <a:avLst/>
          </a:prstGeom>
          <a:noFill/>
        </p:spPr>
      </p:pic>
      <p:sp>
        <p:nvSpPr>
          <p:cNvPr id="7" name="Aşağı Ok 6"/>
          <p:cNvSpPr/>
          <p:nvPr/>
        </p:nvSpPr>
        <p:spPr>
          <a:xfrm flipH="1">
            <a:off x="3347864" y="2204864"/>
            <a:ext cx="504056" cy="3303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Güneş Işığı ve Alerji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Güney Batı </a:t>
            </a:r>
            <a:r>
              <a:rPr lang="tr-TR" dirty="0" smtClean="0"/>
              <a:t>Amerika</a:t>
            </a:r>
            <a:endParaRPr lang="tr-TR" dirty="0" smtClean="0"/>
          </a:p>
          <a:p>
            <a:r>
              <a:rPr lang="tr-TR" dirty="0" smtClean="0"/>
              <a:t>Güneş ışını UVB </a:t>
            </a:r>
          </a:p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r>
              <a:rPr lang="tr-TR" dirty="0" smtClean="0"/>
              <a:t>Akut alerjik Reaksiyon </a:t>
            </a:r>
          </a:p>
          <a:p>
            <a:r>
              <a:rPr lang="tr-TR" b="1" dirty="0">
                <a:solidFill>
                  <a:srgbClr val="C00000"/>
                </a:solidFill>
              </a:rPr>
              <a:t>Adrenalin </a:t>
            </a:r>
            <a:r>
              <a:rPr lang="tr-TR" b="1" dirty="0" err="1">
                <a:solidFill>
                  <a:srgbClr val="C00000"/>
                </a:solidFill>
              </a:rPr>
              <a:t>Otoenjektör</a:t>
            </a:r>
            <a:r>
              <a:rPr lang="tr-TR" b="1" dirty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Grant et al 2016</a:t>
            </a:r>
          </a:p>
          <a:p>
            <a:endParaRPr lang="tr-TR" dirty="0"/>
          </a:p>
        </p:txBody>
      </p:sp>
      <p:pic>
        <p:nvPicPr>
          <p:cNvPr id="522244" name="Picture 4" descr="epip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136" y="2064296"/>
            <a:ext cx="3971115" cy="2232248"/>
          </a:xfrm>
          <a:prstGeom prst="rect">
            <a:avLst/>
          </a:prstGeom>
          <a:noFill/>
        </p:spPr>
      </p:pic>
      <p:sp>
        <p:nvSpPr>
          <p:cNvPr id="4" name="Yukarı Ok 3"/>
          <p:cNvSpPr/>
          <p:nvPr/>
        </p:nvSpPr>
        <p:spPr>
          <a:xfrm>
            <a:off x="3491880" y="2708920"/>
            <a:ext cx="504056" cy="360041"/>
          </a:xfrm>
          <a:prstGeom prst="upArrow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572000" y="4869160"/>
            <a:ext cx="546456" cy="359484"/>
          </a:xfrm>
          <a:prstGeom prst="down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5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Enlem / Güneş ışını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/>
              <a:t>Güney Avusturalya</a:t>
            </a:r>
          </a:p>
          <a:p>
            <a:r>
              <a:rPr lang="tr-TR" dirty="0" smtClean="0"/>
              <a:t>Enlem yükseldikçe</a:t>
            </a:r>
          </a:p>
          <a:p>
            <a:r>
              <a:rPr lang="tr-TR" dirty="0" smtClean="0"/>
              <a:t>Kutuplara </a:t>
            </a:r>
            <a:r>
              <a:rPr lang="tr-TR" dirty="0" smtClean="0"/>
              <a:t>yakınlaştıkça</a:t>
            </a:r>
            <a:endParaRPr lang="tr-TR" dirty="0" smtClean="0"/>
          </a:p>
          <a:p>
            <a:r>
              <a:rPr lang="tr-TR" dirty="0" smtClean="0"/>
              <a:t>UVB dalgaları düşüyor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Hipoalerjenik</a:t>
            </a:r>
            <a:r>
              <a:rPr lang="tr-TR" b="1" dirty="0" smtClean="0">
                <a:solidFill>
                  <a:srgbClr val="C00000"/>
                </a:solidFill>
              </a:rPr>
              <a:t> mama </a:t>
            </a:r>
          </a:p>
          <a:p>
            <a:endParaRPr lang="tr-TR" dirty="0" smtClean="0"/>
          </a:p>
          <a:p>
            <a:pPr algn="r"/>
            <a:r>
              <a:rPr lang="tr-TR" sz="2400" dirty="0" smtClean="0"/>
              <a:t>Grant et al 2016</a:t>
            </a:r>
          </a:p>
        </p:txBody>
      </p:sp>
      <p:pic>
        <p:nvPicPr>
          <p:cNvPr id="4" name="Picture 2" descr="low sunshine america north latitud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520" y="1701529"/>
            <a:ext cx="4844480" cy="3095623"/>
          </a:xfrm>
          <a:prstGeom prst="rect">
            <a:avLst/>
          </a:prstGeom>
          <a:noFill/>
        </p:spPr>
      </p:pic>
      <p:sp>
        <p:nvSpPr>
          <p:cNvPr id="6" name="Yukarı Ok 5"/>
          <p:cNvSpPr/>
          <p:nvPr/>
        </p:nvSpPr>
        <p:spPr>
          <a:xfrm>
            <a:off x="4283968" y="4221088"/>
            <a:ext cx="576064" cy="413097"/>
          </a:xfrm>
          <a:prstGeom prst="up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Kutuplara yaklaştıkça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Alerji artıyor ! 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Enlem arttıkça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UVB ışını </a:t>
            </a:r>
            <a:r>
              <a:rPr lang="tr-TR" dirty="0" smtClean="0"/>
              <a:t>azalıyor</a:t>
            </a:r>
          </a:p>
          <a:p>
            <a:endParaRPr lang="tr-TR" dirty="0" smtClean="0"/>
          </a:p>
          <a:p>
            <a:r>
              <a:rPr lang="tr-TR" dirty="0" smtClean="0"/>
              <a:t>Çocuklarda anafilaksi </a:t>
            </a:r>
          </a:p>
        </p:txBody>
      </p:sp>
      <p:pic>
        <p:nvPicPr>
          <p:cNvPr id="4" name="Picture 2" descr="chili sunshine ma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0627" r="47811"/>
          <a:stretch>
            <a:fillRect/>
          </a:stretch>
        </p:blipFill>
        <p:spPr bwMode="auto">
          <a:xfrm>
            <a:off x="5950488" y="273812"/>
            <a:ext cx="2632552" cy="2422445"/>
          </a:xfrm>
          <a:prstGeom prst="rect">
            <a:avLst/>
          </a:prstGeom>
          <a:noFill/>
        </p:spPr>
      </p:pic>
      <p:pic>
        <p:nvPicPr>
          <p:cNvPr id="5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280" y="2719097"/>
            <a:ext cx="2592288" cy="3514544"/>
          </a:xfrm>
          <a:prstGeom prst="rect">
            <a:avLst/>
          </a:prstGeom>
          <a:noFill/>
        </p:spPr>
      </p:pic>
      <p:sp>
        <p:nvSpPr>
          <p:cNvPr id="6" name="5 Yukarı Ok"/>
          <p:cNvSpPr/>
          <p:nvPr/>
        </p:nvSpPr>
        <p:spPr>
          <a:xfrm>
            <a:off x="4280544" y="4311201"/>
            <a:ext cx="432048" cy="3303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3707904" y="3356992"/>
            <a:ext cx="432048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6204900" y="11610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ŞİLİ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4103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D-</a:t>
            </a:r>
            <a:r>
              <a:rPr lang="tr-TR" b="1" dirty="0" err="1">
                <a:solidFill>
                  <a:srgbClr val="C00000"/>
                </a:solidFill>
              </a:rPr>
              <a:t>Vit</a:t>
            </a:r>
            <a:r>
              <a:rPr lang="tr-TR" b="1" dirty="0">
                <a:solidFill>
                  <a:srgbClr val="C00000"/>
                </a:solidFill>
              </a:rPr>
              <a:t> / </a:t>
            </a:r>
            <a:r>
              <a:rPr lang="tr-TR" b="1" dirty="0" smtClean="0">
                <a:solidFill>
                  <a:srgbClr val="C00000"/>
                </a:solidFill>
              </a:rPr>
              <a:t>Alerjiyi Önleyici Etki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1- </a:t>
            </a:r>
            <a:r>
              <a:rPr lang="tr-TR" dirty="0" err="1" smtClean="0"/>
              <a:t>Mukozal</a:t>
            </a:r>
            <a:r>
              <a:rPr lang="tr-TR" dirty="0" smtClean="0"/>
              <a:t> bariyer fonksiyonlarını artırma</a:t>
            </a:r>
          </a:p>
          <a:p>
            <a:pPr algn="ctr"/>
            <a:r>
              <a:rPr lang="tr-TR" dirty="0" smtClean="0"/>
              <a:t>2- </a:t>
            </a:r>
            <a:r>
              <a:rPr lang="tr-TR" dirty="0" err="1" smtClean="0"/>
              <a:t>Proalerjik</a:t>
            </a:r>
            <a:r>
              <a:rPr lang="tr-TR" dirty="0" smtClean="0"/>
              <a:t> </a:t>
            </a:r>
            <a:r>
              <a:rPr lang="tr-TR" dirty="0" err="1" smtClean="0"/>
              <a:t>immun</a:t>
            </a:r>
            <a:r>
              <a:rPr lang="tr-TR" dirty="0" smtClean="0"/>
              <a:t> yanıtı baskılama</a:t>
            </a:r>
          </a:p>
          <a:p>
            <a:pPr algn="ctr"/>
            <a:r>
              <a:rPr lang="tr-TR" dirty="0" smtClean="0"/>
              <a:t>3- </a:t>
            </a:r>
            <a:r>
              <a:rPr lang="tr-TR" dirty="0" err="1" smtClean="0"/>
              <a:t>İmmun</a:t>
            </a:r>
            <a:r>
              <a:rPr lang="tr-TR" dirty="0" smtClean="0"/>
              <a:t> toleransı artırma</a:t>
            </a:r>
          </a:p>
          <a:p>
            <a:endParaRPr lang="tr-TR" dirty="0" smtClean="0"/>
          </a:p>
        </p:txBody>
      </p:sp>
      <p:pic>
        <p:nvPicPr>
          <p:cNvPr id="58370" name="Picture 2" descr="gastrointestinal allerg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400600" cy="3042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50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</a:rPr>
              <a:t>Mukozal</a:t>
            </a:r>
            <a:r>
              <a:rPr lang="tr-TR" sz="4000" b="1" dirty="0" smtClean="0">
                <a:solidFill>
                  <a:srgbClr val="C00000"/>
                </a:solidFill>
              </a:rPr>
              <a:t> bariyeri güçlendirme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err="1" smtClean="0"/>
              <a:t>Epitelial</a:t>
            </a:r>
            <a:r>
              <a:rPr lang="tr-TR" dirty="0" smtClean="0"/>
              <a:t> </a:t>
            </a:r>
            <a:r>
              <a:rPr lang="tr-TR" dirty="0" err="1" smtClean="0"/>
              <a:t>tight</a:t>
            </a:r>
            <a:r>
              <a:rPr lang="tr-TR" dirty="0" smtClean="0"/>
              <a:t> </a:t>
            </a:r>
            <a:r>
              <a:rPr lang="tr-TR" dirty="0" err="1" smtClean="0"/>
              <a:t>junction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Occludin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tr-TR" dirty="0" err="1" smtClean="0"/>
              <a:t>Gap</a:t>
            </a:r>
            <a:r>
              <a:rPr lang="tr-TR" dirty="0" smtClean="0"/>
              <a:t> </a:t>
            </a:r>
            <a:r>
              <a:rPr lang="tr-TR" dirty="0" err="1" smtClean="0"/>
              <a:t>junction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Connexin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43)</a:t>
            </a:r>
          </a:p>
          <a:p>
            <a:pPr algn="ctr"/>
            <a:r>
              <a:rPr lang="tr-TR" dirty="0" err="1" smtClean="0"/>
              <a:t>Adherens</a:t>
            </a:r>
            <a:r>
              <a:rPr lang="tr-TR" dirty="0" smtClean="0"/>
              <a:t> </a:t>
            </a:r>
            <a:r>
              <a:rPr lang="tr-TR" dirty="0" err="1" smtClean="0"/>
              <a:t>junction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(E-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cadherin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Proteinleri kodlayan genlerin ekspresyonunu arttırma !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346" name="Picture 2" descr="epithelial tight junc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0973"/>
          <a:stretch>
            <a:fillRect/>
          </a:stretch>
        </p:blipFill>
        <p:spPr bwMode="auto">
          <a:xfrm>
            <a:off x="1835696" y="4221088"/>
            <a:ext cx="5687194" cy="233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D vitamini /İlk Savunma 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Fazladan </a:t>
            </a:r>
            <a:r>
              <a:rPr lang="tr-TR" sz="3600" b="1" dirty="0" err="1">
                <a:solidFill>
                  <a:srgbClr val="C00000"/>
                </a:solidFill>
              </a:rPr>
              <a:t>enflamasyona</a:t>
            </a:r>
            <a:r>
              <a:rPr lang="tr-TR" sz="3600" b="1" dirty="0">
                <a:solidFill>
                  <a:srgbClr val="C00000"/>
                </a:solidFill>
              </a:rPr>
              <a:t> DUR </a:t>
            </a:r>
            <a:r>
              <a:rPr lang="tr-TR" sz="3600" b="1" dirty="0" smtClean="0">
                <a:solidFill>
                  <a:srgbClr val="C00000"/>
                </a:solidFill>
              </a:rPr>
              <a:t>!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err="1"/>
              <a:t>İ</a:t>
            </a:r>
            <a:r>
              <a:rPr lang="tr-TR" dirty="0" err="1" smtClean="0"/>
              <a:t>mmun</a:t>
            </a:r>
            <a:r>
              <a:rPr lang="tr-TR" dirty="0" smtClean="0"/>
              <a:t> hücrelerde </a:t>
            </a:r>
            <a:r>
              <a:rPr lang="tr-TR" dirty="0" err="1" smtClean="0"/>
              <a:t>Antimikrobiyal</a:t>
            </a:r>
            <a:r>
              <a:rPr lang="tr-TR" dirty="0" smtClean="0"/>
              <a:t> </a:t>
            </a:r>
            <a:r>
              <a:rPr lang="tr-TR" dirty="0" err="1" smtClean="0"/>
              <a:t>peptid</a:t>
            </a:r>
            <a:r>
              <a:rPr lang="tr-TR" dirty="0" smtClean="0"/>
              <a:t> </a:t>
            </a: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Cathelicidin</a:t>
            </a:r>
            <a:r>
              <a:rPr lang="tr-TR" b="1" dirty="0" smtClean="0">
                <a:solidFill>
                  <a:srgbClr val="C00000"/>
                </a:solidFill>
              </a:rPr>
              <a:t> / Beta-</a:t>
            </a:r>
            <a:r>
              <a:rPr lang="tr-TR" b="1" dirty="0" err="1" smtClean="0">
                <a:solidFill>
                  <a:srgbClr val="C00000"/>
                </a:solidFill>
              </a:rPr>
              <a:t>defensin</a:t>
            </a:r>
            <a:r>
              <a:rPr lang="tr-TR" b="1" dirty="0" smtClean="0">
                <a:solidFill>
                  <a:srgbClr val="C00000"/>
                </a:solidFill>
              </a:rPr>
              <a:t>  </a:t>
            </a:r>
            <a:r>
              <a:rPr lang="tr-TR" dirty="0" smtClean="0"/>
              <a:t>sentezini artırır</a:t>
            </a:r>
          </a:p>
          <a:p>
            <a:pPr marL="0" indent="0" algn="ctr"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r">
              <a:buNone/>
            </a:pPr>
            <a:endParaRPr lang="tr-TR" dirty="0"/>
          </a:p>
        </p:txBody>
      </p:sp>
      <p:pic>
        <p:nvPicPr>
          <p:cNvPr id="5" name="Picture 2" descr="immunomodul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4464496" cy="3348372"/>
          </a:xfrm>
          <a:prstGeom prst="rect">
            <a:avLst/>
          </a:prstGeom>
          <a:noFill/>
        </p:spPr>
      </p:pic>
      <p:pic>
        <p:nvPicPr>
          <p:cNvPr id="1026" name="Picture 2" descr="vit d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60" y="3356992"/>
            <a:ext cx="2114608" cy="21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İmmun</a:t>
            </a:r>
            <a:r>
              <a:rPr lang="tr-TR" b="1" dirty="0" smtClean="0">
                <a:solidFill>
                  <a:srgbClr val="C00000"/>
                </a:solidFill>
              </a:rPr>
              <a:t> toleransı artırma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err="1" smtClean="0"/>
              <a:t>Tolerojenik</a:t>
            </a:r>
            <a:r>
              <a:rPr lang="tr-TR" dirty="0" smtClean="0"/>
              <a:t> </a:t>
            </a:r>
            <a:r>
              <a:rPr lang="tr-TR" dirty="0" err="1" smtClean="0"/>
              <a:t>dendritik</a:t>
            </a:r>
            <a:r>
              <a:rPr lang="tr-TR" dirty="0" smtClean="0"/>
              <a:t> hücre artırma</a:t>
            </a:r>
          </a:p>
          <a:p>
            <a:pPr algn="ctr"/>
            <a:r>
              <a:rPr lang="tr-TR" dirty="0" smtClean="0"/>
              <a:t>T </a:t>
            </a:r>
            <a:r>
              <a:rPr lang="tr-TR" dirty="0" err="1" smtClean="0"/>
              <a:t>regulatuar</a:t>
            </a:r>
            <a:r>
              <a:rPr lang="tr-TR" dirty="0" smtClean="0"/>
              <a:t> hücreleri artırma</a:t>
            </a:r>
          </a:p>
          <a:p>
            <a:pPr algn="ctr"/>
            <a:r>
              <a:rPr lang="tr-TR" dirty="0" smtClean="0"/>
              <a:t>B hücrelerinde </a:t>
            </a:r>
            <a:r>
              <a:rPr lang="tr-TR" dirty="0" err="1" smtClean="0"/>
              <a:t>Ig</a:t>
            </a:r>
            <a:r>
              <a:rPr lang="tr-TR" dirty="0" smtClean="0"/>
              <a:t> E yapımını  baskılama</a:t>
            </a:r>
            <a:endParaRPr lang="tr-TR" dirty="0"/>
          </a:p>
        </p:txBody>
      </p:sp>
      <p:pic>
        <p:nvPicPr>
          <p:cNvPr id="56324" name="Picture 4" descr="tolerance allergy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20109"/>
          <a:stretch>
            <a:fillRect/>
          </a:stretch>
        </p:blipFill>
        <p:spPr bwMode="auto">
          <a:xfrm>
            <a:off x="2267744" y="3356992"/>
            <a:ext cx="5256584" cy="3152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1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D </a:t>
            </a:r>
            <a:r>
              <a:rPr lang="tr-TR" sz="3600" b="1" dirty="0" smtClean="0">
                <a:solidFill>
                  <a:srgbClr val="C00000"/>
                </a:solidFill>
              </a:rPr>
              <a:t>VİTAMİNİ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Kolekalsiferol</a:t>
            </a:r>
            <a:r>
              <a:rPr lang="tr-TR" dirty="0" smtClean="0"/>
              <a:t> D3 vitamini</a:t>
            </a:r>
          </a:p>
          <a:p>
            <a:endParaRPr lang="tr-TR" dirty="0" smtClean="0"/>
          </a:p>
          <a:p>
            <a:r>
              <a:rPr lang="tr-TR" dirty="0" smtClean="0"/>
              <a:t>Kompleks fonksiyonlu</a:t>
            </a:r>
          </a:p>
          <a:p>
            <a:endParaRPr lang="tr-TR" dirty="0" smtClean="0"/>
          </a:p>
          <a:p>
            <a:r>
              <a:rPr lang="tr-TR" dirty="0" smtClean="0"/>
              <a:t>Aktif </a:t>
            </a:r>
            <a:r>
              <a:rPr lang="tr-TR" dirty="0" err="1" smtClean="0"/>
              <a:t>steroid</a:t>
            </a:r>
            <a:r>
              <a:rPr lang="tr-TR" dirty="0" smtClean="0"/>
              <a:t> hormon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83654" name="Picture 6" descr="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672408" cy="3672408"/>
          </a:xfrm>
          <a:prstGeom prst="rect">
            <a:avLst/>
          </a:prstGeom>
          <a:noFill/>
        </p:spPr>
      </p:pic>
      <p:pic>
        <p:nvPicPr>
          <p:cNvPr id="6" name="Picture 4" descr="sun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90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1,25 D3 </a:t>
            </a:r>
            <a:r>
              <a:rPr lang="tr-TR" b="1" dirty="0" err="1" smtClean="0">
                <a:solidFill>
                  <a:srgbClr val="C00000"/>
                </a:solidFill>
              </a:rPr>
              <a:t>Antiinflamatuar</a:t>
            </a:r>
            <a:r>
              <a:rPr lang="tr-TR" b="1" dirty="0" smtClean="0">
                <a:solidFill>
                  <a:srgbClr val="C00000"/>
                </a:solidFill>
              </a:rPr>
              <a:t> etki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Tip 1 T hücrelerinin baskılanması</a:t>
            </a:r>
          </a:p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IL-12 baskılanması</a:t>
            </a:r>
          </a:p>
          <a:p>
            <a:endParaRPr lang="tr-TR" dirty="0" smtClean="0"/>
          </a:p>
          <a:p>
            <a:r>
              <a:rPr lang="tr-TR" dirty="0" err="1" smtClean="0"/>
              <a:t>Dendritik</a:t>
            </a:r>
            <a:r>
              <a:rPr lang="tr-TR" dirty="0" smtClean="0"/>
              <a:t> hücrelerden 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IL-10 sentezi artışı</a:t>
            </a:r>
          </a:p>
          <a:p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/>
              <a:t>IL-10 üreten </a:t>
            </a:r>
            <a:r>
              <a:rPr lang="tr-TR" dirty="0" err="1" smtClean="0"/>
              <a:t>regülatuar</a:t>
            </a:r>
            <a:r>
              <a:rPr lang="tr-TR" dirty="0" smtClean="0"/>
              <a:t> hücre artışı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TH1’ den TH2’ ye dönüşüm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1442" name="Picture 2" descr="th1 th2 immune syste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979" y="1600200"/>
            <a:ext cx="2825069" cy="2959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1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D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eksikliği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/ Gıda alerjisi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D VİT EKSİKLİĞİ           IGE ARACILIKLI 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</a:rPr>
              <a:t>GIDA ALERJİSİ RİSKİNİ ARTIRIYOR !</a:t>
            </a:r>
          </a:p>
          <a:p>
            <a:pPr marL="0" indent="0" algn="ctr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Allen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etal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Clin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Immunol</a:t>
            </a:r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endParaRPr lang="tr-TR" sz="2400" dirty="0" smtClean="0"/>
          </a:p>
          <a:p>
            <a:endParaRPr lang="tr-TR" dirty="0"/>
          </a:p>
        </p:txBody>
      </p:sp>
      <p:pic>
        <p:nvPicPr>
          <p:cNvPr id="60420" name="Picture 4" descr="FOOD ALLERG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3888431" cy="2471931"/>
          </a:xfrm>
          <a:prstGeom prst="rect">
            <a:avLst/>
          </a:prstGeom>
          <a:noFill/>
        </p:spPr>
      </p:pic>
      <p:sp>
        <p:nvSpPr>
          <p:cNvPr id="4" name="Sağ Ok 3"/>
          <p:cNvSpPr/>
          <p:nvPr/>
        </p:nvSpPr>
        <p:spPr>
          <a:xfrm>
            <a:off x="4400228" y="1700808"/>
            <a:ext cx="6758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4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D VİT FAZLALIĞI GIDA ALERJİSİ RİSKİNİ ARTIRIYOR !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Hamilelikte ve Doğumda D </a:t>
            </a:r>
            <a:r>
              <a:rPr lang="tr-TR" dirty="0" err="1" smtClean="0"/>
              <a:t>vit</a:t>
            </a:r>
            <a:r>
              <a:rPr lang="tr-TR" dirty="0" smtClean="0"/>
              <a:t> fazlalığı</a:t>
            </a:r>
          </a:p>
          <a:p>
            <a:r>
              <a:rPr lang="tr-TR" dirty="0" smtClean="0"/>
              <a:t>Artmış gıda alerjisi riski </a:t>
            </a:r>
          </a:p>
          <a:p>
            <a:pPr algn="r"/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Weisse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K,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2013</a:t>
            </a:r>
          </a:p>
          <a:p>
            <a:endParaRPr lang="tr-TR" dirty="0" smtClean="0"/>
          </a:p>
          <a:p>
            <a:r>
              <a:rPr lang="tr-TR" dirty="0" smtClean="0"/>
              <a:t>Kordon kanında yüksek D </a:t>
            </a:r>
            <a:r>
              <a:rPr lang="tr-TR" dirty="0" err="1" smtClean="0"/>
              <a:t>vit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Regülatuar</a:t>
            </a:r>
            <a:r>
              <a:rPr lang="tr-TR" dirty="0" smtClean="0"/>
              <a:t> T </a:t>
            </a:r>
            <a:r>
              <a:rPr lang="tr-TR" dirty="0" err="1" smtClean="0"/>
              <a:t>hc</a:t>
            </a:r>
            <a:r>
              <a:rPr lang="tr-TR" dirty="0" smtClean="0"/>
              <a:t>  azlığı</a:t>
            </a:r>
          </a:p>
          <a:p>
            <a:r>
              <a:rPr lang="tr-TR" dirty="0" err="1" smtClean="0"/>
              <a:t>İmmun</a:t>
            </a:r>
            <a:r>
              <a:rPr lang="tr-TR" dirty="0" smtClean="0"/>
              <a:t> toleransı düşürme </a:t>
            </a:r>
          </a:p>
          <a:p>
            <a:pPr algn="r"/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Hintz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D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2012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DÜŞÜK D VİT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GIDA ALERJİSİ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</a:rPr>
              <a:t>KANITLAR DAHA GÜÇLÜ..</a:t>
            </a:r>
            <a:endParaRPr lang="tr-TR" sz="4400" dirty="0"/>
          </a:p>
        </p:txBody>
      </p:sp>
      <p:sp>
        <p:nvSpPr>
          <p:cNvPr id="4" name="3 Sağ Ok"/>
          <p:cNvSpPr/>
          <p:nvPr/>
        </p:nvSpPr>
        <p:spPr>
          <a:xfrm>
            <a:off x="4067944" y="47667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2" name="Picture 4" descr="food allerg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4464496" cy="29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karı Ok 5"/>
          <p:cNvSpPr/>
          <p:nvPr/>
        </p:nvSpPr>
        <p:spPr>
          <a:xfrm>
            <a:off x="8210818" y="3540232"/>
            <a:ext cx="628648" cy="10504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vitamin d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78" y="3140968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şağı Ok 6"/>
          <p:cNvSpPr/>
          <p:nvPr/>
        </p:nvSpPr>
        <p:spPr>
          <a:xfrm>
            <a:off x="329633" y="3526666"/>
            <a:ext cx="566030" cy="11552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7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D VİT / ASTIM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Avusturalya (n: 693) 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6 yaş D </a:t>
            </a:r>
            <a:r>
              <a:rPr lang="tr-TR" dirty="0" err="1" smtClean="0"/>
              <a:t>vit</a:t>
            </a:r>
            <a:r>
              <a:rPr lang="tr-TR" dirty="0" smtClean="0"/>
              <a:t> düzeyleri</a:t>
            </a:r>
          </a:p>
          <a:p>
            <a:endParaRPr lang="tr-TR" dirty="0" smtClean="0"/>
          </a:p>
          <a:p>
            <a:r>
              <a:rPr lang="tr-TR" dirty="0" smtClean="0"/>
              <a:t>14 yaşında Astım ?</a:t>
            </a:r>
          </a:p>
          <a:p>
            <a:endParaRPr lang="tr-TR" dirty="0" smtClean="0"/>
          </a:p>
          <a:p>
            <a:endParaRPr lang="tr-TR" dirty="0" smtClean="0"/>
          </a:p>
          <a:p>
            <a:pPr algn="r"/>
            <a:r>
              <a:rPr lang="tr-TR" dirty="0" err="1" smtClean="0"/>
              <a:t>Hollams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Eur</a:t>
            </a:r>
            <a:r>
              <a:rPr lang="tr-TR" dirty="0" smtClean="0"/>
              <a:t> </a:t>
            </a:r>
            <a:r>
              <a:rPr lang="tr-TR" dirty="0" err="1" smtClean="0"/>
              <a:t>respir</a:t>
            </a:r>
            <a:r>
              <a:rPr lang="tr-TR" dirty="0" smtClean="0"/>
              <a:t> J 2011</a:t>
            </a:r>
          </a:p>
        </p:txBody>
      </p:sp>
      <p:pic>
        <p:nvPicPr>
          <p:cNvPr id="4100" name="Picture 4" descr="australia sunshine asthma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7"/>
          <a:stretch/>
        </p:blipFill>
        <p:spPr bwMode="auto">
          <a:xfrm>
            <a:off x="4432429" y="2013494"/>
            <a:ext cx="4333619" cy="278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itamin 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30502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D-</a:t>
            </a:r>
            <a:r>
              <a:rPr lang="tr-TR" sz="3600" b="1" dirty="0" err="1">
                <a:solidFill>
                  <a:srgbClr val="C00000"/>
                </a:solidFill>
              </a:rPr>
              <a:t>V</a:t>
            </a:r>
            <a:r>
              <a:rPr lang="tr-TR" sz="3600" b="1" dirty="0" err="1" smtClean="0">
                <a:solidFill>
                  <a:srgbClr val="C00000"/>
                </a:solidFill>
              </a:rPr>
              <a:t>it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</a:rPr>
              <a:t>/ </a:t>
            </a:r>
            <a:r>
              <a:rPr lang="tr-TR" sz="3600" b="1" dirty="0" smtClean="0">
                <a:solidFill>
                  <a:srgbClr val="C00000"/>
                </a:solidFill>
              </a:rPr>
              <a:t>Çocuk Astımı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6 yaşında D </a:t>
            </a:r>
            <a:r>
              <a:rPr lang="tr-TR" dirty="0" err="1" smtClean="0"/>
              <a:t>vit</a:t>
            </a:r>
            <a:r>
              <a:rPr lang="tr-TR" dirty="0" smtClean="0"/>
              <a:t> kan düzeyleri </a:t>
            </a:r>
          </a:p>
          <a:p>
            <a:endParaRPr lang="tr-TR" dirty="0"/>
          </a:p>
          <a:p>
            <a:r>
              <a:rPr lang="tr-TR" dirty="0" smtClean="0"/>
              <a:t>14 yaşında astım gelişimi arası </a:t>
            </a:r>
          </a:p>
          <a:p>
            <a:endParaRPr lang="tr-TR" dirty="0" smtClean="0"/>
          </a:p>
          <a:p>
            <a:r>
              <a:rPr lang="tr-TR" b="1" dirty="0" err="1" smtClean="0">
                <a:solidFill>
                  <a:srgbClr val="C00000"/>
                </a:solidFill>
              </a:rPr>
              <a:t>Prediktif</a:t>
            </a:r>
            <a:r>
              <a:rPr lang="tr-TR" b="1" dirty="0" smtClean="0">
                <a:solidFill>
                  <a:srgbClr val="C00000"/>
                </a:solidFill>
              </a:rPr>
              <a:t> ilişki (+)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4" descr="teenager asth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622798" cy="490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/ Astım / </a:t>
            </a:r>
            <a:r>
              <a:rPr lang="tr-TR" b="1" dirty="0">
                <a:solidFill>
                  <a:srgbClr val="C00000"/>
                </a:solidFill>
              </a:rPr>
              <a:t>H</a:t>
            </a:r>
            <a:r>
              <a:rPr lang="tr-TR" b="1" dirty="0" smtClean="0">
                <a:solidFill>
                  <a:srgbClr val="C00000"/>
                </a:solidFill>
              </a:rPr>
              <a:t>ollanda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Kan </a:t>
            </a:r>
            <a:r>
              <a:rPr lang="tr-TR" b="1" dirty="0" smtClean="0">
                <a:solidFill>
                  <a:srgbClr val="C00000"/>
                </a:solidFill>
              </a:rPr>
              <a:t>D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 düzeyleri / </a:t>
            </a:r>
            <a:r>
              <a:rPr lang="tr-TR" b="1" dirty="0" smtClean="0">
                <a:solidFill>
                  <a:srgbClr val="C00000"/>
                </a:solidFill>
              </a:rPr>
              <a:t>4-8 yaş Astım </a:t>
            </a:r>
            <a:r>
              <a:rPr lang="tr-TR" b="1" dirty="0" err="1" smtClean="0">
                <a:solidFill>
                  <a:srgbClr val="C00000"/>
                </a:solidFill>
              </a:rPr>
              <a:t>prevalansı</a:t>
            </a:r>
            <a:r>
              <a:rPr lang="tr-TR" b="1" dirty="0" smtClean="0">
                <a:solidFill>
                  <a:srgbClr val="C00000"/>
                </a:solidFill>
              </a:rPr>
              <a:t> ?</a:t>
            </a: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dirty="0" smtClean="0"/>
              <a:t>Doğum takip</a:t>
            </a:r>
          </a:p>
          <a:p>
            <a:r>
              <a:rPr lang="tr-TR" dirty="0" err="1" smtClean="0"/>
              <a:t>Prospektif</a:t>
            </a:r>
            <a:r>
              <a:rPr lang="tr-TR" dirty="0" smtClean="0"/>
              <a:t> çalışma</a:t>
            </a:r>
          </a:p>
          <a:p>
            <a:endParaRPr lang="tr-TR" dirty="0" smtClean="0"/>
          </a:p>
          <a:p>
            <a:r>
              <a:rPr lang="tr-TR" dirty="0" smtClean="0"/>
              <a:t>4 yaş (n: 72)</a:t>
            </a:r>
          </a:p>
          <a:p>
            <a:r>
              <a:rPr lang="tr-TR" dirty="0" smtClean="0"/>
              <a:t>8 yaş (n: 328)</a:t>
            </a:r>
          </a:p>
          <a:p>
            <a:endParaRPr lang="tr-TR" dirty="0" smtClean="0"/>
          </a:p>
          <a:p>
            <a:endParaRPr lang="tr-TR" dirty="0" smtClean="0"/>
          </a:p>
          <a:p>
            <a:pPr algn="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Van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Oeffelen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Ped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İmmonol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 2011 </a:t>
            </a:r>
          </a:p>
        </p:txBody>
      </p:sp>
      <p:pic>
        <p:nvPicPr>
          <p:cNvPr id="5" name="Picture 6" descr="asthma chi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11032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Sonuç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Kan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D-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düzeyleri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4-8 yaşındaki Astım ile Ters ilişkili !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D-VİT </a:t>
            </a:r>
            <a:r>
              <a:rPr lang="tr-TR" b="1" dirty="0" smtClean="0">
                <a:solidFill>
                  <a:srgbClr val="C00000"/>
                </a:solidFill>
              </a:rPr>
              <a:t>azaldıkça / ASTIM artıyor !</a:t>
            </a: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2228" name="Picture 4" descr="vit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2664296" cy="2664297"/>
          </a:xfrm>
          <a:prstGeom prst="rect">
            <a:avLst/>
          </a:prstGeom>
          <a:noFill/>
        </p:spPr>
      </p:pic>
      <p:pic>
        <p:nvPicPr>
          <p:cNvPr id="52232" name="Picture 8" descr="asthma child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5250" r="8126"/>
          <a:stretch>
            <a:fillRect/>
          </a:stretch>
        </p:blipFill>
        <p:spPr bwMode="auto">
          <a:xfrm>
            <a:off x="4175650" y="3629040"/>
            <a:ext cx="3983487" cy="2466960"/>
          </a:xfrm>
          <a:prstGeom prst="rect">
            <a:avLst/>
          </a:prstGeom>
          <a:noFill/>
        </p:spPr>
      </p:pic>
      <p:sp>
        <p:nvSpPr>
          <p:cNvPr id="4" name="Aşağı Ok 3"/>
          <p:cNvSpPr/>
          <p:nvPr/>
        </p:nvSpPr>
        <p:spPr>
          <a:xfrm>
            <a:off x="204399" y="4222422"/>
            <a:ext cx="556640" cy="10504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karı Ok 4"/>
          <p:cNvSpPr/>
          <p:nvPr/>
        </p:nvSpPr>
        <p:spPr>
          <a:xfrm>
            <a:off x="8589935" y="422242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D-</a:t>
            </a:r>
            <a:r>
              <a:rPr lang="tr-TR" sz="3600" b="1" dirty="0" err="1" smtClean="0">
                <a:solidFill>
                  <a:srgbClr val="C00000"/>
                </a:solidFill>
              </a:rPr>
              <a:t>vit</a:t>
            </a:r>
            <a:r>
              <a:rPr lang="tr-TR" sz="3600" b="1" dirty="0" smtClean="0">
                <a:solidFill>
                  <a:srgbClr val="C00000"/>
                </a:solidFill>
              </a:rPr>
              <a:t> / Astımda </a:t>
            </a:r>
            <a:r>
              <a:rPr lang="tr-TR" sz="3600" b="1" dirty="0" err="1" smtClean="0">
                <a:solidFill>
                  <a:srgbClr val="C00000"/>
                </a:solidFill>
              </a:rPr>
              <a:t>Steroid</a:t>
            </a:r>
            <a:r>
              <a:rPr lang="tr-TR" sz="3600" b="1" dirty="0" smtClean="0">
                <a:solidFill>
                  <a:srgbClr val="C00000"/>
                </a:solidFill>
              </a:rPr>
              <a:t> kullanımı ?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0-18 yaş arası</a:t>
            </a:r>
          </a:p>
          <a:p>
            <a:r>
              <a:rPr lang="tr-TR" dirty="0" smtClean="0"/>
              <a:t>Astımlı  çocuk (n: 100)</a:t>
            </a:r>
          </a:p>
          <a:p>
            <a:r>
              <a:rPr lang="tr-TR" sz="2800" dirty="0"/>
              <a:t>D </a:t>
            </a:r>
            <a:r>
              <a:rPr lang="tr-TR" sz="2800" dirty="0" err="1"/>
              <a:t>vit</a:t>
            </a:r>
            <a:r>
              <a:rPr lang="tr-TR" sz="2800" dirty="0"/>
              <a:t> ölçüm öncesi 1 ay içinde</a:t>
            </a:r>
          </a:p>
          <a:p>
            <a:r>
              <a:rPr lang="tr-TR" sz="2800" dirty="0"/>
              <a:t>Oral veya </a:t>
            </a:r>
            <a:r>
              <a:rPr lang="tr-TR" sz="2800" dirty="0" err="1" smtClean="0"/>
              <a:t>İnhale</a:t>
            </a:r>
            <a:r>
              <a:rPr lang="tr-TR" sz="2800" dirty="0" smtClean="0"/>
              <a:t> </a:t>
            </a:r>
            <a:r>
              <a:rPr lang="tr-TR" sz="2800" dirty="0" err="1" smtClean="0"/>
              <a:t>Steroid</a:t>
            </a:r>
            <a:endParaRPr lang="tr-TR" sz="2800" dirty="0" smtClean="0"/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Searing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etal</a:t>
            </a:r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Clin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Immunol</a:t>
            </a:r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2010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tr-TR" b="1" dirty="0" smtClean="0"/>
          </a:p>
          <a:p>
            <a:endParaRPr lang="tr-TR" b="1" dirty="0"/>
          </a:p>
        </p:txBody>
      </p:sp>
      <p:pic>
        <p:nvPicPr>
          <p:cNvPr id="6" name="Picture 6" descr="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18138"/>
            <a:ext cx="2029962" cy="202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D-</a:t>
            </a:r>
            <a:r>
              <a:rPr lang="tr-TR" sz="4000" b="1" dirty="0" err="1" smtClean="0">
                <a:solidFill>
                  <a:srgbClr val="C00000"/>
                </a:solidFill>
              </a:rPr>
              <a:t>vit</a:t>
            </a:r>
            <a:r>
              <a:rPr lang="tr-TR" sz="4000" b="1" dirty="0" smtClean="0">
                <a:solidFill>
                  <a:srgbClr val="C00000"/>
                </a:solidFill>
              </a:rPr>
              <a:t> / Astımda Oral </a:t>
            </a:r>
            <a:r>
              <a:rPr lang="tr-TR" sz="4000" b="1" dirty="0">
                <a:solidFill>
                  <a:srgbClr val="C00000"/>
                </a:solidFill>
              </a:rPr>
              <a:t>veya İKS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85156"/>
            <a:ext cx="8153400" cy="4984204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 smtClean="0">
                <a:solidFill>
                  <a:schemeClr val="accent1">
                    <a:lumMod val="50000"/>
                  </a:schemeClr>
                </a:solidFill>
              </a:rPr>
              <a:t>Ters yönde ilişki (+)</a:t>
            </a:r>
          </a:p>
          <a:p>
            <a:endParaRPr lang="tr-TR" sz="3000" b="1" dirty="0">
              <a:solidFill>
                <a:srgbClr val="C00000"/>
              </a:solidFill>
            </a:endParaRPr>
          </a:p>
          <a:p>
            <a:endParaRPr lang="tr-T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Searing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b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Clin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Immunol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2010</a:t>
            </a:r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2400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1" y="2708920"/>
            <a:ext cx="2774809" cy="24516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13179"/>
          <a:stretch/>
        </p:blipFill>
        <p:spPr>
          <a:xfrm>
            <a:off x="4932040" y="2708920"/>
            <a:ext cx="3117005" cy="2384102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423227" y="335650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Ok 6"/>
          <p:cNvSpPr/>
          <p:nvPr/>
        </p:nvSpPr>
        <p:spPr>
          <a:xfrm>
            <a:off x="8281416" y="332801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Klasik etki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Kalsiyum fosfat </a:t>
            </a:r>
            <a:r>
              <a:rPr lang="tr-TR" dirty="0" err="1" smtClean="0"/>
              <a:t>Homeostazı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Kemik metabolizması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506886" name="AutoShape 6" descr="bone health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6888" name="AutoShape 8" descr="bone health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6890" name="AutoShape 10" descr="bone health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06892" name="Picture 1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60848"/>
            <a:ext cx="19716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Astımda Akciğer Fonksiyonları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Solunum fonksiyon testleri</a:t>
            </a:r>
          </a:p>
          <a:p>
            <a:pPr algn="ctr"/>
            <a:r>
              <a:rPr lang="tr-TR" dirty="0" smtClean="0"/>
              <a:t>FEV1 ve FEV 1 / FVC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D VİT düzeyleri arttıkça / FEV 1 artıyor !</a:t>
            </a:r>
          </a:p>
          <a:p>
            <a:endParaRPr lang="tr-TR" b="1" dirty="0" smtClean="0">
              <a:solidFill>
                <a:srgbClr val="C00000"/>
              </a:solidFill>
            </a:endParaRP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Searing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DA </a:t>
            </a:r>
            <a:b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Clin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Immunol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2010</a:t>
            </a: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916" y="3356992"/>
            <a:ext cx="2266128" cy="2266128"/>
          </a:xfrm>
          <a:prstGeom prst="rect">
            <a:avLst/>
          </a:prstGeom>
        </p:spPr>
      </p:pic>
      <p:sp>
        <p:nvSpPr>
          <p:cNvPr id="6" name="Yukarı Ok 5"/>
          <p:cNvSpPr/>
          <p:nvPr/>
        </p:nvSpPr>
        <p:spPr>
          <a:xfrm>
            <a:off x="1043608" y="3789040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karı Ok 7"/>
          <p:cNvSpPr/>
          <p:nvPr/>
        </p:nvSpPr>
        <p:spPr>
          <a:xfrm>
            <a:off x="7843730" y="367472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72" y="3335640"/>
            <a:ext cx="2548404" cy="245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D </a:t>
            </a:r>
            <a:r>
              <a:rPr lang="tr-TR" sz="4000" b="1" dirty="0">
                <a:solidFill>
                  <a:srgbClr val="C00000"/>
                </a:solidFill>
              </a:rPr>
              <a:t>VİT </a:t>
            </a:r>
            <a:r>
              <a:rPr lang="tr-TR" sz="4000" b="1" dirty="0" smtClean="0">
                <a:solidFill>
                  <a:srgbClr val="C00000"/>
                </a:solidFill>
              </a:rPr>
              <a:t>EKSİKLİĞİ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ASTIMLI HASTALARDA 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DAHA ÇOK TEDAVİ GEREKTİRİYOR !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7106" name="Picture 2" descr="vitamin d asth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921" y="2924944"/>
            <a:ext cx="439685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Childhood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Asthma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Management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Program CAMP- JACI 2010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D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ve Ağır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stım atakları arasındaki ilişki ?</a:t>
            </a:r>
          </a:p>
          <a:p>
            <a:r>
              <a:rPr lang="tr-TR" dirty="0" smtClean="0"/>
              <a:t>Çok merkezli</a:t>
            </a:r>
          </a:p>
          <a:p>
            <a:r>
              <a:rPr lang="tr-TR" dirty="0" smtClean="0"/>
              <a:t>5-12 yaş arası</a:t>
            </a:r>
          </a:p>
          <a:p>
            <a:r>
              <a:rPr lang="tr-TR" dirty="0" smtClean="0"/>
              <a:t>N: 1024 </a:t>
            </a:r>
          </a:p>
          <a:p>
            <a:r>
              <a:rPr lang="tr-TR" dirty="0" smtClean="0"/>
              <a:t>Hafif orta astımlı</a:t>
            </a:r>
          </a:p>
          <a:p>
            <a:r>
              <a:rPr lang="tr-TR" dirty="0" smtClean="0"/>
              <a:t>Çocuklar</a:t>
            </a:r>
          </a:p>
          <a:p>
            <a:r>
              <a:rPr lang="tr-TR" dirty="0" smtClean="0"/>
              <a:t>Çalışma başlangıcında </a:t>
            </a:r>
          </a:p>
          <a:p>
            <a:r>
              <a:rPr lang="tr-TR" dirty="0" smtClean="0"/>
              <a:t>25 OH D </a:t>
            </a:r>
            <a:r>
              <a:rPr lang="tr-TR" dirty="0" err="1" smtClean="0"/>
              <a:t>vit</a:t>
            </a:r>
            <a:r>
              <a:rPr lang="tr-TR" dirty="0" smtClean="0"/>
              <a:t> ölçümü</a:t>
            </a:r>
          </a:p>
          <a:p>
            <a:endParaRPr lang="tr-TR" dirty="0"/>
          </a:p>
        </p:txBody>
      </p:sp>
      <p:pic>
        <p:nvPicPr>
          <p:cNvPr id="46082" name="Picture 2" descr="childhood asthma management progra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32047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Childhood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Asthma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Management</a:t>
            </a:r>
            <a:r>
              <a:rPr lang="tr-TR" b="1" dirty="0" smtClean="0">
                <a:solidFill>
                  <a:srgbClr val="C00000"/>
                </a:solidFill>
              </a:rPr>
              <a:t> Program CAMP- JACI 2010</a:t>
            </a:r>
            <a:endParaRPr lang="tr-TR" dirty="0" smtClean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SONUÇ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%35  Çocuk</a:t>
            </a:r>
          </a:p>
          <a:p>
            <a:endParaRPr lang="tr-TR" dirty="0" smtClean="0"/>
          </a:p>
          <a:p>
            <a:r>
              <a:rPr lang="tr-TR" dirty="0" smtClean="0"/>
              <a:t>D </a:t>
            </a:r>
            <a:r>
              <a:rPr lang="tr-TR" dirty="0" err="1" smtClean="0"/>
              <a:t>vit</a:t>
            </a:r>
            <a:r>
              <a:rPr lang="tr-TR" dirty="0" smtClean="0"/>
              <a:t> eksikliği (+)</a:t>
            </a:r>
          </a:p>
        </p:txBody>
      </p:sp>
      <p:pic>
        <p:nvPicPr>
          <p:cNvPr id="44034" name="Picture 2" descr="VİTAMİN D CHİ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4721399" cy="3129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CAMP- 4 yıl sonu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Ağır D- </a:t>
            </a:r>
            <a:r>
              <a:rPr lang="tr-TR" dirty="0" err="1" smtClean="0"/>
              <a:t>vit</a:t>
            </a:r>
            <a:r>
              <a:rPr lang="tr-TR" dirty="0" smtClean="0"/>
              <a:t> eksikliği / Ağır astım atakları (+) 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D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eksikliği olan çocuklarda ağır astım atakları anlamlı yüksek !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717032"/>
            <a:ext cx="3312368" cy="2141998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1763688" y="4005064"/>
            <a:ext cx="527165" cy="10504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4" descr="ASTHMA ATTACK CHİL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18567"/>
            <a:ext cx="3190491" cy="2392868"/>
          </a:xfrm>
          <a:prstGeom prst="rect">
            <a:avLst/>
          </a:prstGeom>
          <a:noFill/>
        </p:spPr>
      </p:pic>
      <p:sp>
        <p:nvSpPr>
          <p:cNvPr id="9" name="Yukarı Ok 8"/>
          <p:cNvSpPr/>
          <p:nvPr/>
        </p:nvSpPr>
        <p:spPr>
          <a:xfrm>
            <a:off x="7236296" y="3874884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Solunum Fonksiyonları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YETERLİ / YETERSİZ D- VİT : </a:t>
            </a:r>
            <a:r>
              <a:rPr lang="tr-TR" b="1" dirty="0" smtClean="0">
                <a:solidFill>
                  <a:srgbClr val="C00000"/>
                </a:solidFill>
              </a:rPr>
              <a:t>FEV1</a:t>
            </a:r>
          </a:p>
          <a:p>
            <a:r>
              <a:rPr lang="tr-TR" dirty="0" smtClean="0"/>
              <a:t>&gt; 30 </a:t>
            </a:r>
            <a:r>
              <a:rPr lang="tr-TR" dirty="0" err="1" smtClean="0"/>
              <a:t>ng</a:t>
            </a:r>
            <a:r>
              <a:rPr lang="tr-TR" dirty="0" smtClean="0"/>
              <a:t> / ml  ve  20-30 </a:t>
            </a:r>
            <a:r>
              <a:rPr lang="tr-TR" dirty="0" err="1" smtClean="0"/>
              <a:t>ng</a:t>
            </a:r>
            <a:r>
              <a:rPr lang="tr-TR" dirty="0" smtClean="0"/>
              <a:t> / ml</a:t>
            </a:r>
          </a:p>
          <a:p>
            <a:endParaRPr lang="tr-TR" dirty="0" smtClean="0"/>
          </a:p>
          <a:p>
            <a:r>
              <a:rPr lang="tr-TR" dirty="0" smtClean="0"/>
              <a:t>EKSİK </a:t>
            </a:r>
            <a:r>
              <a:rPr lang="tr-TR" dirty="0"/>
              <a:t>D-VİT : </a:t>
            </a:r>
            <a:r>
              <a:rPr lang="tr-TR" b="1" dirty="0">
                <a:solidFill>
                  <a:srgbClr val="C00000"/>
                </a:solidFill>
              </a:rPr>
              <a:t>FEV1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dirty="0" smtClean="0"/>
              <a:t>&lt;20 </a:t>
            </a:r>
            <a:r>
              <a:rPr lang="tr-TR" dirty="0" err="1" smtClean="0"/>
              <a:t>ng</a:t>
            </a:r>
            <a:r>
              <a:rPr lang="tr-TR" dirty="0" smtClean="0"/>
              <a:t> / ml</a:t>
            </a:r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dirty="0" smtClean="0"/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3923928" y="3848100"/>
            <a:ext cx="432048" cy="3009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karı Ok 7"/>
          <p:cNvSpPr/>
          <p:nvPr/>
        </p:nvSpPr>
        <p:spPr>
          <a:xfrm>
            <a:off x="5868144" y="2204864"/>
            <a:ext cx="432048" cy="28803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42" name="Picture 2" descr="lung function child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679663" cy="24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İnhale</a:t>
            </a:r>
            <a:r>
              <a:rPr lang="tr-TR" b="1" dirty="0" smtClean="0">
                <a:solidFill>
                  <a:srgbClr val="C00000"/>
                </a:solidFill>
              </a:rPr>
              <a:t> Beta 2 </a:t>
            </a:r>
            <a:r>
              <a:rPr lang="tr-TR" b="1" dirty="0" err="1" smtClean="0">
                <a:solidFill>
                  <a:srgbClr val="C00000"/>
                </a:solidFill>
              </a:rPr>
              <a:t>agonist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y</a:t>
            </a:r>
            <a:r>
              <a:rPr lang="tr-TR" b="1" dirty="0" smtClean="0">
                <a:solidFill>
                  <a:srgbClr val="C00000"/>
                </a:solidFill>
              </a:rPr>
              <a:t>anıtı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/>
              <a:t>D </a:t>
            </a:r>
            <a:r>
              <a:rPr lang="tr-TR" b="1" dirty="0" err="1" smtClean="0"/>
              <a:t>vit</a:t>
            </a:r>
            <a:r>
              <a:rPr lang="tr-TR" b="1" dirty="0" smtClean="0"/>
              <a:t> eksik : Yanıt daha fazla</a:t>
            </a:r>
            <a:r>
              <a:rPr lang="tr-TR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Bronkospazm</a:t>
            </a:r>
            <a:r>
              <a:rPr lang="tr-TR" b="1" dirty="0" smtClean="0">
                <a:solidFill>
                  <a:srgbClr val="C00000"/>
                </a:solidFill>
              </a:rPr>
              <a:t> daha fazla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8" name="Yukarı Ok 7"/>
          <p:cNvSpPr/>
          <p:nvPr/>
        </p:nvSpPr>
        <p:spPr>
          <a:xfrm>
            <a:off x="7092280" y="1700808"/>
            <a:ext cx="490618" cy="27214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268" name="Picture 4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99" y="2927665"/>
            <a:ext cx="4811098" cy="33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Yukarı Ok 10"/>
          <p:cNvSpPr/>
          <p:nvPr/>
        </p:nvSpPr>
        <p:spPr>
          <a:xfrm>
            <a:off x="6808937" y="2261404"/>
            <a:ext cx="490618" cy="27214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D-VİT / ASTIM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3200" b="1" dirty="0" err="1">
                <a:solidFill>
                  <a:schemeClr val="accent1">
                    <a:lumMod val="50000"/>
                  </a:schemeClr>
                </a:solidFill>
              </a:rPr>
              <a:t>Childhood</a:t>
            </a: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1">
                    <a:lumMod val="50000"/>
                  </a:schemeClr>
                </a:solidFill>
              </a:rPr>
              <a:t>Asthma</a:t>
            </a: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 Management Program CAMP </a:t>
            </a:r>
            <a:endParaRPr lang="tr-T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Astım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ve D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ilişkisinde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En </a:t>
            </a:r>
            <a:r>
              <a:rPr lang="tr-TR" b="1" dirty="0">
                <a:solidFill>
                  <a:srgbClr val="C00000"/>
                </a:solidFill>
              </a:rPr>
              <a:t>güçlü kanıt</a:t>
            </a: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Çocuk Astımı </a:t>
            </a:r>
            <a:r>
              <a:rPr lang="tr-TR" b="1" dirty="0" smtClean="0">
                <a:solidFill>
                  <a:srgbClr val="C00000"/>
                </a:solidFill>
              </a:rPr>
              <a:t>grubunda..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pic>
        <p:nvPicPr>
          <p:cNvPr id="105474" name="Picture 2" descr="CHİLDHOOD ASTH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365104"/>
            <a:ext cx="6286852" cy="2335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5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/ Astım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YETERLİ DÜZEYDE D VİT OLMASI 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Astım atak sıklığını etkilemiyor !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Atakların ağırlığını azaltıyor !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Acil başvuru sayısını ve astıma bağlı yatış sayısını azaltıyor !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3" y="4230804"/>
            <a:ext cx="2952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ÖNERİ :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Eksik D </a:t>
            </a:r>
            <a:r>
              <a:rPr lang="tr-TR" sz="2800" b="1" dirty="0" err="1" smtClean="0">
                <a:solidFill>
                  <a:srgbClr val="C00000"/>
                </a:solidFill>
              </a:rPr>
              <a:t>vit</a:t>
            </a:r>
            <a:r>
              <a:rPr lang="tr-TR" sz="2800" b="1" dirty="0" smtClean="0">
                <a:solidFill>
                  <a:srgbClr val="C00000"/>
                </a:solidFill>
              </a:rPr>
              <a:t> düzeylerinde</a:t>
            </a:r>
          </a:p>
          <a:p>
            <a:r>
              <a:rPr lang="tr-TR" sz="2800" b="1" dirty="0" smtClean="0">
                <a:solidFill>
                  <a:srgbClr val="C00000"/>
                </a:solidFill>
              </a:rPr>
              <a:t>Çocuklara takviye D </a:t>
            </a:r>
            <a:r>
              <a:rPr lang="tr-TR" sz="2800" b="1" dirty="0" err="1" smtClean="0">
                <a:solidFill>
                  <a:srgbClr val="C00000"/>
                </a:solidFill>
              </a:rPr>
              <a:t>vit</a:t>
            </a:r>
            <a:r>
              <a:rPr lang="tr-TR" sz="2800" b="1" dirty="0" smtClean="0">
                <a:solidFill>
                  <a:srgbClr val="C00000"/>
                </a:solidFill>
              </a:rPr>
              <a:t> öneriliyor..</a:t>
            </a:r>
          </a:p>
          <a:p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İmmun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 fonksiyon için gerekli D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 takviye dozu </a:t>
            </a:r>
            <a:r>
              <a:rPr lang="tr-TR" sz="2800" b="1" dirty="0" smtClean="0">
                <a:solidFill>
                  <a:srgbClr val="C00000"/>
                </a:solidFill>
              </a:rPr>
              <a:t>? </a:t>
            </a:r>
          </a:p>
          <a:p>
            <a:endParaRPr lang="tr-TR" dirty="0"/>
          </a:p>
        </p:txBody>
      </p:sp>
      <p:pic>
        <p:nvPicPr>
          <p:cNvPr id="6" name="Picture 2" descr="VİTAMİ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46" y="3717032"/>
            <a:ext cx="2416456" cy="2416456"/>
          </a:xfrm>
          <a:prstGeom prst="rect">
            <a:avLst/>
          </a:prstGeom>
          <a:noFill/>
        </p:spPr>
      </p:pic>
      <p:pic>
        <p:nvPicPr>
          <p:cNvPr id="12292" name="Picture 4" descr="vit d child asthm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1" y="3436257"/>
            <a:ext cx="4839259" cy="2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İmmun</a:t>
            </a:r>
            <a:r>
              <a:rPr lang="tr-TR" b="1" dirty="0" smtClean="0">
                <a:solidFill>
                  <a:srgbClr val="C00000"/>
                </a:solidFill>
              </a:rPr>
              <a:t> modülatör etki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Alerji </a:t>
            </a:r>
          </a:p>
          <a:p>
            <a:r>
              <a:rPr lang="tr-TR" dirty="0" err="1" smtClean="0"/>
              <a:t>Otoimmun</a:t>
            </a:r>
            <a:r>
              <a:rPr lang="tr-TR" dirty="0" smtClean="0"/>
              <a:t> hastalıklar</a:t>
            </a:r>
          </a:p>
          <a:p>
            <a:r>
              <a:rPr lang="tr-TR" dirty="0" err="1" smtClean="0"/>
              <a:t>Neoplazmlar</a:t>
            </a:r>
            <a:endParaRPr lang="tr-TR" dirty="0" smtClean="0"/>
          </a:p>
          <a:p>
            <a:r>
              <a:rPr lang="tr-TR" dirty="0" err="1" smtClean="0"/>
              <a:t>Mikrobiyal</a:t>
            </a:r>
            <a:r>
              <a:rPr lang="tr-TR" dirty="0" smtClean="0"/>
              <a:t> enfeksiyonlar</a:t>
            </a:r>
          </a:p>
        </p:txBody>
      </p:sp>
      <p:sp>
        <p:nvSpPr>
          <p:cNvPr id="282626" name="AutoShape 2" descr="bağışıklık siste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82628" name="Picture 4" descr="bağışıklık sistem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411916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Astımlı çocuklarda D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 takviyesi yapılmalı mı?</a:t>
            </a:r>
            <a:endParaRPr lang="tr-T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Astımlı çocuklara rutin D-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 önerilmiyor !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Ama D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eksikliği (+) varsa verilmelidir !</a:t>
            </a:r>
          </a:p>
          <a:p>
            <a:endParaRPr lang="tr-TR" sz="2400" dirty="0" smtClean="0"/>
          </a:p>
          <a:p>
            <a:pPr algn="r"/>
            <a:endParaRPr lang="tr-TR" sz="2400" dirty="0" smtClean="0"/>
          </a:p>
          <a:p>
            <a:pPr algn="r"/>
            <a:endParaRPr lang="tr-TR" sz="2400" dirty="0" smtClean="0"/>
          </a:p>
          <a:p>
            <a:pPr algn="r"/>
            <a:endParaRPr lang="tr-TR" sz="2400" dirty="0" smtClean="0"/>
          </a:p>
          <a:p>
            <a:pPr algn="r"/>
            <a:endParaRPr lang="tr-TR" sz="2400" dirty="0" smtClean="0"/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Munes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et al BMC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Res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Notes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2015</a:t>
            </a:r>
          </a:p>
          <a:p>
            <a:endParaRPr lang="tr-TR" sz="2400" dirty="0" smtClean="0"/>
          </a:p>
        </p:txBody>
      </p:sp>
      <p:pic>
        <p:nvPicPr>
          <p:cNvPr id="10242" name="Picture 2" descr="cochrane database,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2737276" cy="875929"/>
          </a:xfrm>
          <a:prstGeom prst="rect">
            <a:avLst/>
          </a:prstGeom>
          <a:noFill/>
        </p:spPr>
      </p:pic>
      <p:pic>
        <p:nvPicPr>
          <p:cNvPr id="10244" name="Picture 4" descr="asthma vit 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7560840" cy="1968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2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D-VİT /ALERJİK RİNİT / AEROALLERJEN DUYARLILIĞI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Harvard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endParaRPr lang="tr-TR" dirty="0" smtClean="0"/>
          </a:p>
          <a:p>
            <a:r>
              <a:rPr lang="tr-TR" dirty="0" smtClean="0"/>
              <a:t>Meta </a:t>
            </a:r>
            <a:r>
              <a:rPr lang="tr-TR" dirty="0" err="1" smtClean="0"/>
              <a:t>analysis</a:t>
            </a:r>
            <a:endParaRPr lang="tr-TR" dirty="0" smtClean="0"/>
          </a:p>
          <a:p>
            <a:r>
              <a:rPr lang="tr-TR" dirty="0" smtClean="0"/>
              <a:t>Çocuklarda </a:t>
            </a:r>
          </a:p>
          <a:p>
            <a:r>
              <a:rPr lang="tr-TR" dirty="0" smtClean="0"/>
              <a:t>Alerjik </a:t>
            </a:r>
            <a:r>
              <a:rPr lang="tr-TR" dirty="0" err="1" smtClean="0"/>
              <a:t>Rinit</a:t>
            </a:r>
            <a:endParaRPr lang="tr-TR" dirty="0" smtClean="0"/>
          </a:p>
          <a:p>
            <a:r>
              <a:rPr lang="tr-TR" dirty="0" err="1" smtClean="0"/>
              <a:t>Aeroallerjen</a:t>
            </a:r>
            <a:r>
              <a:rPr lang="tr-TR" dirty="0" smtClean="0"/>
              <a:t> </a:t>
            </a:r>
            <a:r>
              <a:rPr lang="tr-TR" dirty="0" err="1" smtClean="0"/>
              <a:t>Sensitizasyonu</a:t>
            </a:r>
            <a:endParaRPr lang="tr-TR" dirty="0" smtClean="0"/>
          </a:p>
          <a:p>
            <a:r>
              <a:rPr lang="tr-TR" dirty="0" smtClean="0"/>
              <a:t>D-</a:t>
            </a:r>
            <a:r>
              <a:rPr lang="tr-TR" dirty="0" err="1" smtClean="0"/>
              <a:t>vit</a:t>
            </a:r>
            <a:endParaRPr lang="tr-TR" dirty="0" smtClean="0"/>
          </a:p>
          <a:p>
            <a:endParaRPr lang="tr-TR" dirty="0" smtClean="0"/>
          </a:p>
          <a:p>
            <a:pPr algn="r"/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Aryan Z,  </a:t>
            </a:r>
          </a:p>
          <a:p>
            <a:pPr algn="r"/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International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Immunology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2016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9702" name="Picture 6" descr="allergic rhinitis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1950" r="9974"/>
          <a:stretch>
            <a:fillRect/>
          </a:stretch>
        </p:blipFill>
        <p:spPr bwMode="auto">
          <a:xfrm>
            <a:off x="5436096" y="1844824"/>
            <a:ext cx="352737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Çocuklarda </a:t>
            </a:r>
            <a:r>
              <a:rPr lang="tr-TR" sz="3600" b="1" dirty="0" err="1" smtClean="0">
                <a:solidFill>
                  <a:srgbClr val="C00000"/>
                </a:solidFill>
              </a:rPr>
              <a:t>Aeroallerjen</a:t>
            </a:r>
            <a:r>
              <a:rPr lang="tr-TR" sz="3600" b="1" dirty="0" smtClean="0">
                <a:solidFill>
                  <a:srgbClr val="C00000"/>
                </a:solidFill>
              </a:rPr>
              <a:t> duyarlılığı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226496" cy="5213176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D </a:t>
            </a:r>
            <a:r>
              <a:rPr lang="tr-TR" dirty="0" err="1" smtClean="0"/>
              <a:t>vit</a:t>
            </a:r>
            <a:r>
              <a:rPr lang="tr-TR" dirty="0" smtClean="0"/>
              <a:t> düzeyi Yeterli olanlarda </a:t>
            </a:r>
          </a:p>
          <a:p>
            <a:pPr algn="ctr"/>
            <a:r>
              <a:rPr lang="tr-TR" dirty="0" smtClean="0"/>
              <a:t>Düşük olanlara kıyasla</a:t>
            </a: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Aeroallerjen</a:t>
            </a:r>
            <a:r>
              <a:rPr lang="tr-TR" b="1" dirty="0" smtClean="0">
                <a:solidFill>
                  <a:srgbClr val="C00000"/>
                </a:solidFill>
              </a:rPr>
              <a:t> spesifik </a:t>
            </a:r>
            <a:r>
              <a:rPr lang="tr-TR" b="1" dirty="0" err="1" smtClean="0">
                <a:solidFill>
                  <a:srgbClr val="C00000"/>
                </a:solidFill>
              </a:rPr>
              <a:t>sensitizasyon</a:t>
            </a:r>
            <a:r>
              <a:rPr lang="tr-TR" b="1" dirty="0" smtClean="0">
                <a:solidFill>
                  <a:srgbClr val="C00000"/>
                </a:solidFill>
              </a:rPr>
              <a:t> Anlamlı Az !</a:t>
            </a: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Aryan </a:t>
            </a:r>
            <a:r>
              <a:rPr lang="tr-TR" sz="2600" dirty="0" err="1" smtClean="0">
                <a:solidFill>
                  <a:schemeClr val="accent1">
                    <a:lumMod val="50000"/>
                  </a:schemeClr>
                </a:solidFill>
              </a:rPr>
              <a:t>etal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. International </a:t>
            </a:r>
            <a:r>
              <a:rPr lang="tr-TR" sz="2600" dirty="0" err="1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600" dirty="0" err="1">
                <a:solidFill>
                  <a:schemeClr val="accent1">
                    <a:lumMod val="50000"/>
                  </a:schemeClr>
                </a:solidFill>
              </a:rPr>
              <a:t>Immunology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</a:rPr>
              <a:t> 2016</a:t>
            </a:r>
          </a:p>
          <a:p>
            <a:pPr algn="ctr"/>
            <a:endParaRPr lang="tr-TR" sz="2600" b="1" dirty="0" smtClean="0">
              <a:solidFill>
                <a:srgbClr val="C00000"/>
              </a:solidFill>
            </a:endParaRPr>
          </a:p>
          <a:p>
            <a:pPr algn="ctr"/>
            <a:endParaRPr lang="tr-TR" dirty="0"/>
          </a:p>
        </p:txBody>
      </p:sp>
      <p:pic>
        <p:nvPicPr>
          <p:cNvPr id="5" name="Picture 4" descr="allergic rhinit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84984"/>
            <a:ext cx="2520280" cy="2520280"/>
          </a:xfrm>
          <a:prstGeom prst="rect">
            <a:avLst/>
          </a:prstGeom>
          <a:noFill/>
        </p:spPr>
      </p:pic>
      <p:sp>
        <p:nvSpPr>
          <p:cNvPr id="7" name="6 Aşağı Ok"/>
          <p:cNvSpPr/>
          <p:nvPr/>
        </p:nvSpPr>
        <p:spPr>
          <a:xfrm>
            <a:off x="4211960" y="3951058"/>
            <a:ext cx="936104" cy="11881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Çocuklarda </a:t>
            </a:r>
            <a:r>
              <a:rPr lang="tr-TR" b="1" dirty="0">
                <a:solidFill>
                  <a:srgbClr val="C00000"/>
                </a:solidFill>
              </a:rPr>
              <a:t>D </a:t>
            </a:r>
            <a:r>
              <a:rPr lang="tr-TR" b="1" dirty="0" smtClean="0">
                <a:solidFill>
                  <a:srgbClr val="C00000"/>
                </a:solidFill>
              </a:rPr>
              <a:t>vitamini /Alerjik </a:t>
            </a:r>
            <a:r>
              <a:rPr lang="tr-TR" b="1" dirty="0" err="1" smtClean="0">
                <a:solidFill>
                  <a:srgbClr val="C00000"/>
                </a:solidFill>
              </a:rPr>
              <a:t>Rinit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571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dirty="0" smtClean="0"/>
              <a:t>D </a:t>
            </a:r>
            <a:r>
              <a:rPr lang="tr-TR" dirty="0" err="1" smtClean="0"/>
              <a:t>vit</a:t>
            </a:r>
            <a:r>
              <a:rPr lang="tr-TR" dirty="0" smtClean="0"/>
              <a:t> düzeyi Yeterli olanlarda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Alerjik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rinit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prevalansı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Daha düşük..</a:t>
            </a:r>
          </a:p>
          <a:p>
            <a:pPr algn="ctr"/>
            <a:r>
              <a:rPr lang="tr-TR" dirty="0" smtClean="0"/>
              <a:t>İstatistiksel anlamlı değil ! !</a:t>
            </a: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Aryan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et al. International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Immunology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2016</a:t>
            </a: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endParaRPr lang="tr-TR" dirty="0"/>
          </a:p>
        </p:txBody>
      </p:sp>
      <p:pic>
        <p:nvPicPr>
          <p:cNvPr id="106498" name="Picture 2" descr="allergic rhinitis chi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637" y="2996952"/>
            <a:ext cx="2597422" cy="3079347"/>
          </a:xfrm>
          <a:prstGeom prst="rect">
            <a:avLst/>
          </a:prstGeom>
          <a:noFill/>
        </p:spPr>
      </p:pic>
      <p:pic>
        <p:nvPicPr>
          <p:cNvPr id="106500" name="Picture 4" descr="sorry fac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30" y="348670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Gebelikte D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/ Alerji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Gebelikte D </a:t>
            </a:r>
            <a:r>
              <a:rPr lang="tr-TR" dirty="0" err="1" smtClean="0"/>
              <a:t>vit</a:t>
            </a:r>
            <a:r>
              <a:rPr lang="tr-TR" dirty="0" smtClean="0"/>
              <a:t> alımı</a:t>
            </a:r>
          </a:p>
          <a:p>
            <a:r>
              <a:rPr lang="tr-TR" dirty="0" smtClean="0"/>
              <a:t>Çocuk </a:t>
            </a:r>
          </a:p>
          <a:p>
            <a:r>
              <a:rPr lang="tr-TR" dirty="0" smtClean="0"/>
              <a:t>5 yaşında</a:t>
            </a:r>
          </a:p>
          <a:p>
            <a:r>
              <a:rPr lang="tr-TR" dirty="0" smtClean="0"/>
              <a:t>Alerjik </a:t>
            </a:r>
            <a:r>
              <a:rPr lang="tr-TR" dirty="0" err="1" smtClean="0"/>
              <a:t>duyarlılanma</a:t>
            </a:r>
            <a:r>
              <a:rPr lang="tr-TR" dirty="0" smtClean="0"/>
              <a:t> ?</a:t>
            </a:r>
          </a:p>
          <a:p>
            <a:r>
              <a:rPr lang="tr-TR" dirty="0" err="1" smtClean="0"/>
              <a:t>Prospektif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Kohort</a:t>
            </a:r>
            <a:endParaRPr lang="tr-TR" dirty="0" smtClean="0"/>
          </a:p>
          <a:p>
            <a:endParaRPr lang="tr-TR" dirty="0" smtClean="0"/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Nwaru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et al </a:t>
            </a:r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Ped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Immunol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 2010 </a:t>
            </a:r>
            <a:endParaRPr lang="tr-TR" sz="2400" dirty="0"/>
          </a:p>
        </p:txBody>
      </p:sp>
      <p:pic>
        <p:nvPicPr>
          <p:cNvPr id="27650" name="Picture 2" descr="pregnancy vit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163616" cy="312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Gebelikte D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takviyesi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tr-TR" sz="2800" b="1" dirty="0" smtClean="0"/>
              <a:t>5 YAŞINDA </a:t>
            </a:r>
            <a:r>
              <a:rPr lang="tr-TR" sz="2800" b="1" dirty="0" smtClean="0"/>
              <a:t>ÇOCUKTA GIDA </a:t>
            </a:r>
            <a:r>
              <a:rPr lang="tr-TR" sz="2800" b="1" dirty="0" smtClean="0"/>
              <a:t>ALERJİSİNİ AZALTIYOR ..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r"/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Ped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Immunol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 2010 </a:t>
            </a:r>
            <a:endParaRPr lang="tr-TR" sz="2400" dirty="0"/>
          </a:p>
          <a:p>
            <a:endParaRPr lang="tr-TR" dirty="0" smtClean="0"/>
          </a:p>
        </p:txBody>
      </p:sp>
      <p:pic>
        <p:nvPicPr>
          <p:cNvPr id="26626" name="Picture 2" descr="child food allerg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5086350" cy="2990850"/>
          </a:xfrm>
          <a:prstGeom prst="rect">
            <a:avLst/>
          </a:prstGeom>
          <a:noFill/>
        </p:spPr>
      </p:pic>
      <p:pic>
        <p:nvPicPr>
          <p:cNvPr id="26628" name="Picture 4" descr="pregnancy d vi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280363" cy="2952328"/>
          </a:xfrm>
          <a:prstGeom prst="rect">
            <a:avLst/>
          </a:prstGeom>
          <a:noFill/>
        </p:spPr>
      </p:pic>
      <p:sp>
        <p:nvSpPr>
          <p:cNvPr id="7" name="6 Aşağı Ok"/>
          <p:cNvSpPr/>
          <p:nvPr/>
        </p:nvSpPr>
        <p:spPr>
          <a:xfrm>
            <a:off x="7668344" y="4356913"/>
            <a:ext cx="988688" cy="11944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Gebelikte D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takviyesi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5 YAŞ AEROALLERJEN DUYARLILIĞI İLE İLİŞKİ </a:t>
            </a:r>
            <a:r>
              <a:rPr lang="tr-TR" sz="3600" b="1" dirty="0" smtClean="0"/>
              <a:t>(-)</a:t>
            </a:r>
            <a:endParaRPr lang="tr-TR" sz="3600" b="1" dirty="0"/>
          </a:p>
        </p:txBody>
      </p:sp>
      <p:pic>
        <p:nvPicPr>
          <p:cNvPr id="4" name="Picture 4" descr="pregnancy d vi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3280363" cy="2952328"/>
          </a:xfrm>
          <a:prstGeom prst="rect">
            <a:avLst/>
          </a:prstGeom>
          <a:noFill/>
        </p:spPr>
      </p:pic>
      <p:pic>
        <p:nvPicPr>
          <p:cNvPr id="107526" name="Picture 6" descr="allergic rhiniti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619" y="2636912"/>
            <a:ext cx="4107153" cy="2808312"/>
          </a:xfrm>
          <a:prstGeom prst="rect">
            <a:avLst/>
          </a:prstGeom>
          <a:noFill/>
        </p:spPr>
      </p:pic>
      <p:sp>
        <p:nvSpPr>
          <p:cNvPr id="9" name="8 Çarpma"/>
          <p:cNvSpPr/>
          <p:nvPr/>
        </p:nvSpPr>
        <p:spPr>
          <a:xfrm>
            <a:off x="5868144" y="4941168"/>
            <a:ext cx="1994520" cy="11521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Hamilelikte D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takviyesi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dirty="0" smtClean="0"/>
              <a:t>Süt çocukluğunda </a:t>
            </a:r>
          </a:p>
          <a:p>
            <a:pPr algn="ctr"/>
            <a:r>
              <a:rPr lang="tr-TR" sz="2800" dirty="0" err="1" smtClean="0"/>
              <a:t>Aeroallerjen</a:t>
            </a:r>
            <a:r>
              <a:rPr lang="tr-TR" sz="2800" dirty="0" smtClean="0"/>
              <a:t> duyarlılığı ?</a:t>
            </a:r>
          </a:p>
          <a:p>
            <a:pPr algn="ctr"/>
            <a:r>
              <a:rPr lang="tr-TR" sz="2800" dirty="0" err="1" smtClean="0"/>
              <a:t>Randomize</a:t>
            </a:r>
            <a:r>
              <a:rPr lang="tr-TR" sz="2800" dirty="0" smtClean="0"/>
              <a:t>, Kontrollü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r"/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Grant et al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2016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90" name="Picture 6" descr="pregnant mother 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3528392" cy="2646294"/>
          </a:xfrm>
          <a:prstGeom prst="rect">
            <a:avLst/>
          </a:prstGeom>
          <a:noFill/>
        </p:spPr>
      </p:pic>
      <p:pic>
        <p:nvPicPr>
          <p:cNvPr id="16392" name="Picture 8" descr="allergy  pollen infa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140968"/>
            <a:ext cx="2627784" cy="2627785"/>
          </a:xfrm>
          <a:prstGeom prst="rect">
            <a:avLst/>
          </a:prstGeom>
          <a:noFill/>
        </p:spPr>
      </p:pic>
      <p:pic>
        <p:nvPicPr>
          <p:cNvPr id="16394" name="Picture 10" descr="question mar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1698651" cy="169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Grant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et al </a:t>
            </a:r>
            <a:r>
              <a:rPr lang="tr-TR" sz="3600" b="1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2016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506916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Hamileler / Süt </a:t>
            </a:r>
            <a:r>
              <a:rPr lang="tr-TR" sz="3200" b="1" dirty="0" smtClean="0">
                <a:solidFill>
                  <a:srgbClr val="C00000"/>
                </a:solidFill>
              </a:rPr>
              <a:t>çocuklarına Ek D-</a:t>
            </a:r>
            <a:r>
              <a:rPr lang="tr-TR" sz="3200" b="1" dirty="0" err="1" smtClean="0">
                <a:solidFill>
                  <a:srgbClr val="C00000"/>
                </a:solidFill>
              </a:rPr>
              <a:t>vit</a:t>
            </a:r>
            <a:endParaRPr lang="tr-TR" sz="3200" b="1" dirty="0" smtClean="0">
              <a:solidFill>
                <a:srgbClr val="C00000"/>
              </a:solidFill>
            </a:endParaRPr>
          </a:p>
          <a:p>
            <a:pPr algn="ctr"/>
            <a:r>
              <a:rPr lang="tr-TR" dirty="0" smtClean="0"/>
              <a:t>Çocuklara Günde 400 ve 800 ü D </a:t>
            </a:r>
            <a:r>
              <a:rPr lang="tr-TR" dirty="0" err="1" smtClean="0"/>
              <a:t>vit</a:t>
            </a:r>
            <a:r>
              <a:rPr lang="tr-TR" dirty="0" smtClean="0"/>
              <a:t> / </a:t>
            </a:r>
            <a:r>
              <a:rPr lang="tr-TR" dirty="0" err="1" smtClean="0"/>
              <a:t>Plasebo</a:t>
            </a:r>
            <a:endParaRPr lang="tr-TR" dirty="0" smtClean="0"/>
          </a:p>
          <a:p>
            <a:pPr algn="ctr"/>
            <a:r>
              <a:rPr lang="tr-TR" dirty="0" smtClean="0"/>
              <a:t>Anneler günde 1000 ü  / 2000 ü / </a:t>
            </a:r>
            <a:r>
              <a:rPr lang="tr-TR" dirty="0" err="1" smtClean="0"/>
              <a:t>Plasebo</a:t>
            </a:r>
            <a:endParaRPr lang="tr-TR" dirty="0" smtClean="0"/>
          </a:p>
          <a:p>
            <a:pPr algn="ctr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r"/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mother child 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4365684" cy="3096344"/>
          </a:xfrm>
          <a:prstGeom prst="rect">
            <a:avLst/>
          </a:prstGeom>
          <a:noFill/>
        </p:spPr>
      </p:pic>
      <p:pic>
        <p:nvPicPr>
          <p:cNvPr id="15364" name="Picture 4" descr="vitamin 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4502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Grant et al </a:t>
            </a:r>
            <a:r>
              <a:rPr lang="tr-TR" sz="3600" b="1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 2016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18 aylıkken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Ev tozu akarlarına duyarlılık </a:t>
            </a:r>
            <a:r>
              <a:rPr lang="tr-TR" b="1" dirty="0" err="1" smtClean="0">
                <a:solidFill>
                  <a:srgbClr val="C00000"/>
                </a:solidFill>
              </a:rPr>
              <a:t>insidansı</a:t>
            </a:r>
            <a:r>
              <a:rPr lang="tr-TR" b="1" dirty="0" smtClean="0">
                <a:solidFill>
                  <a:srgbClr val="C00000"/>
                </a:solidFill>
              </a:rPr>
              <a:t> ? </a:t>
            </a:r>
          </a:p>
          <a:p>
            <a:pPr algn="ctr"/>
            <a:r>
              <a:rPr lang="tr-TR" dirty="0" smtClean="0"/>
              <a:t>Der P 1 ve 2 / Der F 1 ve 2 Spesifik </a:t>
            </a:r>
            <a:r>
              <a:rPr lang="tr-TR" dirty="0" err="1" smtClean="0"/>
              <a:t>Ig</a:t>
            </a:r>
            <a:r>
              <a:rPr lang="tr-TR" dirty="0" smtClean="0"/>
              <a:t> E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</p:txBody>
      </p:sp>
      <p:pic>
        <p:nvPicPr>
          <p:cNvPr id="14340" name="Picture 4" descr="house dust mite allergy chi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3016"/>
            <a:ext cx="2281436" cy="2281436"/>
          </a:xfrm>
          <a:prstGeom prst="rect">
            <a:avLst/>
          </a:prstGeom>
          <a:noFill/>
        </p:spPr>
      </p:pic>
      <p:pic>
        <p:nvPicPr>
          <p:cNvPr id="14342" name="Picture 6" descr="house dust mite allergy chil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3784426" cy="2522950"/>
          </a:xfrm>
          <a:prstGeom prst="rect">
            <a:avLst/>
          </a:prstGeom>
          <a:noFill/>
        </p:spPr>
      </p:pic>
      <p:sp>
        <p:nvSpPr>
          <p:cNvPr id="14346" name="AutoShape 10" descr="question mar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50" name="Picture 14" descr="question mar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1186061" cy="174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53400" cy="9906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Ana </a:t>
            </a:r>
            <a:r>
              <a:rPr lang="tr-TR" b="1" dirty="0" smtClean="0">
                <a:solidFill>
                  <a:srgbClr val="C00000"/>
                </a:solidFill>
              </a:rPr>
              <a:t>Kaynak Güneş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GÜNEŞ </a:t>
            </a:r>
            <a:r>
              <a:rPr lang="tr-TR" sz="2800" b="1" dirty="0">
                <a:solidFill>
                  <a:srgbClr val="C00000"/>
                </a:solidFill>
              </a:rPr>
              <a:t>IŞIĞI VİTAMİNİ</a:t>
            </a:r>
          </a:p>
          <a:p>
            <a:endParaRPr lang="tr-TR" dirty="0" smtClean="0"/>
          </a:p>
          <a:p>
            <a:r>
              <a:rPr lang="tr-TR" dirty="0" smtClean="0"/>
              <a:t>Güneş ışını </a:t>
            </a:r>
          </a:p>
          <a:p>
            <a:endParaRPr lang="tr-TR" dirty="0"/>
          </a:p>
          <a:p>
            <a:r>
              <a:rPr lang="tr-TR" dirty="0" smtClean="0"/>
              <a:t>UVB</a:t>
            </a:r>
          </a:p>
          <a:p>
            <a:endParaRPr lang="tr-TR" dirty="0" smtClean="0"/>
          </a:p>
          <a:p>
            <a:r>
              <a:rPr lang="tr-TR" dirty="0" smtClean="0"/>
              <a:t>Ciltte sentez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</a:p>
        </p:txBody>
      </p:sp>
      <p:pic>
        <p:nvPicPr>
          <p:cNvPr id="281604" name="Picture 4" descr="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050" y="2420888"/>
            <a:ext cx="5114925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1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Grant et al </a:t>
            </a:r>
            <a:r>
              <a:rPr lang="tr-TR" sz="3600" b="1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 2016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pPr algn="ctr"/>
            <a:r>
              <a:rPr lang="tr-TR" dirty="0" smtClean="0"/>
              <a:t>D-</a:t>
            </a:r>
            <a:r>
              <a:rPr lang="tr-TR" dirty="0" err="1" smtClean="0"/>
              <a:t>vit</a:t>
            </a:r>
            <a:r>
              <a:rPr lang="tr-TR" dirty="0" smtClean="0"/>
              <a:t> alan grupta </a:t>
            </a:r>
            <a:r>
              <a:rPr lang="tr-TR" dirty="0" err="1" smtClean="0"/>
              <a:t>Plaseboya</a:t>
            </a:r>
            <a:r>
              <a:rPr lang="tr-TR" dirty="0" smtClean="0"/>
              <a:t> kıyasla</a:t>
            </a:r>
          </a:p>
          <a:p>
            <a:pPr algn="ctr"/>
            <a:r>
              <a:rPr lang="tr-TR" dirty="0" smtClean="0"/>
              <a:t> </a:t>
            </a:r>
            <a:r>
              <a:rPr lang="tr-TR" dirty="0" err="1" smtClean="0"/>
              <a:t>Aeroallerjen</a:t>
            </a:r>
            <a:r>
              <a:rPr lang="tr-TR" dirty="0" smtClean="0"/>
              <a:t> duyarlılığı </a:t>
            </a:r>
          </a:p>
          <a:p>
            <a:pPr algn="ctr"/>
            <a:r>
              <a:rPr lang="tr-TR" dirty="0" smtClean="0"/>
              <a:t>daha düşük  !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113668" name="Picture 4" descr="house dust mite allergy chi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6181023" cy="2348058"/>
          </a:xfrm>
          <a:prstGeom prst="rect">
            <a:avLst/>
          </a:prstGeom>
          <a:noFill/>
        </p:spPr>
      </p:pic>
      <p:pic>
        <p:nvPicPr>
          <p:cNvPr id="6" name="Picture 2" descr="house dust mite allergy child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5670" t="4725" r="35741" b="22039"/>
          <a:stretch>
            <a:fillRect/>
          </a:stretch>
        </p:blipFill>
        <p:spPr bwMode="auto">
          <a:xfrm>
            <a:off x="6444208" y="4653136"/>
            <a:ext cx="1907704" cy="1907704"/>
          </a:xfrm>
          <a:prstGeom prst="rect">
            <a:avLst/>
          </a:prstGeom>
          <a:noFill/>
        </p:spPr>
      </p:pic>
      <p:sp>
        <p:nvSpPr>
          <p:cNvPr id="7" name="6 Aşağı Ok"/>
          <p:cNvSpPr/>
          <p:nvPr/>
        </p:nvSpPr>
        <p:spPr>
          <a:xfrm>
            <a:off x="7668344" y="3429000"/>
            <a:ext cx="720080" cy="9361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Gebelikte ve süt çocukluğunda D </a:t>
            </a:r>
            <a:r>
              <a:rPr lang="tr-TR" sz="3600" b="1" dirty="0" err="1">
                <a:solidFill>
                  <a:srgbClr val="C00000"/>
                </a:solidFill>
              </a:rPr>
              <a:t>vit</a:t>
            </a:r>
            <a:r>
              <a:rPr lang="tr-TR" sz="3600" b="1" dirty="0">
                <a:solidFill>
                  <a:srgbClr val="C00000"/>
                </a:solidFill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</a:rPr>
              <a:t>takviyesi</a:t>
            </a:r>
            <a:endParaRPr lang="tr-T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5069160"/>
          </a:xfrm>
        </p:spPr>
        <p:txBody>
          <a:bodyPr>
            <a:normAutofit/>
          </a:bodyPr>
          <a:lstStyle/>
          <a:p>
            <a:pPr algn="ctr"/>
            <a:r>
              <a:rPr lang="tr-TR" dirty="0" err="1" smtClean="0"/>
              <a:t>Aeroallerjen</a:t>
            </a:r>
            <a:r>
              <a:rPr lang="tr-TR" dirty="0" smtClean="0"/>
              <a:t> duyarlılığına </a:t>
            </a:r>
          </a:p>
          <a:p>
            <a:pPr algn="ctr"/>
            <a:r>
              <a:rPr lang="tr-TR" dirty="0" smtClean="0"/>
              <a:t>karşı </a:t>
            </a:r>
            <a:r>
              <a:rPr lang="tr-TR" b="1" dirty="0" smtClean="0">
                <a:solidFill>
                  <a:srgbClr val="C00000"/>
                </a:solidFill>
              </a:rPr>
              <a:t>koruyor </a:t>
            </a:r>
            <a:r>
              <a:rPr lang="tr-TR" dirty="0" smtClean="0"/>
              <a:t>!</a:t>
            </a: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r"/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Grant et al.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2016</a:t>
            </a:r>
            <a:endParaRPr lang="tr-TR" sz="2400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endParaRPr lang="tr-TR" dirty="0"/>
          </a:p>
        </p:txBody>
      </p:sp>
      <p:pic>
        <p:nvPicPr>
          <p:cNvPr id="114690" name="Picture 2" descr="allergic rhinitis 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043" y="2996952"/>
            <a:ext cx="4223025" cy="2808312"/>
          </a:xfrm>
          <a:prstGeom prst="rect">
            <a:avLst/>
          </a:prstGeom>
          <a:noFill/>
        </p:spPr>
      </p:pic>
      <p:pic>
        <p:nvPicPr>
          <p:cNvPr id="6" name="Picture 4" descr="vitamin 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7288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ATOPİK DERMATİT / D VİT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Hafif </a:t>
            </a:r>
            <a:r>
              <a:rPr lang="tr-TR" dirty="0" err="1" smtClean="0"/>
              <a:t>Atopik</a:t>
            </a:r>
            <a:r>
              <a:rPr lang="tr-TR" dirty="0" smtClean="0"/>
              <a:t> Dermatit’te /  Orta ve ağır olanlara kıyas</a:t>
            </a:r>
          </a:p>
          <a:p>
            <a:pPr algn="ctr"/>
            <a:r>
              <a:rPr lang="tr-TR" dirty="0" smtClean="0"/>
              <a:t>D-</a:t>
            </a:r>
            <a:r>
              <a:rPr lang="tr-TR" dirty="0" err="1" smtClean="0"/>
              <a:t>vit</a:t>
            </a:r>
            <a:r>
              <a:rPr lang="tr-TR" dirty="0" smtClean="0"/>
              <a:t> düzeyleri daha yüksek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eksikliği AD ağırlığı ile ilişkili !</a:t>
            </a:r>
          </a:p>
          <a:p>
            <a:pPr algn="r"/>
            <a:endParaRPr lang="tr-TR" sz="2400" dirty="0" smtClean="0"/>
          </a:p>
          <a:p>
            <a:pPr algn="r"/>
            <a:endParaRPr lang="tr-TR" sz="2400" dirty="0" smtClean="0"/>
          </a:p>
          <a:p>
            <a:pPr algn="r"/>
            <a:endParaRPr lang="tr-TR" sz="2400" dirty="0" smtClean="0"/>
          </a:p>
          <a:p>
            <a:pPr algn="r"/>
            <a:r>
              <a:rPr lang="tr-TR" sz="2400" dirty="0" err="1" smtClean="0"/>
              <a:t>Peroni</a:t>
            </a:r>
            <a:r>
              <a:rPr lang="tr-TR" sz="2400" dirty="0" smtClean="0"/>
              <a:t> et al 2011</a:t>
            </a:r>
          </a:p>
          <a:p>
            <a:pPr algn="r"/>
            <a:r>
              <a:rPr lang="tr-TR" sz="2400" dirty="0" smtClean="0"/>
              <a:t>El </a:t>
            </a:r>
            <a:r>
              <a:rPr lang="tr-TR" sz="2400" dirty="0" err="1" smtClean="0"/>
              <a:t>Taieb</a:t>
            </a:r>
            <a:r>
              <a:rPr lang="tr-TR" sz="2400" dirty="0" smtClean="0"/>
              <a:t> et al 2013</a:t>
            </a:r>
          </a:p>
          <a:p>
            <a:pPr algn="r"/>
            <a:r>
              <a:rPr lang="tr-TR" sz="2400" dirty="0" err="1" smtClean="0"/>
              <a:t>Wang</a:t>
            </a:r>
            <a:r>
              <a:rPr lang="tr-TR" sz="2400" dirty="0" smtClean="0"/>
              <a:t> et al 2014</a:t>
            </a:r>
          </a:p>
          <a:p>
            <a:endParaRPr lang="tr-TR" dirty="0"/>
          </a:p>
        </p:txBody>
      </p:sp>
      <p:pic>
        <p:nvPicPr>
          <p:cNvPr id="122882" name="Picture 2" descr="atopic dermatitis fac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4320480" cy="2808314"/>
          </a:xfrm>
          <a:prstGeom prst="rect">
            <a:avLst/>
          </a:prstGeom>
          <a:noFill/>
        </p:spPr>
      </p:pic>
      <p:pic>
        <p:nvPicPr>
          <p:cNvPr id="7" name="Picture 4" descr="vitamin 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1297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ATOPİK DERMATİT / D VİT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Almanya (n: 9838 ) Çocuk ve Ergen</a:t>
            </a:r>
          </a:p>
          <a:p>
            <a:pPr algn="ctr"/>
            <a:r>
              <a:rPr lang="tr-TR" dirty="0" smtClean="0"/>
              <a:t>Düşük D vitamini düzeyine sahip çocuklarda</a:t>
            </a:r>
          </a:p>
          <a:p>
            <a:pPr algn="ctr"/>
            <a:r>
              <a:rPr lang="tr-TR" dirty="0" smtClean="0"/>
              <a:t>Egzama riski en yüksek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Heimbeck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et al </a:t>
            </a:r>
          </a:p>
          <a:p>
            <a:pPr algn="r"/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2013</a:t>
            </a:r>
            <a:endParaRPr lang="tr-T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8265234" y="2204864"/>
            <a:ext cx="483230" cy="3729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7" name="Yukarı Ok 6"/>
          <p:cNvSpPr/>
          <p:nvPr/>
        </p:nvSpPr>
        <p:spPr>
          <a:xfrm>
            <a:off x="6660232" y="2589684"/>
            <a:ext cx="462273" cy="3352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386" name="Picture 2" descr="dermatıtıs baby sunshin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7587"/>
            <a:ext cx="3972623" cy="32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tamin 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831" y="355131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Atopik</a:t>
            </a:r>
            <a:r>
              <a:rPr lang="tr-TR" b="1" dirty="0" smtClean="0">
                <a:solidFill>
                  <a:srgbClr val="C00000"/>
                </a:solidFill>
              </a:rPr>
              <a:t> Dermatit / D- 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/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Tedavi amaçlı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Günde 1000 -2000 ünite D-</a:t>
            </a:r>
            <a:r>
              <a:rPr lang="tr-TR" dirty="0" err="1" smtClean="0"/>
              <a:t>vit</a:t>
            </a:r>
            <a:endParaRPr lang="tr-TR" dirty="0" smtClean="0"/>
          </a:p>
          <a:p>
            <a:r>
              <a:rPr lang="tr-TR" dirty="0" smtClean="0"/>
              <a:t>1-2 ay </a:t>
            </a:r>
          </a:p>
          <a:p>
            <a:r>
              <a:rPr lang="tr-TR" dirty="0" err="1" smtClean="0"/>
              <a:t>Scorad</a:t>
            </a:r>
            <a:r>
              <a:rPr lang="tr-TR" dirty="0" smtClean="0"/>
              <a:t> indeksinde iyileşme (+)</a:t>
            </a:r>
          </a:p>
          <a:p>
            <a:r>
              <a:rPr lang="tr-TR" dirty="0" smtClean="0"/>
              <a:t>Çalışmalar küçük</a:t>
            </a:r>
          </a:p>
          <a:p>
            <a:r>
              <a:rPr lang="tr-TR" dirty="0" smtClean="0"/>
              <a:t>Kanıt değeri zayıf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AD de </a:t>
            </a:r>
            <a:r>
              <a:rPr lang="tr-TR" b="1" dirty="0" err="1" smtClean="0">
                <a:solidFill>
                  <a:srgbClr val="C00000"/>
                </a:solidFill>
              </a:rPr>
              <a:t>terapötik</a:t>
            </a:r>
            <a:r>
              <a:rPr lang="tr-TR" b="1" dirty="0" smtClean="0">
                <a:solidFill>
                  <a:srgbClr val="C00000"/>
                </a:solidFill>
              </a:rPr>
              <a:t> 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önerilmiyor !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pPr algn="r"/>
            <a:r>
              <a:rPr lang="tr-TR" sz="2600" dirty="0" err="1">
                <a:solidFill>
                  <a:schemeClr val="accent1">
                    <a:lumMod val="50000"/>
                  </a:schemeClr>
                </a:solidFill>
              </a:rPr>
              <a:t>Heimbeck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</a:rPr>
              <a:t> et al </a:t>
            </a:r>
          </a:p>
          <a:p>
            <a:pPr algn="r"/>
            <a:r>
              <a:rPr lang="tr-TR" sz="2600" dirty="0" err="1">
                <a:solidFill>
                  <a:schemeClr val="accent1">
                    <a:lumMod val="50000"/>
                  </a:schemeClr>
                </a:solidFill>
              </a:rPr>
              <a:t>Allergy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</a:rPr>
              <a:t> 2013</a:t>
            </a:r>
          </a:p>
          <a:p>
            <a:endParaRPr lang="tr-TR" b="1" dirty="0" smtClean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7414" name="Picture 6" descr="vitamin d supplement syrup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990106" cy="2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D-VİT / ALERJİ / U şeklinde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25 OH D </a:t>
            </a:r>
            <a:r>
              <a:rPr lang="tr-TR" dirty="0" err="1" smtClean="0"/>
              <a:t>vit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Aşırı uçlardaki düzeyleri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C00000"/>
                </a:solidFill>
              </a:rPr>
              <a:t>Çok düşük ya da çok yüksek</a:t>
            </a:r>
          </a:p>
          <a:p>
            <a:endParaRPr lang="tr-TR" dirty="0" smtClean="0"/>
          </a:p>
          <a:p>
            <a:r>
              <a:rPr lang="tr-TR" dirty="0" smtClean="0"/>
              <a:t>Alerjik hastalık</a:t>
            </a:r>
          </a:p>
          <a:p>
            <a:endParaRPr lang="tr-TR" dirty="0"/>
          </a:p>
        </p:txBody>
      </p:sp>
      <p:pic>
        <p:nvPicPr>
          <p:cNvPr id="5" name="Picture 2" descr="d vitamin U shape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646" y="2246918"/>
            <a:ext cx="3261402" cy="2728706"/>
          </a:xfrm>
          <a:prstGeom prst="rect">
            <a:avLst/>
          </a:prstGeom>
          <a:noFill/>
        </p:spPr>
      </p:pic>
      <p:sp>
        <p:nvSpPr>
          <p:cNvPr id="6" name="Yukarı Ok 5"/>
          <p:cNvSpPr/>
          <p:nvPr/>
        </p:nvSpPr>
        <p:spPr>
          <a:xfrm>
            <a:off x="3347864" y="4811662"/>
            <a:ext cx="648072" cy="38783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8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000" b="1" dirty="0" smtClean="0">
                <a:solidFill>
                  <a:srgbClr val="C00000"/>
                </a:solidFill>
              </a:rPr>
              <a:t>U</a:t>
            </a:r>
            <a:r>
              <a:rPr lang="tr-TR" b="1" dirty="0" smtClean="0">
                <a:solidFill>
                  <a:srgbClr val="C00000"/>
                </a:solidFill>
              </a:rPr>
              <a:t> Hipotezi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D </a:t>
            </a:r>
            <a:r>
              <a:rPr lang="tr-TR" dirty="0" err="1" smtClean="0"/>
              <a:t>vit</a:t>
            </a:r>
            <a:r>
              <a:rPr lang="tr-TR" dirty="0" smtClean="0"/>
              <a:t> Serum düzeyleri 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&lt; 50 </a:t>
            </a:r>
            <a:r>
              <a:rPr lang="tr-TR" b="1" dirty="0" err="1" smtClean="0">
                <a:solidFill>
                  <a:srgbClr val="C00000"/>
                </a:solidFill>
              </a:rPr>
              <a:t>nmol</a:t>
            </a:r>
            <a:r>
              <a:rPr lang="tr-TR" b="1" dirty="0" smtClean="0">
                <a:solidFill>
                  <a:srgbClr val="C00000"/>
                </a:solidFill>
              </a:rPr>
              <a:t> /L </a:t>
            </a:r>
            <a:r>
              <a:rPr lang="tr-TR" dirty="0" smtClean="0"/>
              <a:t>veya  </a:t>
            </a:r>
            <a:r>
              <a:rPr lang="tr-TR" b="1" dirty="0" smtClean="0">
                <a:solidFill>
                  <a:srgbClr val="C00000"/>
                </a:solidFill>
              </a:rPr>
              <a:t>&gt; 100 </a:t>
            </a:r>
            <a:r>
              <a:rPr lang="tr-TR" b="1" dirty="0" err="1" smtClean="0">
                <a:solidFill>
                  <a:srgbClr val="C00000"/>
                </a:solidFill>
              </a:rPr>
              <a:t>nmol</a:t>
            </a:r>
            <a:r>
              <a:rPr lang="tr-TR" b="1" dirty="0" smtClean="0">
                <a:solidFill>
                  <a:srgbClr val="C00000"/>
                </a:solidFill>
              </a:rPr>
              <a:t> /L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Yüksek alerjik </a:t>
            </a:r>
            <a:r>
              <a:rPr lang="tr-TR" b="1" dirty="0" err="1" smtClean="0">
                <a:solidFill>
                  <a:srgbClr val="C00000"/>
                </a:solidFill>
              </a:rPr>
              <a:t>sensitizasyon</a:t>
            </a:r>
            <a:r>
              <a:rPr lang="tr-TR" b="1" dirty="0" smtClean="0">
                <a:solidFill>
                  <a:srgbClr val="C00000"/>
                </a:solidFill>
              </a:rPr>
              <a:t> !</a:t>
            </a: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tr-TR" sz="2400" dirty="0" err="1" smtClean="0"/>
              <a:t>Rothers</a:t>
            </a:r>
            <a:r>
              <a:rPr lang="tr-TR" sz="2400" dirty="0" smtClean="0"/>
              <a:t> et al 2011</a:t>
            </a:r>
          </a:p>
          <a:p>
            <a:pPr algn="r">
              <a:buNone/>
            </a:pPr>
            <a:r>
              <a:rPr lang="tr-TR" sz="2400" dirty="0" smtClean="0"/>
              <a:t> J </a:t>
            </a:r>
            <a:r>
              <a:rPr lang="tr-TR" sz="2400" dirty="0" err="1" smtClean="0"/>
              <a:t>Allergy</a:t>
            </a:r>
            <a:r>
              <a:rPr lang="tr-TR" sz="2400" dirty="0" smtClean="0"/>
              <a:t> </a:t>
            </a:r>
            <a:r>
              <a:rPr lang="tr-TR" sz="2400" dirty="0" err="1" smtClean="0"/>
              <a:t>Clin</a:t>
            </a:r>
            <a:r>
              <a:rPr lang="tr-TR" sz="2400" dirty="0" smtClean="0"/>
              <a:t> </a:t>
            </a:r>
            <a:r>
              <a:rPr lang="tr-TR" sz="2400" dirty="0" err="1" smtClean="0"/>
              <a:t>ımmunol</a:t>
            </a:r>
            <a:endParaRPr lang="tr-TR" sz="2400" dirty="0" smtClean="0"/>
          </a:p>
        </p:txBody>
      </p:sp>
      <p:sp>
        <p:nvSpPr>
          <p:cNvPr id="11274" name="AutoShape 10" descr="allergy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76" name="AutoShape 12" descr="allergy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78" name="Picture 14" descr="allerg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049" y="3140968"/>
            <a:ext cx="3326999" cy="2304256"/>
          </a:xfrm>
          <a:prstGeom prst="rect">
            <a:avLst/>
          </a:prstGeom>
          <a:noFill/>
        </p:spPr>
      </p:pic>
      <p:sp>
        <p:nvSpPr>
          <p:cNvPr id="16" name="15 Yukarı Ok"/>
          <p:cNvSpPr/>
          <p:nvPr/>
        </p:nvSpPr>
        <p:spPr>
          <a:xfrm>
            <a:off x="4139952" y="3933056"/>
            <a:ext cx="864096" cy="12241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314" name="Picture 2" descr="VİTAMIN D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80" y="3319264"/>
            <a:ext cx="2521764" cy="25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WAO- DÜNYA ALERJİ ÖRGÜTÜ</a:t>
            </a:r>
            <a:endParaRPr lang="tr-T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dirty="0" smtClean="0"/>
              <a:t>D VİT’IN ALERJİK HASTALIKLARI ÖNLEMEDE</a:t>
            </a:r>
          </a:p>
          <a:p>
            <a:pPr algn="ctr"/>
            <a:r>
              <a:rPr lang="tr-TR" dirty="0" smtClean="0"/>
              <a:t>2016 GUİDELİNE</a:t>
            </a:r>
          </a:p>
          <a:p>
            <a:pPr algn="ctr"/>
            <a:r>
              <a:rPr lang="tr-TR" dirty="0" smtClean="0"/>
              <a:t>PRİMER KORUNMA</a:t>
            </a:r>
          </a:p>
          <a:p>
            <a:pPr algn="ctr"/>
            <a:r>
              <a:rPr lang="tr-TR" dirty="0" smtClean="0"/>
              <a:t>KANITA DAYALI ÖNERİLER</a:t>
            </a:r>
            <a:endParaRPr lang="tr-TR" dirty="0"/>
          </a:p>
        </p:txBody>
      </p:sp>
      <p:pic>
        <p:nvPicPr>
          <p:cNvPr id="9218" name="Picture 2" descr="world allergy organiz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384042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2016</a:t>
            </a:r>
            <a:endParaRPr lang="tr-TR" sz="5400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VİT D TAKVİYESİ</a:t>
            </a:r>
          </a:p>
          <a:p>
            <a:pPr algn="ctr">
              <a:buNone/>
            </a:pPr>
            <a:r>
              <a:rPr lang="tr-TR" dirty="0" smtClean="0"/>
              <a:t>ALERJİK HASTALIK GELİŞİMİNİ  ÖNLEDİĞİNE DAİR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C00000"/>
                </a:solidFill>
              </a:rPr>
              <a:t>KANIT YOK !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world allergy organiz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2819"/>
            <a:ext cx="3288362" cy="986510"/>
          </a:xfrm>
          <a:prstGeom prst="rect">
            <a:avLst/>
          </a:prstGeom>
          <a:noFill/>
        </p:spPr>
      </p:pic>
      <p:pic>
        <p:nvPicPr>
          <p:cNvPr id="8194" name="Picture 2" descr="no to allerg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3240360" cy="3240360"/>
          </a:xfrm>
          <a:prstGeom prst="rect">
            <a:avLst/>
          </a:prstGeom>
          <a:noFill/>
        </p:spPr>
      </p:pic>
      <p:pic>
        <p:nvPicPr>
          <p:cNvPr id="8196" name="Picture 4" descr="question mar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73016"/>
            <a:ext cx="1923866" cy="2528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2016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GEBELERDE VE </a:t>
            </a:r>
          </a:p>
          <a:p>
            <a:pPr algn="ctr"/>
            <a:r>
              <a:rPr lang="tr-TR" sz="2800" dirty="0" smtClean="0"/>
              <a:t>EMZİREN ANNELERDE</a:t>
            </a:r>
          </a:p>
          <a:p>
            <a:pPr algn="ctr"/>
            <a:r>
              <a:rPr lang="tr-TR" sz="2800" dirty="0" smtClean="0"/>
              <a:t>ALERJİK HASTALIKLARI ÖNLEMEK İÇİN</a:t>
            </a:r>
          </a:p>
          <a:p>
            <a:pPr algn="ctr"/>
            <a:r>
              <a:rPr lang="tr-TR" sz="2800" dirty="0" smtClean="0"/>
              <a:t>D VİT TAKVİYESİ ÖNERMİYOR !</a:t>
            </a:r>
          </a:p>
          <a:p>
            <a:pPr algn="ctr"/>
            <a:endParaRPr lang="tr-TR" sz="2800" dirty="0"/>
          </a:p>
        </p:txBody>
      </p:sp>
      <p:sp>
        <p:nvSpPr>
          <p:cNvPr id="7170" name="AutoShape 2" descr="breast feeding moth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2" name="AutoShape 4" descr="breast feeding moth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4" name="Picture 6" descr="breast feeding moth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89040"/>
            <a:ext cx="1925960" cy="2816717"/>
          </a:xfrm>
          <a:prstGeom prst="rect">
            <a:avLst/>
          </a:prstGeom>
          <a:noFill/>
        </p:spPr>
      </p:pic>
      <p:pic>
        <p:nvPicPr>
          <p:cNvPr id="7176" name="Picture 8" descr="pregnancy vit 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61048"/>
            <a:ext cx="2623381" cy="2664296"/>
          </a:xfrm>
          <a:prstGeom prst="rect">
            <a:avLst/>
          </a:prstGeom>
          <a:noFill/>
        </p:spPr>
      </p:pic>
      <p:sp>
        <p:nvSpPr>
          <p:cNvPr id="10" name="9 Çarpma"/>
          <p:cNvSpPr/>
          <p:nvPr/>
        </p:nvSpPr>
        <p:spPr>
          <a:xfrm>
            <a:off x="3707904" y="4293096"/>
            <a:ext cx="2138536" cy="13681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world allergy organizatio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2819"/>
            <a:ext cx="3288362" cy="98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Gıda ile alım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Bitkisel besin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Vit</a:t>
            </a:r>
            <a:r>
              <a:rPr lang="tr-TR" dirty="0" smtClean="0"/>
              <a:t>-D2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Ergokalsiferol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Hayvansal besin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Vit</a:t>
            </a:r>
            <a:r>
              <a:rPr lang="tr-TR" dirty="0" smtClean="0"/>
              <a:t> -D3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Kolekalsiferol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20196" name="Picture 4" descr="vitD  ski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5292080" cy="343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2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2016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SAĞLIKLI TERM YENİDOĞANDA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ALERJİK HASTALIĞI ÖNLEMEK İÇİN </a:t>
            </a:r>
          </a:p>
          <a:p>
            <a:pPr algn="ctr"/>
            <a:r>
              <a:rPr lang="tr-TR" dirty="0" smtClean="0"/>
              <a:t>D VİT TAKVİYESİ </a:t>
            </a:r>
          </a:p>
          <a:p>
            <a:pPr algn="ctr"/>
            <a:r>
              <a:rPr lang="tr-TR" dirty="0" smtClean="0"/>
              <a:t>ÖNERMİYOR !</a:t>
            </a:r>
            <a:endParaRPr lang="tr-TR" dirty="0"/>
          </a:p>
        </p:txBody>
      </p:sp>
      <p:pic>
        <p:nvPicPr>
          <p:cNvPr id="5" name="Picture 2" descr="world allergy organizatio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2819"/>
            <a:ext cx="3288362" cy="986510"/>
          </a:xfrm>
          <a:prstGeom prst="rect">
            <a:avLst/>
          </a:prstGeom>
          <a:noFill/>
        </p:spPr>
      </p:pic>
      <p:pic>
        <p:nvPicPr>
          <p:cNvPr id="6146" name="Picture 2" descr="healthy new bor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3239975" cy="2156099"/>
          </a:xfrm>
          <a:prstGeom prst="rect">
            <a:avLst/>
          </a:prstGeom>
          <a:noFill/>
        </p:spPr>
      </p:pic>
      <p:pic>
        <p:nvPicPr>
          <p:cNvPr id="7" name="Picture 4" descr="vitamin d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149080"/>
            <a:ext cx="2088232" cy="2088232"/>
          </a:xfrm>
          <a:prstGeom prst="rect">
            <a:avLst/>
          </a:prstGeom>
          <a:noFill/>
        </p:spPr>
      </p:pic>
      <p:sp>
        <p:nvSpPr>
          <p:cNvPr id="8" name="7 Çarpma"/>
          <p:cNvSpPr/>
          <p:nvPr/>
        </p:nvSpPr>
        <p:spPr>
          <a:xfrm>
            <a:off x="4355976" y="4365104"/>
            <a:ext cx="2138536" cy="13681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Amerikan Pediatri Akademisi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Süt çocukları</a:t>
            </a:r>
          </a:p>
          <a:p>
            <a:endParaRPr lang="tr-TR" dirty="0" smtClean="0"/>
          </a:p>
          <a:p>
            <a:r>
              <a:rPr lang="tr-TR" dirty="0" smtClean="0"/>
              <a:t>Çocuklara</a:t>
            </a:r>
          </a:p>
          <a:p>
            <a:endParaRPr lang="tr-TR" dirty="0"/>
          </a:p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400 ü D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/ gün</a:t>
            </a:r>
          </a:p>
        </p:txBody>
      </p:sp>
      <p:pic>
        <p:nvPicPr>
          <p:cNvPr id="273412" name="Picture 4" descr="vit d drop children ile ilgili görsel sonucu"/>
          <p:cNvPicPr>
            <a:picLocks noChangeAspect="1" noChangeArrowheads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 bwMode="auto">
          <a:xfrm>
            <a:off x="4788024" y="1916832"/>
            <a:ext cx="3564904" cy="3007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6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ABD Endokrin Kuruluşu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8153400" cy="44958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Süt çocuklarına </a:t>
            </a:r>
          </a:p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400 ünite</a:t>
            </a:r>
          </a:p>
          <a:p>
            <a:endParaRPr lang="tr-TR" dirty="0"/>
          </a:p>
          <a:p>
            <a:r>
              <a:rPr lang="tr-TR" dirty="0" smtClean="0"/>
              <a:t>1-18 yaş arasına </a:t>
            </a:r>
          </a:p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600 ünite günde </a:t>
            </a:r>
          </a:p>
          <a:p>
            <a:endParaRPr lang="tr-TR" dirty="0"/>
          </a:p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D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takviyesi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2386" name="Picture 2" descr="vit dchildr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02433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6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Eve Götürülecek Notlar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solidFill>
                  <a:srgbClr val="C00000"/>
                </a:solidFill>
                <a:latin typeface="Arial Nova" panose="020B0504020202020204" pitchFamily="34" charset="0"/>
              </a:rPr>
              <a:t>D-</a:t>
            </a:r>
            <a:r>
              <a:rPr lang="tr-TR" dirty="0" err="1">
                <a:solidFill>
                  <a:srgbClr val="C00000"/>
                </a:solidFill>
                <a:latin typeface="Arial Nova" panose="020B0504020202020204" pitchFamily="34" charset="0"/>
              </a:rPr>
              <a:t>vit</a:t>
            </a:r>
            <a:r>
              <a:rPr lang="tr-TR" dirty="0">
                <a:solidFill>
                  <a:srgbClr val="C00000"/>
                </a:solidFill>
                <a:latin typeface="Arial Nova" panose="020B0504020202020204" pitchFamily="34" charset="0"/>
              </a:rPr>
              <a:t> E</a:t>
            </a:r>
            <a:r>
              <a:rPr lang="tr-TR" dirty="0" smtClean="0">
                <a:solidFill>
                  <a:srgbClr val="C00000"/>
                </a:solidFill>
                <a:latin typeface="Arial Nova" panose="020B0504020202020204" pitchFamily="34" charset="0"/>
              </a:rPr>
              <a:t>ksikliğinde:</a:t>
            </a:r>
          </a:p>
          <a:p>
            <a:r>
              <a:rPr lang="tr-TR" dirty="0" smtClean="0">
                <a:latin typeface="Arial Nova" panose="020B0504020202020204" pitchFamily="34" charset="0"/>
              </a:rPr>
              <a:t>Alerjik reaksiyon riski artıyor</a:t>
            </a:r>
          </a:p>
          <a:p>
            <a:r>
              <a:rPr lang="tr-TR" dirty="0" smtClean="0">
                <a:latin typeface="Arial Nova" panose="020B0504020202020204" pitchFamily="34" charset="0"/>
              </a:rPr>
              <a:t>Gıda Alerjisi riski artıyor</a:t>
            </a:r>
          </a:p>
          <a:p>
            <a:r>
              <a:rPr lang="tr-TR" dirty="0" err="1" smtClean="0">
                <a:latin typeface="Arial Nova" panose="020B0504020202020204" pitchFamily="34" charset="0"/>
              </a:rPr>
              <a:t>Aeroalerjen</a:t>
            </a:r>
            <a:r>
              <a:rPr lang="tr-TR" dirty="0" smtClean="0">
                <a:latin typeface="Arial Nova" panose="020B0504020202020204" pitchFamily="34" charset="0"/>
              </a:rPr>
              <a:t> </a:t>
            </a:r>
            <a:r>
              <a:rPr lang="tr-TR" dirty="0" err="1" smtClean="0">
                <a:latin typeface="Arial Nova" panose="020B0504020202020204" pitchFamily="34" charset="0"/>
              </a:rPr>
              <a:t>sensitizasyonu</a:t>
            </a:r>
            <a:r>
              <a:rPr lang="tr-TR" dirty="0" smtClean="0">
                <a:latin typeface="Arial Nova" panose="020B0504020202020204" pitchFamily="34" charset="0"/>
              </a:rPr>
              <a:t> artıyor</a:t>
            </a:r>
          </a:p>
          <a:p>
            <a:r>
              <a:rPr lang="tr-TR" dirty="0" smtClean="0">
                <a:latin typeface="Arial Nova" panose="020B0504020202020204" pitchFamily="34" charset="0"/>
              </a:rPr>
              <a:t>Astım, Alerjik </a:t>
            </a:r>
            <a:r>
              <a:rPr lang="tr-TR" dirty="0" err="1" smtClean="0">
                <a:latin typeface="Arial Nova" panose="020B0504020202020204" pitchFamily="34" charset="0"/>
              </a:rPr>
              <a:t>Rinit</a:t>
            </a:r>
            <a:r>
              <a:rPr lang="tr-TR" dirty="0" smtClean="0">
                <a:latin typeface="Arial Nova" panose="020B0504020202020204" pitchFamily="34" charset="0"/>
              </a:rPr>
              <a:t> ve </a:t>
            </a:r>
            <a:r>
              <a:rPr lang="tr-TR" dirty="0" err="1" smtClean="0">
                <a:latin typeface="Arial Nova" panose="020B0504020202020204" pitchFamily="34" charset="0"/>
              </a:rPr>
              <a:t>Atopik</a:t>
            </a:r>
            <a:r>
              <a:rPr lang="tr-TR" dirty="0" smtClean="0">
                <a:latin typeface="Arial Nova" panose="020B0504020202020204" pitchFamily="34" charset="0"/>
              </a:rPr>
              <a:t> Dermatit riski artıyor</a:t>
            </a:r>
          </a:p>
          <a:p>
            <a:r>
              <a:rPr lang="tr-TR" dirty="0" smtClean="0">
                <a:latin typeface="Arial Nova" panose="020B0504020202020204" pitchFamily="34" charset="0"/>
              </a:rPr>
              <a:t>Çocuk Astımında </a:t>
            </a:r>
            <a:r>
              <a:rPr lang="tr-TR" dirty="0" err="1" smtClean="0">
                <a:latin typeface="Arial Nova" panose="020B0504020202020204" pitchFamily="34" charset="0"/>
              </a:rPr>
              <a:t>İnhale</a:t>
            </a:r>
            <a:r>
              <a:rPr lang="tr-TR" dirty="0" smtClean="0">
                <a:latin typeface="Arial Nova" panose="020B0504020202020204" pitchFamily="34" charset="0"/>
              </a:rPr>
              <a:t> ve Oral </a:t>
            </a:r>
            <a:r>
              <a:rPr lang="tr-TR" dirty="0" err="1" smtClean="0">
                <a:latin typeface="Arial Nova" panose="020B0504020202020204" pitchFamily="34" charset="0"/>
              </a:rPr>
              <a:t>Steroid</a:t>
            </a:r>
            <a:r>
              <a:rPr lang="tr-TR" dirty="0" smtClean="0">
                <a:latin typeface="Arial Nova" panose="020B0504020202020204" pitchFamily="34" charset="0"/>
              </a:rPr>
              <a:t> gereksinimi artıyor</a:t>
            </a:r>
          </a:p>
          <a:p>
            <a:r>
              <a:rPr lang="tr-TR" dirty="0" smtClean="0">
                <a:latin typeface="Arial Nova" panose="020B0504020202020204" pitchFamily="34" charset="0"/>
              </a:rPr>
              <a:t>Çocuk Astımında Ağır </a:t>
            </a:r>
            <a:r>
              <a:rPr lang="tr-TR" dirty="0">
                <a:latin typeface="Arial Nova" panose="020B0504020202020204" pitchFamily="34" charset="0"/>
              </a:rPr>
              <a:t>a</a:t>
            </a:r>
            <a:r>
              <a:rPr lang="tr-TR" dirty="0" smtClean="0">
                <a:latin typeface="Arial Nova" panose="020B0504020202020204" pitchFamily="34" charset="0"/>
              </a:rPr>
              <a:t>stım </a:t>
            </a:r>
            <a:r>
              <a:rPr lang="tr-TR" dirty="0">
                <a:latin typeface="Arial Nova" panose="020B0504020202020204" pitchFamily="34" charset="0"/>
              </a:rPr>
              <a:t>a</a:t>
            </a:r>
            <a:r>
              <a:rPr lang="tr-TR" dirty="0" smtClean="0">
                <a:latin typeface="Arial Nova" panose="020B0504020202020204" pitchFamily="34" charset="0"/>
              </a:rPr>
              <a:t>takları artıyor</a:t>
            </a:r>
          </a:p>
          <a:p>
            <a:endParaRPr lang="tr-TR" dirty="0" smtClean="0">
              <a:latin typeface="Arial Nova" panose="020B0504020202020204" pitchFamily="34" charset="0"/>
            </a:endParaRPr>
          </a:p>
          <a:p>
            <a:endParaRPr lang="tr-TR" dirty="0" smtClean="0">
              <a:latin typeface="Arial Nova" panose="020B0504020202020204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4" descr="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060848"/>
            <a:ext cx="1192088" cy="11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5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Eve Götürülecek Notlar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Arial Nova" panose="020B0504020202020204" pitchFamily="34" charset="0"/>
              </a:rPr>
              <a:t>Alerjik hastalığı önlemek amaçlı süt çocuğu ve hamilelere rutin D-</a:t>
            </a:r>
            <a:r>
              <a:rPr lang="tr-TR" dirty="0" err="1" smtClean="0">
                <a:latin typeface="Arial Nova" panose="020B0504020202020204" pitchFamily="34" charset="0"/>
              </a:rPr>
              <a:t>vit</a:t>
            </a:r>
            <a:r>
              <a:rPr lang="tr-TR" dirty="0" smtClean="0">
                <a:latin typeface="Arial Nova" panose="020B0504020202020204" pitchFamily="34" charset="0"/>
              </a:rPr>
              <a:t> önerilmiyor !</a:t>
            </a:r>
          </a:p>
          <a:p>
            <a:endParaRPr lang="tr-TR" dirty="0" smtClean="0">
              <a:latin typeface="Arial Nova" panose="020B0504020202020204" pitchFamily="34" charset="0"/>
            </a:endParaRPr>
          </a:p>
          <a:p>
            <a:r>
              <a:rPr lang="tr-TR" dirty="0" smtClean="0">
                <a:latin typeface="Arial Nova" panose="020B0504020202020204" pitchFamily="34" charset="0"/>
              </a:rPr>
              <a:t>Optimum immünolojik yanıt için gerekli D-</a:t>
            </a:r>
            <a:r>
              <a:rPr lang="tr-TR" dirty="0" err="1" smtClean="0">
                <a:latin typeface="Arial Nova" panose="020B0504020202020204" pitchFamily="34" charset="0"/>
              </a:rPr>
              <a:t>vit</a:t>
            </a:r>
            <a:r>
              <a:rPr lang="tr-TR" dirty="0" smtClean="0">
                <a:latin typeface="Arial Nova" panose="020B0504020202020204" pitchFamily="34" charset="0"/>
              </a:rPr>
              <a:t> düzeyi bilinmiyor !</a:t>
            </a:r>
          </a:p>
          <a:p>
            <a:endParaRPr lang="tr-TR" dirty="0" smtClean="0">
              <a:latin typeface="Arial Nova" panose="020B0504020202020204" pitchFamily="34" charset="0"/>
            </a:endParaRPr>
          </a:p>
          <a:p>
            <a:r>
              <a:rPr lang="tr-TR" dirty="0" smtClean="0">
                <a:latin typeface="Arial Nova" panose="020B0504020202020204" pitchFamily="34" charset="0"/>
              </a:rPr>
              <a:t>Çocuk </a:t>
            </a:r>
            <a:r>
              <a:rPr lang="tr-TR" dirty="0">
                <a:latin typeface="Arial Nova" panose="020B0504020202020204" pitchFamily="34" charset="0"/>
              </a:rPr>
              <a:t>astımında D-</a:t>
            </a:r>
            <a:r>
              <a:rPr lang="tr-TR" dirty="0" err="1">
                <a:latin typeface="Arial Nova" panose="020B0504020202020204" pitchFamily="34" charset="0"/>
              </a:rPr>
              <a:t>vit</a:t>
            </a:r>
            <a:r>
              <a:rPr lang="tr-TR" dirty="0">
                <a:latin typeface="Arial Nova" panose="020B0504020202020204" pitchFamily="34" charset="0"/>
              </a:rPr>
              <a:t> eksikliği varsa </a:t>
            </a:r>
            <a:r>
              <a:rPr lang="tr-TR" dirty="0" smtClean="0">
                <a:latin typeface="Arial Nova" panose="020B0504020202020204" pitchFamily="34" charset="0"/>
              </a:rPr>
              <a:t>D-</a:t>
            </a:r>
            <a:r>
              <a:rPr lang="tr-TR" dirty="0" err="1" smtClean="0">
                <a:latin typeface="Arial Nova" panose="020B0504020202020204" pitchFamily="34" charset="0"/>
              </a:rPr>
              <a:t>vit</a:t>
            </a:r>
            <a:r>
              <a:rPr lang="tr-TR" dirty="0" smtClean="0">
                <a:latin typeface="Arial Nova" panose="020B0504020202020204" pitchFamily="34" charset="0"/>
              </a:rPr>
              <a:t> verilmesi öneriliyor !</a:t>
            </a:r>
            <a:endParaRPr lang="tr-TR" dirty="0">
              <a:latin typeface="Arial Nova" panose="020B0504020202020204" pitchFamily="34" charset="0"/>
            </a:endParaRP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4" descr="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960" y="27112"/>
            <a:ext cx="1192088" cy="11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6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266533"/>
            <a:ext cx="8153400" cy="4495800"/>
          </a:xfrm>
        </p:spPr>
        <p:txBody>
          <a:bodyPr/>
          <a:lstStyle/>
          <a:p>
            <a:endParaRPr lang="tr-TR"/>
          </a:p>
        </p:txBody>
      </p:sp>
      <p:pic>
        <p:nvPicPr>
          <p:cNvPr id="7170" name="Picture 2" descr="vitamin d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3196533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D- </a:t>
            </a:r>
            <a:r>
              <a:rPr lang="tr-TR" sz="3600" b="1" dirty="0">
                <a:solidFill>
                  <a:srgbClr val="FFFF00"/>
                </a:solidFill>
              </a:rPr>
              <a:t>VİT </a:t>
            </a:r>
            <a:r>
              <a:rPr lang="tr-TR" sz="3600" b="1" dirty="0" smtClean="0">
                <a:solidFill>
                  <a:srgbClr val="FFFF00"/>
                </a:solidFill>
              </a:rPr>
              <a:t>MONİTORİZASYONU !</a:t>
            </a:r>
          </a:p>
          <a:p>
            <a:pPr algn="ctr"/>
            <a:endParaRPr lang="tr-TR" sz="3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46526" y="434370"/>
            <a:ext cx="776834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ALERJİK 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ASTIMLI ÇOCUK TAKİP VE TEDAVİSİNDE </a:t>
            </a:r>
          </a:p>
          <a:p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Hidroksilasyonu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Ciltte sentezlenen</a:t>
            </a:r>
          </a:p>
          <a:p>
            <a:r>
              <a:rPr lang="tr-TR" dirty="0" smtClean="0"/>
              <a:t>7-Dehydrocholesterol</a:t>
            </a:r>
          </a:p>
          <a:p>
            <a:endParaRPr lang="tr-TR" dirty="0"/>
          </a:p>
          <a:p>
            <a:r>
              <a:rPr lang="tr-TR" dirty="0" smtClean="0"/>
              <a:t>Vitamin D3 (</a:t>
            </a:r>
            <a:r>
              <a:rPr lang="tr-TR" dirty="0" err="1" smtClean="0"/>
              <a:t>Kolekalsiferol</a:t>
            </a:r>
            <a:r>
              <a:rPr lang="tr-TR" dirty="0" smtClean="0"/>
              <a:t>)</a:t>
            </a:r>
          </a:p>
          <a:p>
            <a:r>
              <a:rPr lang="tr-TR" dirty="0" smtClean="0"/>
              <a:t>Karaciğere</a:t>
            </a:r>
          </a:p>
          <a:p>
            <a:r>
              <a:rPr lang="tr-TR" dirty="0" smtClean="0">
                <a:solidFill>
                  <a:srgbClr val="CC3300"/>
                </a:solidFill>
              </a:rPr>
              <a:t>25 OH D-</a:t>
            </a:r>
            <a:r>
              <a:rPr lang="tr-TR" dirty="0" err="1" smtClean="0">
                <a:solidFill>
                  <a:srgbClr val="CC3300"/>
                </a:solidFill>
              </a:rPr>
              <a:t>vit</a:t>
            </a:r>
            <a:endParaRPr lang="tr-TR" dirty="0" smtClean="0">
              <a:solidFill>
                <a:srgbClr val="CC3300"/>
              </a:solidFill>
            </a:endParaRPr>
          </a:p>
          <a:p>
            <a:endParaRPr lang="tr-TR" dirty="0"/>
          </a:p>
          <a:p>
            <a:r>
              <a:rPr lang="tr-TR" dirty="0" smtClean="0"/>
              <a:t>25 OH D-</a:t>
            </a:r>
            <a:r>
              <a:rPr lang="tr-TR" dirty="0" err="1" smtClean="0"/>
              <a:t>vit</a:t>
            </a:r>
            <a:r>
              <a:rPr lang="tr-TR" dirty="0" smtClean="0"/>
              <a:t> </a:t>
            </a:r>
          </a:p>
          <a:p>
            <a:r>
              <a:rPr lang="tr-TR" dirty="0" smtClean="0"/>
              <a:t>Böbreğe</a:t>
            </a:r>
          </a:p>
          <a:p>
            <a:r>
              <a:rPr lang="tr-TR" dirty="0" smtClean="0">
                <a:solidFill>
                  <a:srgbClr val="CC3300"/>
                </a:solidFill>
              </a:rPr>
              <a:t>1,25 OH D-</a:t>
            </a:r>
            <a:r>
              <a:rPr lang="tr-TR" dirty="0" err="1" smtClean="0">
                <a:solidFill>
                  <a:srgbClr val="CC3300"/>
                </a:solidFill>
              </a:rPr>
              <a:t>vit</a:t>
            </a:r>
            <a:r>
              <a:rPr lang="tr-TR" dirty="0" smtClean="0">
                <a:solidFill>
                  <a:srgbClr val="CC3300"/>
                </a:solidFill>
              </a:rPr>
              <a:t> 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C00000"/>
                </a:solidFill>
              </a:rPr>
              <a:t>D-</a:t>
            </a:r>
            <a:r>
              <a:rPr lang="tr-TR" dirty="0" err="1" smtClean="0">
                <a:solidFill>
                  <a:srgbClr val="C00000"/>
                </a:solidFill>
              </a:rPr>
              <a:t>vit</a:t>
            </a:r>
            <a:r>
              <a:rPr lang="tr-TR" dirty="0" smtClean="0">
                <a:solidFill>
                  <a:srgbClr val="C00000"/>
                </a:solidFill>
              </a:rPr>
              <a:t> Reseptör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Picture 2" descr="vitD  skin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515" y="1749928"/>
            <a:ext cx="4094509" cy="4464496"/>
          </a:xfrm>
          <a:prstGeom prst="rect">
            <a:avLst/>
          </a:prstGeom>
          <a:noFill/>
        </p:spPr>
      </p:pic>
      <p:sp>
        <p:nvSpPr>
          <p:cNvPr id="6" name="Aşağı Ok 5"/>
          <p:cNvSpPr/>
          <p:nvPr/>
        </p:nvSpPr>
        <p:spPr>
          <a:xfrm>
            <a:off x="1592698" y="2355074"/>
            <a:ext cx="484632" cy="35659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>
            <a:off x="1592698" y="3982176"/>
            <a:ext cx="484632" cy="35659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1592698" y="5520166"/>
            <a:ext cx="484632" cy="35659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36612"/>
            <a:ext cx="8153400" cy="9906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D-</a:t>
            </a:r>
            <a:r>
              <a:rPr lang="tr-TR" b="1" dirty="0" err="1" smtClean="0">
                <a:solidFill>
                  <a:srgbClr val="C00000"/>
                </a:solidFill>
              </a:rPr>
              <a:t>vit</a:t>
            </a:r>
            <a:r>
              <a:rPr lang="tr-TR" b="1" dirty="0" smtClean="0">
                <a:solidFill>
                  <a:srgbClr val="C00000"/>
                </a:solidFill>
              </a:rPr>
              <a:t> normal değerleri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Normal </a:t>
            </a:r>
          </a:p>
          <a:p>
            <a:r>
              <a:rPr lang="tr-TR" dirty="0"/>
              <a:t>&gt;30 </a:t>
            </a:r>
            <a:r>
              <a:rPr lang="tr-TR" dirty="0" err="1"/>
              <a:t>ng</a:t>
            </a:r>
            <a:r>
              <a:rPr lang="tr-TR" dirty="0"/>
              <a:t> /ml </a:t>
            </a:r>
          </a:p>
          <a:p>
            <a:endParaRPr lang="tr-TR" dirty="0" smtClean="0"/>
          </a:p>
          <a:p>
            <a:r>
              <a:rPr lang="tr-TR" dirty="0"/>
              <a:t>D vitamini yetersizliği</a:t>
            </a:r>
          </a:p>
          <a:p>
            <a:r>
              <a:rPr lang="tr-TR" dirty="0" smtClean="0"/>
              <a:t>20-30 </a:t>
            </a:r>
            <a:r>
              <a:rPr lang="tr-TR" dirty="0" err="1" smtClean="0"/>
              <a:t>ng</a:t>
            </a:r>
            <a:r>
              <a:rPr lang="tr-TR" dirty="0" smtClean="0"/>
              <a:t>/ ml</a:t>
            </a:r>
          </a:p>
          <a:p>
            <a:endParaRPr lang="tr-TR" dirty="0"/>
          </a:p>
          <a:p>
            <a:r>
              <a:rPr lang="tr-TR" dirty="0"/>
              <a:t>D vitamini eksikliği</a:t>
            </a:r>
          </a:p>
          <a:p>
            <a:r>
              <a:rPr lang="tr-TR" dirty="0" smtClean="0"/>
              <a:t>&lt;20 </a:t>
            </a:r>
            <a:r>
              <a:rPr lang="tr-TR" dirty="0" err="1" smtClean="0"/>
              <a:t>ng</a:t>
            </a:r>
            <a:r>
              <a:rPr lang="tr-TR" dirty="0" smtClean="0"/>
              <a:t> / ml </a:t>
            </a:r>
          </a:p>
        </p:txBody>
      </p:sp>
      <p:pic>
        <p:nvPicPr>
          <p:cNvPr id="275458" name="Picture 2" descr="vitamin 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50" y="1844824"/>
            <a:ext cx="427119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5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UVB ve Ciltte Sentez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Melatonin</a:t>
            </a:r>
            <a:endParaRPr lang="tr-TR" dirty="0"/>
          </a:p>
          <a:p>
            <a:endParaRPr lang="tr-TR" dirty="0"/>
          </a:p>
          <a:p>
            <a:r>
              <a:rPr lang="tr-TR" dirty="0" smtClean="0"/>
              <a:t>Koyu tenli cilt</a:t>
            </a:r>
          </a:p>
          <a:p>
            <a:endParaRPr lang="tr-TR" dirty="0" smtClean="0"/>
          </a:p>
          <a:p>
            <a:r>
              <a:rPr lang="tr-TR" sz="2900" dirty="0" smtClean="0"/>
              <a:t>Doğal güneş koruyucu </a:t>
            </a:r>
            <a:r>
              <a:rPr lang="tr-TR" dirty="0" smtClean="0"/>
              <a:t>rol</a:t>
            </a:r>
          </a:p>
        </p:txBody>
      </p:sp>
      <p:pic>
        <p:nvPicPr>
          <p:cNvPr id="6" name="Picture 4" descr="sun p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65" y="4770003"/>
            <a:ext cx="1835696" cy="1835696"/>
          </a:xfrm>
          <a:prstGeom prst="rect">
            <a:avLst/>
          </a:prstGeom>
          <a:noFill/>
        </p:spPr>
      </p:pic>
      <p:pic>
        <p:nvPicPr>
          <p:cNvPr id="1026" name="Picture 2" descr="dark skin child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5958" r="15376" b="4658"/>
          <a:stretch/>
        </p:blipFill>
        <p:spPr bwMode="auto">
          <a:xfrm>
            <a:off x="5350177" y="4293096"/>
            <a:ext cx="2826568" cy="22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ite skin child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22" y="1711202"/>
            <a:ext cx="2815542" cy="22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4197</TotalTime>
  <Words>1321</Words>
  <Application>Microsoft Office PowerPoint</Application>
  <PresentationFormat>Ekran Gösterisi (4:3)</PresentationFormat>
  <Paragraphs>512</Paragraphs>
  <Slides>65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66" baseType="lpstr">
      <vt:lpstr>Ortalama</vt:lpstr>
      <vt:lpstr>ALERJİ  / D-VİTAMİNİ İLİŞKİSİ</vt:lpstr>
      <vt:lpstr>D VİTAMİNİ</vt:lpstr>
      <vt:lpstr>Klasik etki </vt:lpstr>
      <vt:lpstr>İmmun modülatör etki</vt:lpstr>
      <vt:lpstr>Ana Kaynak Güneş</vt:lpstr>
      <vt:lpstr>Gıda ile alım</vt:lpstr>
      <vt:lpstr>D-Vit Hidroksilasyonu</vt:lpstr>
      <vt:lpstr>D-vit normal değerleri</vt:lpstr>
      <vt:lpstr>UVB ve Ciltte Sentez</vt:lpstr>
      <vt:lpstr>Güneş teması</vt:lpstr>
      <vt:lpstr>UVB ve D-vit</vt:lpstr>
      <vt:lpstr>D-vit / Alerji</vt:lpstr>
      <vt:lpstr>Güneş Işığı ve Alerji</vt:lpstr>
      <vt:lpstr>Enlem / Güneş ışını</vt:lpstr>
      <vt:lpstr>Kutuplara yaklaştıkça Alerji artıyor ! </vt:lpstr>
      <vt:lpstr>D-Vit / Alerjiyi Önleyici Etki</vt:lpstr>
      <vt:lpstr>Mukozal bariyeri güçlendirme</vt:lpstr>
      <vt:lpstr>D vitamini /İlk Savunma  Fazladan enflamasyona DUR !</vt:lpstr>
      <vt:lpstr>İmmun toleransı artırma</vt:lpstr>
      <vt:lpstr>1,25 D3 Antiinflamatuar etki</vt:lpstr>
      <vt:lpstr>D vit eksikliği / Gıda alerjisi</vt:lpstr>
      <vt:lpstr>D VİT FAZLALIĞI GIDA ALERJİSİ RİSKİNİ ARTIRIYOR !</vt:lpstr>
      <vt:lpstr>DÜŞÜK D VİT          GIDA ALERJİSİ </vt:lpstr>
      <vt:lpstr>D VİT / ASTIM</vt:lpstr>
      <vt:lpstr>D-Vit / Çocuk Astımı</vt:lpstr>
      <vt:lpstr>D-vit / Astım / Hollanda</vt:lpstr>
      <vt:lpstr>Sonuç</vt:lpstr>
      <vt:lpstr>D-vit / Astımda Steroid kullanımı ?</vt:lpstr>
      <vt:lpstr>D-vit / Astımda Oral veya İKS </vt:lpstr>
      <vt:lpstr>Astımda Akciğer Fonksiyonları</vt:lpstr>
      <vt:lpstr>D VİT EKSİKLİĞİ</vt:lpstr>
      <vt:lpstr>Childhood Asthma Management Program CAMP- JACI 2010</vt:lpstr>
      <vt:lpstr>Childhood Asthma Management Program CAMP- JACI 2010</vt:lpstr>
      <vt:lpstr>CAMP- 4 yıl sonu</vt:lpstr>
      <vt:lpstr>Solunum Fonksiyonları</vt:lpstr>
      <vt:lpstr>İnhale Beta 2 agonist yanıtı</vt:lpstr>
      <vt:lpstr>D-VİT / ASTIM</vt:lpstr>
      <vt:lpstr>D-vit / Astım</vt:lpstr>
      <vt:lpstr>ÖNERİ :</vt:lpstr>
      <vt:lpstr>Astımlı çocuklarda D vit takviyesi yapılmalı mı?</vt:lpstr>
      <vt:lpstr>D-VİT /ALERJİK RİNİT / AEROALLERJEN DUYARLILIĞI</vt:lpstr>
      <vt:lpstr>Çocuklarda Aeroallerjen duyarlılığı</vt:lpstr>
      <vt:lpstr>Çocuklarda D vitamini /Alerjik Rinit </vt:lpstr>
      <vt:lpstr>Gebelikte D vit / Alerji</vt:lpstr>
      <vt:lpstr>Gebelikte D vit takviyesi </vt:lpstr>
      <vt:lpstr>Gebelikte D vit takviyesi </vt:lpstr>
      <vt:lpstr>Hamilelikte D vit takviyesi</vt:lpstr>
      <vt:lpstr>Grant et al Allergy 2016</vt:lpstr>
      <vt:lpstr>Grant et al Allergy 2016</vt:lpstr>
      <vt:lpstr>Grant et al Allergy 2016</vt:lpstr>
      <vt:lpstr>Gebelikte ve süt çocukluğunda D vit takviyesi</vt:lpstr>
      <vt:lpstr>ATOPİK DERMATİT / D VİT</vt:lpstr>
      <vt:lpstr>ATOPİK DERMATİT / D VİT</vt:lpstr>
      <vt:lpstr>Atopik Dermatit / D- vit  Tedavi amaçlı ?</vt:lpstr>
      <vt:lpstr>D-VİT / ALERJİ / U şeklinde</vt:lpstr>
      <vt:lpstr>U Hipotezi</vt:lpstr>
      <vt:lpstr>WAO- DÜNYA ALERJİ ÖRGÜTÜ</vt:lpstr>
      <vt:lpstr>2016</vt:lpstr>
      <vt:lpstr>2016 </vt:lpstr>
      <vt:lpstr>2016</vt:lpstr>
      <vt:lpstr>Amerikan Pediatri Akademisi</vt:lpstr>
      <vt:lpstr>ABD Endokrin Kuruluşu</vt:lpstr>
      <vt:lpstr>Eve Götürülecek Notlar</vt:lpstr>
      <vt:lpstr>Eve Götürülecek Notlar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ALERJİ VE D-VİTAMİNİ</dc:title>
  <dc:creator>Yonca</dc:creator>
  <cp:lastModifiedBy>PiTeknik</cp:lastModifiedBy>
  <cp:revision>300</cp:revision>
  <cp:lastPrinted>2017-04-23T13:54:12Z</cp:lastPrinted>
  <dcterms:created xsi:type="dcterms:W3CDTF">2017-04-13T09:30:50Z</dcterms:created>
  <dcterms:modified xsi:type="dcterms:W3CDTF">2017-04-26T07:30:00Z</dcterms:modified>
</cp:coreProperties>
</file>