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4"/>
  </p:notesMasterIdLst>
  <p:sldIdLst>
    <p:sldId id="256" r:id="rId2"/>
    <p:sldId id="258" r:id="rId3"/>
    <p:sldId id="320" r:id="rId4"/>
    <p:sldId id="321" r:id="rId5"/>
    <p:sldId id="270" r:id="rId6"/>
    <p:sldId id="273" r:id="rId7"/>
    <p:sldId id="264" r:id="rId8"/>
    <p:sldId id="284" r:id="rId9"/>
    <p:sldId id="285" r:id="rId10"/>
    <p:sldId id="281" r:id="rId11"/>
    <p:sldId id="359" r:id="rId12"/>
    <p:sldId id="360" r:id="rId13"/>
    <p:sldId id="323" r:id="rId14"/>
    <p:sldId id="325" r:id="rId15"/>
    <p:sldId id="357" r:id="rId16"/>
    <p:sldId id="296" r:id="rId17"/>
    <p:sldId id="324" r:id="rId18"/>
    <p:sldId id="345" r:id="rId19"/>
    <p:sldId id="322" r:id="rId20"/>
    <p:sldId id="288" r:id="rId21"/>
    <p:sldId id="326" r:id="rId22"/>
    <p:sldId id="327" r:id="rId23"/>
    <p:sldId id="293" r:id="rId24"/>
    <p:sldId id="290" r:id="rId25"/>
    <p:sldId id="292" r:id="rId26"/>
    <p:sldId id="287" r:id="rId27"/>
    <p:sldId id="274" r:id="rId28"/>
    <p:sldId id="298" r:id="rId29"/>
    <p:sldId id="265" r:id="rId30"/>
    <p:sldId id="275" r:id="rId31"/>
    <p:sldId id="301" r:id="rId32"/>
    <p:sldId id="302" r:id="rId33"/>
    <p:sldId id="340" r:id="rId34"/>
    <p:sldId id="347" r:id="rId35"/>
    <p:sldId id="314" r:id="rId36"/>
    <p:sldId id="313" r:id="rId37"/>
    <p:sldId id="318" r:id="rId38"/>
    <p:sldId id="316" r:id="rId39"/>
    <p:sldId id="334" r:id="rId40"/>
    <p:sldId id="332" r:id="rId41"/>
    <p:sldId id="333" r:id="rId42"/>
    <p:sldId id="330" r:id="rId43"/>
    <p:sldId id="362" r:id="rId44"/>
    <p:sldId id="266" r:id="rId45"/>
    <p:sldId id="328" r:id="rId46"/>
    <p:sldId id="309" r:id="rId47"/>
    <p:sldId id="311" r:id="rId48"/>
    <p:sldId id="306" r:id="rId49"/>
    <p:sldId id="307" r:id="rId50"/>
    <p:sldId id="308" r:id="rId51"/>
    <p:sldId id="260" r:id="rId52"/>
    <p:sldId id="338" r:id="rId53"/>
    <p:sldId id="337" r:id="rId54"/>
    <p:sldId id="280" r:id="rId55"/>
    <p:sldId id="350" r:id="rId56"/>
    <p:sldId id="348" r:id="rId57"/>
    <p:sldId id="319" r:id="rId58"/>
    <p:sldId id="352" r:id="rId59"/>
    <p:sldId id="355" r:id="rId60"/>
    <p:sldId id="353" r:id="rId61"/>
    <p:sldId id="361" r:id="rId62"/>
    <p:sldId id="335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0" d="100"/>
          <a:sy n="70" d="100"/>
        </p:scale>
        <p:origin x="-13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3393B-0EAF-4ADD-A874-5B397EBE13B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9274-098A-40C3-94A0-5FC5267F6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01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BA güncel tedavi yaklaşımı. Kuruyemiş </a:t>
            </a:r>
            <a:r>
              <a:rPr lang="tr-TR" dirty="0" err="1" smtClean="0"/>
              <a:t>aller</a:t>
            </a:r>
            <a:r>
              <a:rPr lang="tr-TR" dirty="0" smtClean="0"/>
              <a:t>.</a:t>
            </a:r>
            <a:r>
              <a:rPr lang="tr-TR" baseline="0" dirty="0" smtClean="0"/>
              <a:t> İyileşme oranı düşük. %40 /yıl kazara alım.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04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SR/anafilaksi her fazda</a:t>
            </a:r>
            <a:r>
              <a:rPr lang="tr-TR" baseline="0" dirty="0" smtClean="0"/>
              <a:t> görülebilir.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81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OIT </a:t>
            </a:r>
            <a:r>
              <a:rPr lang="tr-TR" dirty="0" err="1" smtClean="0"/>
              <a:t>tdv</a:t>
            </a:r>
            <a:r>
              <a:rPr lang="tr-TR" dirty="0" smtClean="0"/>
              <a:t> başarısının öngören belirteçler. OVM &gt;8,8; süt </a:t>
            </a:r>
            <a:r>
              <a:rPr lang="tr-TR" dirty="0" err="1" smtClean="0"/>
              <a:t>spIgE</a:t>
            </a:r>
            <a:r>
              <a:rPr lang="tr-TR" dirty="0" smtClean="0"/>
              <a:t>&gt;50 SPT&gt;9mm,</a:t>
            </a:r>
            <a:r>
              <a:rPr lang="tr-TR" baseline="0" dirty="0" smtClean="0"/>
              <a:t> başlangıçta ağır reaksiyon</a:t>
            </a:r>
            <a:r>
              <a:rPr lang="tr-TR" dirty="0" smtClean="0"/>
              <a:t> &gt;30 mg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rptein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47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Mast</a:t>
            </a:r>
            <a:r>
              <a:rPr lang="tr-TR" dirty="0" smtClean="0"/>
              <a:t>, </a:t>
            </a:r>
            <a:r>
              <a:rPr lang="tr-TR" dirty="0" err="1" smtClean="0"/>
              <a:t>basophil</a:t>
            </a:r>
            <a:r>
              <a:rPr lang="tr-TR" dirty="0" smtClean="0"/>
              <a:t> ve DC  yanıtını azaltır; DC ile </a:t>
            </a:r>
            <a:r>
              <a:rPr lang="tr-TR" dirty="0" err="1" smtClean="0"/>
              <a:t>Ag</a:t>
            </a:r>
            <a:r>
              <a:rPr lang="tr-TR" dirty="0" smtClean="0"/>
              <a:t> </a:t>
            </a:r>
            <a:r>
              <a:rPr lang="tr-TR" dirty="0" err="1" smtClean="0"/>
              <a:t>prezentasyonunu</a:t>
            </a:r>
            <a:r>
              <a:rPr lang="tr-TR" dirty="0" smtClean="0"/>
              <a:t> azaltır.  Direk B </a:t>
            </a:r>
            <a:r>
              <a:rPr lang="tr-TR" dirty="0" err="1" smtClean="0"/>
              <a:t>cell</a:t>
            </a:r>
            <a:r>
              <a:rPr lang="tr-TR" baseline="0" dirty="0" smtClean="0"/>
              <a:t> üzerine etkiyle </a:t>
            </a:r>
            <a:r>
              <a:rPr lang="tr-TR" baseline="0" dirty="0" err="1" smtClean="0"/>
              <a:t>IgE</a:t>
            </a:r>
            <a:r>
              <a:rPr lang="tr-TR" baseline="0" dirty="0" smtClean="0"/>
              <a:t> üretimi azalır.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786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Epi</a:t>
            </a:r>
            <a:r>
              <a:rPr lang="tr-TR" dirty="0" smtClean="0"/>
              <a:t> gerektiren </a:t>
            </a:r>
            <a:r>
              <a:rPr lang="tr-TR" dirty="0" err="1" smtClean="0"/>
              <a:t>reaks</a:t>
            </a:r>
            <a:r>
              <a:rPr lang="tr-TR" dirty="0" smtClean="0"/>
              <a:t>: %20; </a:t>
            </a:r>
            <a:r>
              <a:rPr lang="tr-TR" baseline="0" dirty="0" smtClean="0"/>
              <a:t>Yan etkiler nedeniyle bırakmak zorunda olan </a:t>
            </a:r>
            <a:r>
              <a:rPr lang="tr-TR" dirty="0" smtClean="0"/>
              <a:t>OIT’ e </a:t>
            </a:r>
            <a:r>
              <a:rPr lang="tr-TR" dirty="0" err="1" smtClean="0"/>
              <a:t>refrakter</a:t>
            </a:r>
            <a:r>
              <a:rPr lang="tr-TR" dirty="0" smtClean="0"/>
              <a:t> hasta grubu:%10-30;.Yüksek </a:t>
            </a:r>
            <a:r>
              <a:rPr lang="tr-TR" dirty="0" err="1" smtClean="0"/>
              <a:t>spIgE:bu</a:t>
            </a:r>
            <a:r>
              <a:rPr lang="tr-TR" dirty="0" smtClean="0"/>
              <a:t> hastalarda doz artış fazı uzun, ulaşılan doz hedef dozun altında kalır.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82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İlk RDBPC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omalizumab</a:t>
            </a:r>
            <a:r>
              <a:rPr lang="tr-TR" baseline="0" dirty="0" smtClean="0"/>
              <a:t>-FA çok merkezli çalışma</a:t>
            </a:r>
            <a:r>
              <a:rPr lang="tr-TR" dirty="0" smtClean="0"/>
              <a:t>. </a:t>
            </a:r>
            <a:r>
              <a:rPr lang="tr-TR" dirty="0" err="1" smtClean="0"/>
              <a:t>Tdv</a:t>
            </a:r>
            <a:r>
              <a:rPr lang="tr-TR" dirty="0" smtClean="0"/>
              <a:t> etkinliğinde </a:t>
            </a:r>
            <a:r>
              <a:rPr lang="tr-TR" dirty="0" err="1" smtClean="0"/>
              <a:t>desenst</a:t>
            </a:r>
            <a:r>
              <a:rPr lang="tr-TR" dirty="0" smtClean="0"/>
              <a:t>.</a:t>
            </a:r>
            <a:r>
              <a:rPr lang="tr-TR" baseline="0" dirty="0" smtClean="0"/>
              <a:t> edilen hastalarda fark yok.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month 28, 24 (88.9%)</a:t>
            </a:r>
            <a:r>
              <a:rPr lang="tr-T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(71.4%)</a:t>
            </a:r>
            <a:r>
              <a:rPr lang="tr-T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(10g </a:t>
            </a:r>
            <a:r>
              <a:rPr lang="tr-TR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ofc</a:t>
            </a:r>
            <a:r>
              <a:rPr lang="tr-T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tr-T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-4mo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48.1%</a:t>
            </a:r>
            <a:r>
              <a:rPr lang="tr-T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35.7%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18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PROROTECT </a:t>
            </a:r>
            <a:r>
              <a:rPr lang="tr-TR" dirty="0" err="1" smtClean="0"/>
              <a:t>study</a:t>
            </a:r>
            <a:r>
              <a:rPr lang="tr-TR" dirty="0" smtClean="0"/>
              <a:t>. İlk RDBPC </a:t>
            </a:r>
            <a:r>
              <a:rPr lang="tr-TR" dirty="0" err="1" smtClean="0"/>
              <a:t>peanut-omali</a:t>
            </a:r>
            <a:r>
              <a:rPr lang="tr-TR" dirty="0" smtClean="0"/>
              <a:t> çalışması. 1 günde </a:t>
            </a:r>
            <a:r>
              <a:rPr lang="tr-TR" dirty="0" err="1" smtClean="0"/>
              <a:t>rush</a:t>
            </a:r>
            <a:r>
              <a:rPr lang="tr-TR" dirty="0" smtClean="0"/>
              <a:t> </a:t>
            </a:r>
            <a:r>
              <a:rPr lang="tr-TR" dirty="0" err="1" smtClean="0"/>
              <a:t>desensitizasyon</a:t>
            </a:r>
            <a:r>
              <a:rPr lang="tr-TR" dirty="0" smtClean="0"/>
              <a:t>: 250 mg fıstık</a:t>
            </a:r>
            <a:r>
              <a:rPr lang="tr-TR" baseline="0" dirty="0" smtClean="0"/>
              <a:t> (1 fıstık eşdeğeri). 8 </a:t>
            </a:r>
            <a:r>
              <a:rPr lang="tr-TR" baseline="0" dirty="0" err="1" smtClean="0"/>
              <a:t>hf</a:t>
            </a:r>
            <a:r>
              <a:rPr lang="tr-TR" baseline="0" dirty="0" smtClean="0"/>
              <a:t> içinde 20 fıstık </a:t>
            </a:r>
            <a:r>
              <a:rPr lang="tr-TR" baseline="0" dirty="0" err="1" smtClean="0"/>
              <a:t>ag’nine</a:t>
            </a:r>
            <a:r>
              <a:rPr lang="tr-TR" baseline="0" dirty="0" smtClean="0"/>
              <a:t> ulaşılmış (2000mg).  8 </a:t>
            </a:r>
            <a:r>
              <a:rPr lang="tr-TR" baseline="0" dirty="0" err="1" smtClean="0"/>
              <a:t>hf</a:t>
            </a:r>
            <a:r>
              <a:rPr lang="tr-TR" baseline="0" dirty="0" smtClean="0"/>
              <a:t> içinde 2000mg a ulaşınca </a:t>
            </a:r>
            <a:r>
              <a:rPr lang="tr-TR" baseline="0" dirty="0" err="1" smtClean="0"/>
              <a:t>omali</a:t>
            </a:r>
            <a:r>
              <a:rPr lang="tr-TR" baseline="0" dirty="0" smtClean="0"/>
              <a:t> kesilmiş, 12 </a:t>
            </a:r>
            <a:r>
              <a:rPr lang="tr-TR" baseline="0" dirty="0" err="1" smtClean="0"/>
              <a:t>omali</a:t>
            </a:r>
            <a:r>
              <a:rPr lang="tr-TR" baseline="0" dirty="0" smtClean="0"/>
              <a:t> olmadan 2000mg ile devam edilmiş.  </a:t>
            </a:r>
            <a:r>
              <a:rPr lang="tr-TR" baseline="0" dirty="0" err="1" smtClean="0"/>
              <a:t>Omali</a:t>
            </a:r>
            <a:r>
              <a:rPr lang="tr-TR" baseline="0" dirty="0" smtClean="0"/>
              <a:t> kesildikten 6 </a:t>
            </a:r>
            <a:r>
              <a:rPr lang="tr-TR" baseline="0" dirty="0" err="1" smtClean="0"/>
              <a:t>hf</a:t>
            </a:r>
            <a:r>
              <a:rPr lang="tr-TR" baseline="0" dirty="0" smtClean="0"/>
              <a:t> sonra 2000mg OFC; 12 </a:t>
            </a:r>
            <a:r>
              <a:rPr lang="tr-TR" baseline="0" dirty="0" err="1" smtClean="0"/>
              <a:t>hf</a:t>
            </a:r>
            <a:r>
              <a:rPr lang="tr-TR" baseline="0" dirty="0" smtClean="0"/>
              <a:t> sonra 4000mg OFC.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568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Omali</a:t>
            </a:r>
            <a:r>
              <a:rPr lang="tr-TR" dirty="0" smtClean="0"/>
              <a:t> grubu daha yüksek doza maruz kalmasına rağmen reaksiyon oranları 2 grup arasında farklı değil.  Grade 1: 16/28 </a:t>
            </a:r>
            <a:r>
              <a:rPr lang="tr-TR" dirty="0" err="1" smtClean="0"/>
              <a:t>vs</a:t>
            </a:r>
            <a:r>
              <a:rPr lang="tr-TR" dirty="0" smtClean="0"/>
              <a:t> 5/8. </a:t>
            </a:r>
            <a:r>
              <a:rPr lang="tr-TR" dirty="0" err="1" smtClean="0"/>
              <a:t>reactions</a:t>
            </a:r>
            <a:r>
              <a:rPr lang="tr-TR" dirty="0" smtClean="0"/>
              <a:t> of OIT </a:t>
            </a:r>
            <a:r>
              <a:rPr lang="tr-TR" dirty="0" err="1" smtClean="0"/>
              <a:t>doses</a:t>
            </a:r>
            <a:r>
              <a:rPr lang="tr-TR" dirty="0" smtClean="0"/>
              <a:t>: &amp;7,8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vs</a:t>
            </a:r>
            <a:r>
              <a:rPr lang="tr-TR" baseline="0" dirty="0" smtClean="0"/>
              <a:t> 16,8. , çoğu hafif </a:t>
            </a:r>
            <a:r>
              <a:rPr lang="tr-TR" baseline="0" dirty="0" err="1" smtClean="0"/>
              <a:t>gıs’e</a:t>
            </a:r>
            <a:r>
              <a:rPr lang="tr-TR" baseline="0" dirty="0" smtClean="0"/>
              <a:t> sınırlı. EoE:3. 4000mg OFC sonrası 6 /22 hasta dozu azaltmak zorunda kalmış, sonra tekrar arttırabilmiş.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24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Rush</a:t>
            </a:r>
            <a:r>
              <a:rPr lang="tr-TR" baseline="0" dirty="0" smtClean="0"/>
              <a:t> fazında daha yüksek doz </a:t>
            </a:r>
            <a:r>
              <a:rPr lang="tr-TR" baseline="0" dirty="0" err="1" smtClean="0"/>
              <a:t>tolere</a:t>
            </a:r>
            <a:r>
              <a:rPr lang="tr-TR" baseline="0" dirty="0" smtClean="0"/>
              <a:t> edilir, daha kısa zamanda daha yüksek doza ulaşılır. </a:t>
            </a:r>
          </a:p>
          <a:p>
            <a:r>
              <a:rPr lang="tr-TR" baseline="0" dirty="0" smtClean="0"/>
              <a:t>Hasta güvenliğini arttırır . SU ‘</a:t>
            </a:r>
            <a:r>
              <a:rPr lang="tr-TR" baseline="0" dirty="0" err="1" smtClean="0"/>
              <a:t>ni</a:t>
            </a:r>
            <a:r>
              <a:rPr lang="tr-TR" baseline="0" dirty="0" smtClean="0"/>
              <a:t> artırabilir ama bunu </a:t>
            </a:r>
            <a:r>
              <a:rPr lang="tr-TR" baseline="0" dirty="0" err="1" smtClean="0"/>
              <a:t>göstermel</a:t>
            </a:r>
            <a:r>
              <a:rPr lang="tr-TR" baseline="0" dirty="0" smtClean="0"/>
              <a:t> için geniş (n&gt;248) çalışmalara ihtiyaç var, </a:t>
            </a:r>
            <a:r>
              <a:rPr lang="tr-TR" baseline="0" dirty="0" err="1" smtClean="0"/>
              <a:t>Sampson</a:t>
            </a:r>
            <a:r>
              <a:rPr lang="tr-TR" baseline="0" dirty="0" smtClean="0"/>
              <a:t> yapmakta. Çalışmalarda </a:t>
            </a:r>
            <a:r>
              <a:rPr lang="tr-TR" baseline="0" dirty="0" err="1" smtClean="0"/>
              <a:t>genelede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pre-omalizumab</a:t>
            </a:r>
            <a:r>
              <a:rPr lang="tr-TR" baseline="0" dirty="0" smtClean="0"/>
              <a:t> 8-12 hafta. </a:t>
            </a:r>
            <a:r>
              <a:rPr lang="tr-TR" baseline="0" dirty="0" err="1" smtClean="0"/>
              <a:t>Savage</a:t>
            </a:r>
            <a:r>
              <a:rPr lang="tr-TR" baseline="0" dirty="0" smtClean="0"/>
              <a:t> 8 </a:t>
            </a:r>
            <a:r>
              <a:rPr lang="tr-TR" baseline="0" dirty="0" err="1" smtClean="0"/>
              <a:t>hf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pre-tdv</a:t>
            </a:r>
            <a:r>
              <a:rPr lang="tr-TR" baseline="0" dirty="0" smtClean="0"/>
              <a:t> ile </a:t>
            </a:r>
            <a:r>
              <a:rPr lang="tr-TR" baseline="0" dirty="0" err="1" smtClean="0"/>
              <a:t>opt</a:t>
            </a:r>
            <a:r>
              <a:rPr lang="tr-TR" baseline="0" dirty="0" smtClean="0"/>
              <a:t> dozunda 56 kat artış göstermiş, benzer sonucu 6 ay </a:t>
            </a:r>
            <a:r>
              <a:rPr lang="tr-TR" baseline="0" dirty="0" err="1" smtClean="0"/>
              <a:t>tdv</a:t>
            </a:r>
            <a:r>
              <a:rPr lang="tr-TR" baseline="0" dirty="0" smtClean="0"/>
              <a:t> de almış. 8 </a:t>
            </a:r>
            <a:r>
              <a:rPr lang="tr-TR" baseline="0" dirty="0" err="1" smtClean="0"/>
              <a:t>hf</a:t>
            </a:r>
            <a:r>
              <a:rPr lang="tr-TR" baseline="0" dirty="0" smtClean="0"/>
              <a:t> yeterli gibi… </a:t>
            </a:r>
            <a:r>
              <a:rPr lang="tr-TR" baseline="0" dirty="0" err="1" smtClean="0"/>
              <a:t>Tdv</a:t>
            </a:r>
            <a:r>
              <a:rPr lang="tr-TR" baseline="0" dirty="0" smtClean="0"/>
              <a:t> süresi çalışmalarda 16 hafta-2 yıl arasında. Erken kesmek </a:t>
            </a:r>
            <a:r>
              <a:rPr lang="tr-TR" baseline="0" dirty="0" err="1" smtClean="0"/>
              <a:t>breakthough</a:t>
            </a:r>
            <a:r>
              <a:rPr lang="tr-TR" baseline="0" dirty="0" smtClean="0"/>
              <a:t> reaksiyon, uzun vermek maliyet.  Hızlı doz artışı </a:t>
            </a:r>
            <a:r>
              <a:rPr lang="tr-TR" baseline="0" dirty="0" err="1" smtClean="0"/>
              <a:t>EoE</a:t>
            </a:r>
            <a:r>
              <a:rPr lang="tr-TR" baseline="0" dirty="0" smtClean="0"/>
              <a:t> riskinde artış. </a:t>
            </a:r>
            <a:r>
              <a:rPr lang="tr-TR" baseline="0" dirty="0" err="1" smtClean="0"/>
              <a:t>Tdv</a:t>
            </a:r>
            <a:r>
              <a:rPr lang="tr-TR" baseline="0" dirty="0" smtClean="0"/>
              <a:t> kesimi R riskinde artış,. Uygun doz/süre bilinmiyor.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55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SU: süre, yaş ile ilişkili</a:t>
            </a:r>
            <a:r>
              <a:rPr lang="tr-TR" dirty="0" smtClean="0"/>
              <a:t>.   Başlangıç DPT küçük olması, </a:t>
            </a:r>
            <a:r>
              <a:rPr lang="tr-TR" dirty="0" err="1" smtClean="0"/>
              <a:t>sp</a:t>
            </a:r>
            <a:r>
              <a:rPr lang="tr-TR" dirty="0" smtClean="0"/>
              <a:t> </a:t>
            </a:r>
            <a:r>
              <a:rPr lang="tr-TR" dirty="0" err="1" smtClean="0"/>
              <a:t>ıgE’nin</a:t>
            </a:r>
            <a:r>
              <a:rPr lang="tr-TR" dirty="0" smtClean="0"/>
              <a:t> düşük olması başarı şansını arttırır. 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587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100-300mg altına reaksiyon veren hasta grubu, hayatı tehdit eden anafilaksi, </a:t>
            </a:r>
            <a:r>
              <a:rPr lang="tr-TR" dirty="0" err="1" smtClean="0"/>
              <a:t>persistant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veye</a:t>
            </a:r>
            <a:r>
              <a:rPr lang="tr-TR" baseline="0" dirty="0" smtClean="0"/>
              <a:t> kontrolsüz astımı olanlar</a:t>
            </a:r>
            <a:r>
              <a:rPr lang="tr-TR" dirty="0" smtClean="0"/>
              <a:t> çalışmalara dahil</a:t>
            </a:r>
            <a:r>
              <a:rPr lang="tr-TR" baseline="0" dirty="0" smtClean="0"/>
              <a:t> edilmemiş. </a:t>
            </a:r>
          </a:p>
          <a:p>
            <a:r>
              <a:rPr lang="tr-TR" baseline="0" dirty="0" err="1" smtClean="0"/>
              <a:t>Milder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fenotip</a:t>
            </a:r>
            <a:r>
              <a:rPr lang="tr-TR" baseline="0" dirty="0" smtClean="0"/>
              <a:t> için faydalı, küçük yaş grubunda  </a:t>
            </a:r>
            <a:r>
              <a:rPr lang="tr-TR" baseline="0" dirty="0" err="1" smtClean="0"/>
              <a:t>immün</a:t>
            </a:r>
            <a:r>
              <a:rPr lang="tr-TR" baseline="0" dirty="0" smtClean="0"/>
              <a:t> sistem </a:t>
            </a:r>
            <a:r>
              <a:rPr lang="tr-TR" baseline="0" dirty="0" err="1" smtClean="0"/>
              <a:t>plastisitesi</a:t>
            </a:r>
            <a:r>
              <a:rPr lang="tr-TR" baseline="0" dirty="0" smtClean="0"/>
              <a:t> nedeniyle daha faydalı olabilir.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58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Besin alerjisi olan</a:t>
            </a:r>
            <a:r>
              <a:rPr lang="tr-TR" baseline="0" dirty="0" smtClean="0"/>
              <a:t> kişiler yılda %40 oranında kazara </a:t>
            </a:r>
            <a:r>
              <a:rPr lang="tr-TR" baseline="0" dirty="0" err="1" smtClean="0"/>
              <a:t>maruziyet</a:t>
            </a:r>
            <a:r>
              <a:rPr lang="tr-TR" baseline="0" dirty="0" smtClean="0"/>
              <a:t>, besin anafilaksisi nedeniyle acil başvurusu ve </a:t>
            </a:r>
            <a:r>
              <a:rPr lang="tr-TR" baseline="0" dirty="0" err="1" smtClean="0"/>
              <a:t>hattta</a:t>
            </a:r>
            <a:r>
              <a:rPr lang="tr-TR" baseline="0" dirty="0" smtClean="0"/>
              <a:t> ölümler görülmektedir.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38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Mcg</a:t>
            </a:r>
            <a:r>
              <a:rPr lang="tr-TR" baseline="0" dirty="0" smtClean="0"/>
              <a:t> dozdan 1-10 mg doza kadar. </a:t>
            </a:r>
            <a:r>
              <a:rPr lang="tr-TR" baseline="0" dirty="0" err="1" smtClean="0"/>
              <a:t>Allerjen</a:t>
            </a:r>
            <a:r>
              <a:rPr lang="tr-TR" baseline="0" dirty="0" smtClean="0"/>
              <a:t> dozu ve ekstrelerin düşük konsantrasyonu nedeniyle sınırlı. </a:t>
            </a:r>
            <a:r>
              <a:rPr lang="tr-TR" baseline="0" dirty="0" err="1" smtClean="0"/>
              <a:t>Efektör</a:t>
            </a:r>
            <a:r>
              <a:rPr lang="tr-TR" baseline="0" dirty="0" smtClean="0"/>
              <a:t> hücreler nadir, APC (LC) yoğun ve </a:t>
            </a:r>
            <a:r>
              <a:rPr lang="tr-TR" baseline="0" dirty="0" err="1" smtClean="0"/>
              <a:t>Treg</a:t>
            </a:r>
            <a:r>
              <a:rPr lang="tr-TR" baseline="0" dirty="0" smtClean="0"/>
              <a:t> indüksiyonu sağlanabilir mi? </a:t>
            </a:r>
            <a:r>
              <a:rPr lang="tr-TR" baseline="0" dirty="0" err="1" smtClean="0"/>
              <a:t>OIT’teki</a:t>
            </a:r>
            <a:r>
              <a:rPr lang="tr-TR" baseline="0" dirty="0" smtClean="0"/>
              <a:t> İmmünolojik değişikliklerin benzeri daha düşük etkiyle ortaya çıkıyor.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437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Fleisher</a:t>
            </a:r>
            <a:r>
              <a:rPr lang="tr-TR" dirty="0" smtClean="0"/>
              <a:t>: </a:t>
            </a:r>
            <a:r>
              <a:rPr lang="tr-TR" dirty="0" err="1" smtClean="0"/>
              <a:t>responder</a:t>
            </a:r>
            <a:r>
              <a:rPr lang="tr-TR" dirty="0" smtClean="0"/>
              <a:t>: 5 g(16-18 fıstık) </a:t>
            </a:r>
            <a:r>
              <a:rPr lang="tr-TR" dirty="0" err="1" smtClean="0"/>
              <a:t>peanut</a:t>
            </a:r>
            <a:r>
              <a:rPr lang="tr-TR" dirty="0" smtClean="0"/>
              <a:t> tüketebilen veya 10 kat artış görülebilen.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Burks</a:t>
            </a:r>
            <a:r>
              <a:rPr lang="tr-TR" baseline="0" dirty="0" smtClean="0"/>
              <a:t>: Dozların %98’i </a:t>
            </a:r>
            <a:r>
              <a:rPr lang="tr-TR" baseline="0" dirty="0" err="1" smtClean="0"/>
              <a:t>semptomsuz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tolere</a:t>
            </a:r>
            <a:r>
              <a:rPr lang="tr-TR" baseline="0" dirty="0" smtClean="0"/>
              <a:t> edilmiş.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705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8 g süt protein ile OFC.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35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OİT: 1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EoE</a:t>
            </a:r>
            <a:r>
              <a:rPr lang="tr-TR" baseline="0" dirty="0" smtClean="0"/>
              <a:t>, 1 GIS, 1 </a:t>
            </a:r>
            <a:r>
              <a:rPr lang="tr-TR" baseline="0" dirty="0" err="1" smtClean="0"/>
              <a:t>nonkonplians</a:t>
            </a:r>
            <a:r>
              <a:rPr lang="tr-TR" baseline="0" dirty="0" smtClean="0"/>
              <a:t>, 1 anafilaksi                   SLİT: 1 </a:t>
            </a:r>
            <a:r>
              <a:rPr lang="tr-TR" baseline="0" dirty="0" err="1" smtClean="0"/>
              <a:t>gıs</a:t>
            </a:r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025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Güvenlik arayışları sürmüş…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070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5 gün </a:t>
            </a:r>
            <a:r>
              <a:rPr lang="tr-TR" dirty="0" err="1" smtClean="0"/>
              <a:t>build-up</a:t>
            </a:r>
            <a:r>
              <a:rPr lang="tr-TR" dirty="0" smtClean="0"/>
              <a:t>; ilk gün OFC</a:t>
            </a:r>
            <a:r>
              <a:rPr lang="tr-TR" baseline="0" dirty="0" smtClean="0"/>
              <a:t> (tanının doğrulanması). 2 gün aynı OFC tekrar; 3 gün toplamda  eşik dozun yarısı 2 saat aralarla 2 kez; eğer semptom olmadıysa 4. gün 2 kat doz eğer semptom olduysa aynı doz tekrar; 5. gün tek seferde </a:t>
            </a:r>
            <a:r>
              <a:rPr lang="tr-TR" baseline="0" dirty="0" err="1" smtClean="0"/>
              <a:t>semptomsuz</a:t>
            </a:r>
            <a:r>
              <a:rPr lang="tr-TR" baseline="0" dirty="0" smtClean="0"/>
              <a:t> tüketebilecek doz tek seferde verilmiş. </a:t>
            </a:r>
          </a:p>
          <a:p>
            <a:r>
              <a:rPr lang="tr-TR" baseline="0" dirty="0" smtClean="0"/>
              <a:t>Makalenin sonucu: düşük doz </a:t>
            </a:r>
            <a:r>
              <a:rPr lang="tr-TR" baseline="0" dirty="0" err="1" smtClean="0"/>
              <a:t>oıt</a:t>
            </a:r>
            <a:r>
              <a:rPr lang="tr-TR" baseline="0" dirty="0" smtClean="0"/>
              <a:t> konvansiyonel metoda göre daha güvenli ve kazara alıma karşı etkili bir </a:t>
            </a:r>
            <a:r>
              <a:rPr lang="tr-TR" baseline="0" dirty="0" err="1" smtClean="0"/>
              <a:t>metod</a:t>
            </a:r>
            <a:r>
              <a:rPr lang="tr-TR" baseline="0" dirty="0" smtClean="0"/>
              <a:t> olabilir. Kontrollü çalışmalara ihtiyaç var. 90C -1,5 </a:t>
            </a:r>
            <a:r>
              <a:rPr lang="tr-TR" baseline="0" dirty="0" err="1" smtClean="0"/>
              <a:t>dak</a:t>
            </a:r>
            <a:r>
              <a:rPr lang="tr-TR" baseline="0" dirty="0" smtClean="0"/>
              <a:t>- 1000w mikrodalga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673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Yumumrta</a:t>
            </a:r>
            <a:r>
              <a:rPr lang="tr-TR" dirty="0" smtClean="0"/>
              <a:t> </a:t>
            </a:r>
            <a:r>
              <a:rPr lang="tr-TR" dirty="0" err="1" smtClean="0"/>
              <a:t>aerjisi</a:t>
            </a:r>
            <a:r>
              <a:rPr lang="tr-TR" dirty="0" smtClean="0"/>
              <a:t> için yüksek riskli bir </a:t>
            </a:r>
            <a:r>
              <a:rPr lang="tr-TR" dirty="0" err="1" smtClean="0"/>
              <a:t>populasyonda</a:t>
            </a:r>
            <a:r>
              <a:rPr lang="tr-TR" dirty="0" smtClean="0"/>
              <a:t>,</a:t>
            </a:r>
            <a:r>
              <a:rPr lang="tr-TR" baseline="0" dirty="0" smtClean="0"/>
              <a:t> d</a:t>
            </a:r>
            <a:r>
              <a:rPr lang="tr-TR" dirty="0" smtClean="0"/>
              <a:t>üşük doz hem daha güvenli aynı zamanda da etkili.</a:t>
            </a:r>
            <a:r>
              <a:rPr lang="tr-TR" baseline="0" dirty="0" smtClean="0"/>
              <a:t> İmmünolojik değişiklik oluşturuyor. Düşük dozun sürekli alınması daha yüksek doza tolerans oluşturuyor.  Kazara alımlara karşı koruyucu olması açısından önemli. </a:t>
            </a:r>
            <a:r>
              <a:rPr lang="tr-TR" dirty="0" smtClean="0"/>
              <a:t>Etkili en düşük doz bilinmiyor. Düşük doz en az yüksek doz kadar etkili olabilir.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072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 smtClean="0"/>
              <a:t>Düşük </a:t>
            </a:r>
            <a:r>
              <a:rPr lang="tr-TR" dirty="0" err="1" smtClean="0"/>
              <a:t>spIgE</a:t>
            </a:r>
            <a:r>
              <a:rPr lang="tr-TR" dirty="0" smtClean="0"/>
              <a:t> OIT başarısını artırır.</a:t>
            </a:r>
            <a:r>
              <a:rPr lang="tr-TR" baseline="0" dirty="0" smtClean="0"/>
              <a:t> </a:t>
            </a:r>
            <a:r>
              <a:rPr lang="tr-TR" dirty="0" err="1" smtClean="0"/>
              <a:t>SpIgE</a:t>
            </a:r>
            <a:r>
              <a:rPr lang="tr-TR" dirty="0" smtClean="0"/>
              <a:t>, küçük yaş grubunda daha düşüktür, </a:t>
            </a:r>
            <a:r>
              <a:rPr lang="tr-TR" dirty="0" err="1" smtClean="0"/>
              <a:t>persistan</a:t>
            </a:r>
            <a:r>
              <a:rPr lang="tr-TR" dirty="0" smtClean="0"/>
              <a:t> B. A. Grubunda okul öncesi yaşlarda artış gösterir. Hastaların bir kısmı daha bilinen </a:t>
            </a:r>
            <a:r>
              <a:rPr lang="tr-TR" dirty="0" err="1" smtClean="0"/>
              <a:t>maruziyet</a:t>
            </a:r>
            <a:r>
              <a:rPr lang="tr-TR" dirty="0" smtClean="0"/>
              <a:t> olmadan </a:t>
            </a:r>
            <a:r>
              <a:rPr lang="tr-TR" dirty="0" err="1" smtClean="0"/>
              <a:t>duyarlanmakta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sp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IgE</a:t>
            </a:r>
            <a:r>
              <a:rPr lang="tr-TR" baseline="0" dirty="0" smtClean="0"/>
              <a:t> oluşturmaktadır. Bu grupta T hücre reseptör </a:t>
            </a:r>
            <a:r>
              <a:rPr lang="tr-TR" baseline="0" dirty="0" err="1" smtClean="0"/>
              <a:t>afinitesi</a:t>
            </a:r>
            <a:r>
              <a:rPr lang="tr-TR" baseline="0" dirty="0" smtClean="0"/>
              <a:t> düşüktür ve Th2 transkripsiyon faktörü GATA-3 </a:t>
            </a:r>
            <a:r>
              <a:rPr lang="tr-TR" baseline="0" dirty="0" err="1" smtClean="0"/>
              <a:t>expresyonu</a:t>
            </a:r>
            <a:r>
              <a:rPr lang="tr-TR" baseline="0" dirty="0" smtClean="0"/>
              <a:t> stabil değildir. Bu dönem bir alerjik yanıtın programlanmasında  «gelişimsel </a:t>
            </a:r>
            <a:r>
              <a:rPr lang="tr-TR" baseline="0" dirty="0" err="1" smtClean="0"/>
              <a:t>plastisite</a:t>
            </a:r>
            <a:r>
              <a:rPr lang="tr-TR" baseline="0" dirty="0" smtClean="0"/>
              <a:t> penceresi» tip-2 yanıt </a:t>
            </a:r>
            <a:r>
              <a:rPr lang="tr-TR" baseline="0" dirty="0" err="1" smtClean="0"/>
              <a:t>yönleminin</a:t>
            </a:r>
            <a:r>
              <a:rPr lang="tr-TR" baseline="0" dirty="0" smtClean="0"/>
              <a:t> kırmak için bir fırsat penceresi olabilir.  Tip-2 yöneliminin kırılması için yapılacak IT için en uygun dönem okul öncesi yaş grubu olabilir.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098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Fırsat</a:t>
            </a:r>
            <a:r>
              <a:rPr lang="tr-TR" baseline="0" dirty="0" smtClean="0"/>
              <a:t> penceresi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415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Epi</a:t>
            </a:r>
            <a:r>
              <a:rPr lang="tr-TR" dirty="0" smtClean="0"/>
              <a:t> gerektiren 1 olgu. 29 ay tedavi sonrası %78 hasta beslenmelerine fıstığı ekleyebilmiş. Bu değer</a:t>
            </a:r>
            <a:r>
              <a:rPr lang="tr-TR" baseline="0" dirty="0" smtClean="0"/>
              <a:t> bugüne kadar bildirilen en yüksek değer. 300 mg 3000 mg kadar etkili. Erken tedavi alerji gelişimin bozuyor ve sonuçları iyileştiriyor.  Yan etkilerin çoğu hafif ve </a:t>
            </a:r>
            <a:r>
              <a:rPr lang="tr-TR" baseline="0" dirty="0" err="1" smtClean="0"/>
              <a:t>antihistaminik</a:t>
            </a:r>
            <a:r>
              <a:rPr lang="tr-TR" baseline="0" dirty="0" smtClean="0"/>
              <a:t> le tedavi edilmiş.  Ağır yan etki yok. En sık </a:t>
            </a:r>
            <a:r>
              <a:rPr lang="tr-TR" baseline="0" dirty="0" err="1" smtClean="0"/>
              <a:t>gıs</a:t>
            </a:r>
            <a:r>
              <a:rPr lang="tr-TR" baseline="0" dirty="0" smtClean="0"/>
              <a:t> yan etkileri. 2 hasta bu nedenle </a:t>
            </a:r>
            <a:r>
              <a:rPr lang="tr-TR" baseline="0" dirty="0" err="1" smtClean="0"/>
              <a:t>tdv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birakmış</a:t>
            </a:r>
            <a:r>
              <a:rPr lang="tr-TR" baseline="0" dirty="0" smtClean="0"/>
              <a:t>. Bunların biri </a:t>
            </a:r>
            <a:r>
              <a:rPr lang="tr-TR" baseline="0" dirty="0" err="1" smtClean="0"/>
              <a:t>EoE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tdvyi</a:t>
            </a:r>
            <a:r>
              <a:rPr lang="tr-TR" baseline="0" dirty="0" smtClean="0"/>
              <a:t> bırakınca iyileşememiş- önceden </a:t>
            </a:r>
            <a:r>
              <a:rPr lang="tr-TR" baseline="0" dirty="0" err="1" smtClean="0"/>
              <a:t>persistent</a:t>
            </a:r>
            <a:r>
              <a:rPr lang="tr-TR" baseline="0" dirty="0" smtClean="0"/>
              <a:t> GER </a:t>
            </a:r>
            <a:r>
              <a:rPr lang="tr-TR" baseline="0" dirty="0" err="1" smtClean="0"/>
              <a:t>semp</a:t>
            </a:r>
            <a:r>
              <a:rPr lang="tr-TR" baseline="0" dirty="0" smtClean="0"/>
              <a:t> var). Sadece 1 hafta </a:t>
            </a:r>
            <a:r>
              <a:rPr lang="tr-TR" baseline="0" dirty="0" err="1" smtClean="0"/>
              <a:t>epi</a:t>
            </a:r>
            <a:r>
              <a:rPr lang="tr-TR" baseline="0" dirty="0" smtClean="0"/>
              <a:t> kullanmış. </a:t>
            </a:r>
          </a:p>
          <a:p>
            <a:r>
              <a:rPr lang="tr-TR" baseline="0" dirty="0" smtClean="0"/>
              <a:t>Eleştiri: </a:t>
            </a:r>
            <a:r>
              <a:rPr lang="tr-TR" baseline="0" dirty="0" err="1" smtClean="0"/>
              <a:t>spontan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rezolusyon</a:t>
            </a:r>
            <a:r>
              <a:rPr lang="tr-TR" baseline="0" dirty="0" smtClean="0"/>
              <a:t> ihtimali olan hafif hastaları dahil etmişler. Kullanılan doz: 1/13 kadar ve zaman ½.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10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Tolerans eskiden kullanılırdı, şimdi SU tercih</a:t>
            </a:r>
            <a:r>
              <a:rPr lang="tr-TR" baseline="0" dirty="0" smtClean="0"/>
              <a:t> ediliyor. Tolerans </a:t>
            </a:r>
            <a:r>
              <a:rPr lang="tr-TR" baseline="0" dirty="0" err="1" smtClean="0"/>
              <a:t>immün</a:t>
            </a:r>
            <a:r>
              <a:rPr lang="tr-TR" baseline="0" dirty="0" smtClean="0"/>
              <a:t> sistemde mg değişikliklerin sonucudur. Bu kalıcı değişikliklerin oluşması için zaman gerekir. SU: toleransta mg bazı </a:t>
            </a:r>
            <a:r>
              <a:rPr lang="tr-TR" baseline="0" dirty="0" err="1" smtClean="0"/>
              <a:t>immün</a:t>
            </a:r>
            <a:r>
              <a:rPr lang="tr-TR" baseline="0" dirty="0" smtClean="0"/>
              <a:t> sistem değişiklikleri oluşur fakat bu değişiklikleri ne kadar süre ile devam edeceği belli değildir. Kalıcı tolerans ve SU ‘</a:t>
            </a:r>
            <a:r>
              <a:rPr lang="tr-TR" baseline="0" dirty="0" err="1" smtClean="0"/>
              <a:t>ın</a:t>
            </a:r>
            <a:r>
              <a:rPr lang="tr-TR" baseline="0" dirty="0" smtClean="0"/>
              <a:t> altındaki </a:t>
            </a:r>
            <a:r>
              <a:rPr lang="tr-TR" baseline="0" dirty="0" err="1" smtClean="0"/>
              <a:t>immün</a:t>
            </a:r>
            <a:r>
              <a:rPr lang="tr-TR" baseline="0" dirty="0" smtClean="0"/>
              <a:t> mekanizmalar tam olarak anlaşılabilmiş değildir.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251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SPT</a:t>
            </a:r>
            <a:r>
              <a:rPr lang="tr-TR" baseline="0" dirty="0" smtClean="0"/>
              <a:t> , alerjen </a:t>
            </a:r>
            <a:r>
              <a:rPr lang="tr-TR" baseline="0" dirty="0" err="1" smtClean="0"/>
              <a:t>sp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IgE</a:t>
            </a:r>
            <a:r>
              <a:rPr lang="tr-TR" baseline="0" dirty="0" smtClean="0"/>
              <a:t> düşme, al. </a:t>
            </a:r>
            <a:r>
              <a:rPr lang="tr-TR" baseline="0" dirty="0" err="1" smtClean="0"/>
              <a:t>Sp</a:t>
            </a:r>
            <a:r>
              <a:rPr lang="tr-TR" baseline="0" dirty="0" smtClean="0"/>
              <a:t> IgG4 yükselme, </a:t>
            </a:r>
            <a:r>
              <a:rPr lang="tr-TR" baseline="0" dirty="0" err="1" smtClean="0"/>
              <a:t>efektör</a:t>
            </a:r>
            <a:r>
              <a:rPr lang="tr-TR" baseline="0" dirty="0" smtClean="0"/>
              <a:t> CD4+ T lenf yanıtlarında azalma,  </a:t>
            </a:r>
            <a:r>
              <a:rPr lang="tr-TR" baseline="0" dirty="0" err="1" smtClean="0"/>
              <a:t>Treg</a:t>
            </a:r>
            <a:r>
              <a:rPr lang="tr-TR" baseline="0" dirty="0" smtClean="0"/>
              <a:t> indüksiyonu</a:t>
            </a:r>
          </a:p>
          <a:p>
            <a:r>
              <a:rPr lang="tr-TR" baseline="0" dirty="0" smtClean="0"/>
              <a:t>IL-4,13 azalma, bazofil </a:t>
            </a:r>
            <a:r>
              <a:rPr lang="tr-TR" baseline="0" dirty="0" err="1" smtClean="0"/>
              <a:t>akt</a:t>
            </a:r>
            <a:r>
              <a:rPr lang="tr-TR" baseline="0" dirty="0" smtClean="0"/>
              <a:t> azalma, TFN-gama, TNF-alfa, IL-5 artış ile Th2 yanıtında azalma.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345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Ag</a:t>
            </a:r>
            <a:r>
              <a:rPr lang="tr-TR" dirty="0" smtClean="0"/>
              <a:t> içeren yama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epidermise</a:t>
            </a:r>
            <a:r>
              <a:rPr lang="tr-TR" baseline="0" dirty="0" smtClean="0"/>
              <a:t> uygulanır. Deri LC </a:t>
            </a:r>
            <a:r>
              <a:rPr lang="tr-TR" baseline="0" dirty="0" err="1" smtClean="0"/>
              <a:t>lerini</a:t>
            </a:r>
            <a:r>
              <a:rPr lang="tr-TR" baseline="0" dirty="0" smtClean="0"/>
              <a:t> aktive ederek  </a:t>
            </a:r>
            <a:r>
              <a:rPr lang="tr-TR" baseline="0" dirty="0" err="1" smtClean="0"/>
              <a:t>efektör</a:t>
            </a:r>
            <a:r>
              <a:rPr lang="tr-TR" baseline="0" dirty="0" smtClean="0"/>
              <a:t> hücre yanıtlarını azaltmak amaçlanır. </a:t>
            </a:r>
            <a:r>
              <a:rPr lang="tr-TR" baseline="0" dirty="0" err="1" smtClean="0"/>
              <a:t>Epidermis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vaskülarize</a:t>
            </a:r>
            <a:r>
              <a:rPr lang="tr-TR" baseline="0" dirty="0" smtClean="0"/>
              <a:t> olmadığı için sistemik reaksiyon ihtimali düşüktür.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735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Ag’in</a:t>
            </a:r>
            <a:r>
              <a:rPr lang="tr-TR" dirty="0" smtClean="0"/>
              <a:t> </a:t>
            </a:r>
            <a:r>
              <a:rPr lang="tr-TR" dirty="0" err="1" smtClean="0"/>
              <a:t>epikutan</a:t>
            </a:r>
            <a:r>
              <a:rPr lang="tr-TR" dirty="0" smtClean="0"/>
              <a:t> yol ile verilmesi , fareleri</a:t>
            </a:r>
            <a:r>
              <a:rPr lang="tr-TR" baseline="0" dirty="0" smtClean="0"/>
              <a:t> besin ilişkili </a:t>
            </a:r>
            <a:r>
              <a:rPr lang="tr-TR" baseline="0" dirty="0" err="1" smtClean="0"/>
              <a:t>anfilaksiden</a:t>
            </a:r>
            <a:r>
              <a:rPr lang="tr-TR" baseline="0" dirty="0" smtClean="0"/>
              <a:t> korurken </a:t>
            </a:r>
            <a:r>
              <a:rPr lang="tr-TR" baseline="0" dirty="0" err="1" smtClean="0"/>
              <a:t>GIS’e</a:t>
            </a:r>
            <a:r>
              <a:rPr lang="tr-TR" baseline="0" dirty="0" smtClean="0"/>
              <a:t> sisteme gitme potansiyeli olan özel bir </a:t>
            </a:r>
            <a:r>
              <a:rPr lang="tr-TR" baseline="0" dirty="0" err="1" smtClean="0"/>
              <a:t>Treg</a:t>
            </a:r>
            <a:r>
              <a:rPr lang="tr-TR" baseline="0" dirty="0" smtClean="0"/>
              <a:t> hücre </a:t>
            </a:r>
            <a:r>
              <a:rPr lang="tr-TR" baseline="0" dirty="0" err="1" smtClean="0"/>
              <a:t>populasyonunun</a:t>
            </a:r>
            <a:r>
              <a:rPr lang="tr-TR" baseline="0" dirty="0" smtClean="0"/>
              <a:t> gelişmesini yol açmış. Deri-GIS arasında yeni ve özel bir iletişim varlığını göstermişler.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263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Etkinlik: kazara alımlara karşı korunma, çok küçük </a:t>
            </a:r>
            <a:r>
              <a:rPr lang="tr-TR" dirty="0" err="1" smtClean="0"/>
              <a:t>hastlarda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553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Meglio</a:t>
            </a:r>
            <a:r>
              <a:rPr lang="tr-TR" dirty="0" smtClean="0"/>
              <a:t>: 4 yıl sonra klinikte </a:t>
            </a:r>
            <a:r>
              <a:rPr lang="tr-TR" dirty="0" err="1" smtClean="0"/>
              <a:t>ankaetle</a:t>
            </a:r>
            <a:r>
              <a:rPr lang="tr-TR" dirty="0" smtClean="0"/>
              <a:t>  değerlendirme ve kan</a:t>
            </a:r>
            <a:r>
              <a:rPr lang="tr-TR" baseline="0" dirty="0" smtClean="0"/>
              <a:t> alma.</a:t>
            </a:r>
          </a:p>
          <a:p>
            <a:r>
              <a:rPr lang="tr-TR" dirty="0" err="1" smtClean="0"/>
              <a:t>Keet</a:t>
            </a:r>
            <a:r>
              <a:rPr lang="tr-TR" dirty="0" smtClean="0"/>
              <a:t>: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desensitize</a:t>
            </a:r>
            <a:r>
              <a:rPr lang="tr-TR" baseline="0" dirty="0" smtClean="0"/>
              <a:t> olan hastaların ancak 1/3’ü 2-5 yıl izlemde süt tüketimini sorunsuz olarak sürdürebilmiş.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951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299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%70-80 tolerans. Düzenli olarak diyete katıldığında fırınlanmamış versiyonlara daha hızlı</a:t>
            </a:r>
            <a:r>
              <a:rPr lang="tr-TR" baseline="0" dirty="0" smtClean="0"/>
              <a:t> tolerans gelişimi. </a:t>
            </a:r>
            <a:r>
              <a:rPr lang="tr-TR" baseline="0" dirty="0" err="1" smtClean="0"/>
              <a:t>Denatüre</a:t>
            </a:r>
            <a:r>
              <a:rPr lang="tr-TR" baseline="0" dirty="0" smtClean="0"/>
              <a:t> formu vererek </a:t>
            </a:r>
            <a:r>
              <a:rPr lang="tr-TR" baseline="0" dirty="0" err="1" smtClean="0"/>
              <a:t>undenature</a:t>
            </a:r>
            <a:r>
              <a:rPr lang="tr-TR" baseline="0" dirty="0" smtClean="0"/>
              <a:t> forma tolerans gelişmesini beklemek. Peki ya </a:t>
            </a:r>
            <a:r>
              <a:rPr lang="tr-TR" baseline="0" dirty="0" err="1" smtClean="0"/>
              <a:t>denature</a:t>
            </a:r>
            <a:r>
              <a:rPr lang="tr-TR" baseline="0" dirty="0" smtClean="0"/>
              <a:t> forma toleransı olmayanlara </a:t>
            </a:r>
            <a:r>
              <a:rPr lang="tr-TR" baseline="0" dirty="0" err="1" smtClean="0"/>
              <a:t>denatüre</a:t>
            </a:r>
            <a:r>
              <a:rPr lang="tr-TR" baseline="0" dirty="0" smtClean="0"/>
              <a:t> form ile İT yapılması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068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Tolerans olan miktarla</a:t>
            </a:r>
            <a:r>
              <a:rPr lang="tr-TR" baseline="0" dirty="0" smtClean="0"/>
              <a:t> başlayıp %50 /ay artışlarla 1,3 g/güne ulaşmışlar.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111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It</a:t>
            </a:r>
            <a:r>
              <a:rPr lang="tr-TR" dirty="0" smtClean="0"/>
              <a:t> etkileri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ag</a:t>
            </a:r>
            <a:r>
              <a:rPr lang="tr-TR" baseline="0" dirty="0" smtClean="0"/>
              <a:t> spesifik değil, </a:t>
            </a:r>
            <a:r>
              <a:rPr lang="tr-TR" baseline="0" dirty="0" err="1" smtClean="0"/>
              <a:t>pathway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non-spesific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immune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response</a:t>
            </a:r>
            <a:r>
              <a:rPr lang="tr-TR" baseline="0" dirty="0" smtClean="0"/>
              <a:t>. OI&gt;SLIT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526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EPIT ve OIT ile </a:t>
            </a:r>
            <a:r>
              <a:rPr lang="tr-TR" dirty="0" err="1" smtClean="0"/>
              <a:t>GIS’e</a:t>
            </a:r>
            <a:r>
              <a:rPr lang="tr-TR" dirty="0" smtClean="0"/>
              <a:t> yönelen</a:t>
            </a:r>
            <a:r>
              <a:rPr lang="tr-TR" baseline="0" dirty="0" smtClean="0"/>
              <a:t> T hücreler daha fazla miktarda oluşur. </a:t>
            </a:r>
            <a:endParaRPr lang="tr-TR" dirty="0" smtClean="0"/>
          </a:p>
          <a:p>
            <a:r>
              <a:rPr lang="tr-TR" dirty="0" smtClean="0"/>
              <a:t>Tolerans</a:t>
            </a:r>
            <a:r>
              <a:rPr lang="tr-TR" baseline="0" dirty="0" smtClean="0"/>
              <a:t> geliştiğinde daha fazla sayıda ve </a:t>
            </a:r>
            <a:r>
              <a:rPr lang="tr-TR" baseline="0" dirty="0" err="1" smtClean="0"/>
              <a:t>süpresif</a:t>
            </a:r>
            <a:r>
              <a:rPr lang="tr-TR" baseline="0" dirty="0" smtClean="0"/>
              <a:t> etkisi fazla Tre gelişimi oluyor.  </a:t>
            </a:r>
            <a:r>
              <a:rPr lang="tr-TR" baseline="0" dirty="0" err="1" smtClean="0"/>
              <a:t>Naive</a:t>
            </a:r>
            <a:r>
              <a:rPr lang="tr-TR" baseline="0" dirty="0" smtClean="0"/>
              <a:t> T </a:t>
            </a:r>
            <a:r>
              <a:rPr lang="tr-TR" baseline="0" dirty="0" err="1" smtClean="0"/>
              <a:t>reg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lerin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ln’na</a:t>
            </a:r>
            <a:r>
              <a:rPr lang="tr-TR" baseline="0" dirty="0" smtClean="0"/>
              <a:t> göç etme ve </a:t>
            </a:r>
            <a:r>
              <a:rPr lang="tr-TR" baseline="0" dirty="0" err="1" smtClean="0"/>
              <a:t>proliferasyon</a:t>
            </a:r>
            <a:r>
              <a:rPr lang="tr-TR" baseline="0" dirty="0" smtClean="0"/>
              <a:t> yetenekleri daha fazla. </a:t>
            </a:r>
            <a:r>
              <a:rPr lang="tr-TR" baseline="0" dirty="0" err="1" smtClean="0"/>
              <a:t>Efektörler</a:t>
            </a:r>
            <a:r>
              <a:rPr lang="tr-TR" baseline="0" dirty="0" smtClean="0"/>
              <a:t> daha kolay ölüyor ama daha etkili savaşıyor. Sadece EPIT </a:t>
            </a:r>
            <a:r>
              <a:rPr lang="tr-TR" baseline="0" dirty="0" err="1" smtClean="0"/>
              <a:t>induced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mice</a:t>
            </a:r>
            <a:r>
              <a:rPr lang="tr-TR" baseline="0" dirty="0" smtClean="0"/>
              <a:t> , oral </a:t>
            </a:r>
            <a:r>
              <a:rPr lang="tr-TR" baseline="0" dirty="0" err="1" smtClean="0"/>
              <a:t>peanut</a:t>
            </a:r>
            <a:r>
              <a:rPr lang="tr-TR" baseline="0" dirty="0" smtClean="0"/>
              <a:t> ile oluşan </a:t>
            </a:r>
            <a:r>
              <a:rPr lang="tr-TR" baseline="0" dirty="0" err="1" smtClean="0"/>
              <a:t>ösofagus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inflamasyonundan</a:t>
            </a:r>
            <a:r>
              <a:rPr lang="tr-TR" baseline="0" dirty="0" smtClean="0"/>
              <a:t> korunmuş.  EPIT farklı </a:t>
            </a:r>
            <a:r>
              <a:rPr lang="tr-TR" baseline="0" dirty="0" err="1" smtClean="0"/>
              <a:t>yolllarda</a:t>
            </a:r>
            <a:r>
              <a:rPr lang="tr-TR" baseline="0" dirty="0" smtClean="0"/>
              <a:t> oluşan </a:t>
            </a:r>
            <a:r>
              <a:rPr lang="tr-TR" baseline="0" dirty="0" err="1" smtClean="0"/>
              <a:t>duyarlanmaların</a:t>
            </a:r>
            <a:r>
              <a:rPr lang="tr-TR" baseline="0" dirty="0" smtClean="0"/>
              <a:t> hepsine etkili deniyor.  Lokal </a:t>
            </a:r>
            <a:r>
              <a:rPr lang="tr-TR" baseline="0" dirty="0" err="1" smtClean="0"/>
              <a:t>desenst</a:t>
            </a:r>
            <a:r>
              <a:rPr lang="tr-TR" baseline="0" dirty="0" smtClean="0"/>
              <a:t>. Ziyade global tolerans. OIT ile </a:t>
            </a:r>
            <a:r>
              <a:rPr lang="tr-TR" baseline="0" dirty="0" err="1" smtClean="0"/>
              <a:t>Treg</a:t>
            </a:r>
            <a:r>
              <a:rPr lang="tr-TR" baseline="0" dirty="0" smtClean="0"/>
              <a:t> gelişimi </a:t>
            </a:r>
            <a:r>
              <a:rPr lang="tr-TR" baseline="0" dirty="0" err="1" smtClean="0"/>
              <a:t>sağlanamdığı</a:t>
            </a:r>
            <a:r>
              <a:rPr lang="tr-TR" baseline="0" dirty="0" smtClean="0"/>
              <a:t> için tolerans gelişimini göremiyoruz 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67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Hızlı artış</a:t>
            </a:r>
            <a:r>
              <a:rPr lang="tr-TR" baseline="0" dirty="0" smtClean="0"/>
              <a:t> genelde tek günde 0,1 mg dan başlanarak, 2 ye katlanan dozlarda </a:t>
            </a:r>
            <a:r>
              <a:rPr lang="tr-TR" baseline="0" dirty="0" err="1" smtClean="0"/>
              <a:t>artışile</a:t>
            </a:r>
            <a:r>
              <a:rPr lang="tr-TR" baseline="0" dirty="0" smtClean="0"/>
              <a:t> 10-25 mg </a:t>
            </a:r>
            <a:r>
              <a:rPr lang="tr-TR" baseline="0" dirty="0" err="1" smtClean="0"/>
              <a:t>prt</a:t>
            </a:r>
            <a:r>
              <a:rPr lang="tr-TR" baseline="0" dirty="0" smtClean="0"/>
              <a:t> ne ulaşmak.  Amaç eşik değerin altında kalmak ve  böylece eve gönderecek güvenli bir doza ulaşmak.</a:t>
            </a:r>
          </a:p>
          <a:p>
            <a:r>
              <a:rPr lang="tr-TR" baseline="0" dirty="0" smtClean="0"/>
              <a:t>Doz artışı protokollere göre değişken %25-100 artışlarla, hekim gözetimi altında 1-2 hafta aralarla, hedef doza erişene kadar.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808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14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Pajno</a:t>
            </a:r>
            <a:r>
              <a:rPr lang="tr-TR" dirty="0" smtClean="0"/>
              <a:t>:</a:t>
            </a:r>
            <a:r>
              <a:rPr lang="tr-TR" baseline="0" dirty="0" smtClean="0"/>
              <a:t> yan etkiler belirgin 1/3. 15 hastanın 2’si kendi bırakmış, 3’ü </a:t>
            </a:r>
            <a:r>
              <a:rPr lang="tr-TR" baseline="0" dirty="0" err="1" smtClean="0"/>
              <a:t>staff</a:t>
            </a:r>
            <a:r>
              <a:rPr lang="tr-TR" baseline="0" dirty="0" smtClean="0"/>
              <a:t> tar. bıraktırılmış. </a:t>
            </a:r>
            <a:r>
              <a:rPr lang="tr-TR" dirty="0" err="1" smtClean="0"/>
              <a:t>Martorell</a:t>
            </a:r>
            <a:r>
              <a:rPr lang="tr-TR" dirty="0" smtClean="0"/>
              <a:t>: Çok yüksek yan etki; %80; </a:t>
            </a:r>
            <a:r>
              <a:rPr lang="tr-TR" dirty="0" err="1" smtClean="0"/>
              <a:t>ürtiker+AE+öksürük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77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Burks</a:t>
            </a:r>
            <a:r>
              <a:rPr lang="tr-TR" dirty="0" smtClean="0"/>
              <a:t>: en geniş çalışma.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16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err="1" smtClean="0"/>
              <a:t>Anagnostou</a:t>
            </a:r>
            <a:r>
              <a:rPr lang="tr-TR" sz="1200" dirty="0" smtClean="0"/>
              <a:t>:</a:t>
            </a:r>
            <a:r>
              <a:rPr lang="tr-TR" sz="1200" baseline="0" dirty="0" smtClean="0"/>
              <a:t> yan etki 31/39 hasta. </a:t>
            </a:r>
            <a:r>
              <a:rPr lang="tr-TR" sz="1200" dirty="0" err="1" smtClean="0"/>
              <a:t>Blumchen</a:t>
            </a:r>
            <a:r>
              <a:rPr lang="tr-TR" sz="1200" dirty="0" smtClean="0"/>
              <a:t>, 2010: 7 gün </a:t>
            </a:r>
            <a:r>
              <a:rPr lang="tr-TR" sz="1200" dirty="0" err="1" smtClean="0"/>
              <a:t>rush</a:t>
            </a:r>
            <a:r>
              <a:rPr lang="tr-TR" sz="1200" dirty="0" smtClean="0"/>
              <a:t>, 8 </a:t>
            </a:r>
            <a:r>
              <a:rPr lang="tr-TR" sz="1200" dirty="0" err="1" smtClean="0"/>
              <a:t>hf</a:t>
            </a:r>
            <a:r>
              <a:rPr lang="tr-TR" sz="1200" dirty="0" smtClean="0"/>
              <a:t> idame. 3900 mg yaklaşık 16 fıstık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54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tr-TR" sz="1200" dirty="0" smtClean="0"/>
              <a:t>Epinefrin gerektiren reaksiyonlar en sık «doz artışı» fazında görülür. En ağır reaksiyonlar öngörülemez şekilde daha önce </a:t>
            </a:r>
            <a:r>
              <a:rPr lang="tr-TR" sz="1200" dirty="0" err="1" smtClean="0"/>
              <a:t>tolere</a:t>
            </a:r>
            <a:r>
              <a:rPr lang="tr-TR" sz="1200" dirty="0" smtClean="0"/>
              <a:t> edilen dozda görülür ve bu durum her zaman </a:t>
            </a:r>
            <a:r>
              <a:rPr lang="tr-TR" sz="1200" dirty="0" err="1" smtClean="0"/>
              <a:t>kofaktörlerin</a:t>
            </a:r>
            <a:r>
              <a:rPr lang="tr-TR" sz="1200" dirty="0" smtClean="0"/>
              <a:t> varlığıyla açıklanamaz .</a:t>
            </a:r>
            <a:r>
              <a:rPr lang="tr-TR" dirty="0" smtClean="0"/>
              <a:t>OIT</a:t>
            </a:r>
            <a:r>
              <a:rPr lang="tr-TR" baseline="0" dirty="0" smtClean="0"/>
              <a:t> kesimiyle geri dönüşlü!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12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OITIGER: </a:t>
            </a:r>
            <a:r>
              <a:rPr lang="tr-TR" dirty="0" err="1" smtClean="0"/>
              <a:t>oıt</a:t>
            </a:r>
            <a:r>
              <a:rPr lang="tr-TR" dirty="0" smtClean="0"/>
              <a:t> </a:t>
            </a:r>
            <a:r>
              <a:rPr lang="tr-TR" dirty="0" err="1" smtClean="0"/>
              <a:t>induced</a:t>
            </a:r>
            <a:r>
              <a:rPr lang="tr-TR" dirty="0" smtClean="0"/>
              <a:t> </a:t>
            </a:r>
            <a:r>
              <a:rPr lang="tr-TR" dirty="0" err="1" smtClean="0"/>
              <a:t>gı</a:t>
            </a:r>
            <a:r>
              <a:rPr lang="tr-TR" dirty="0" smtClean="0"/>
              <a:t> </a:t>
            </a:r>
            <a:r>
              <a:rPr lang="tr-TR" dirty="0" err="1" smtClean="0"/>
              <a:t>eoz</a:t>
            </a:r>
            <a:r>
              <a:rPr lang="tr-TR" dirty="0" smtClean="0"/>
              <a:t> </a:t>
            </a:r>
            <a:r>
              <a:rPr lang="tr-TR" dirty="0" err="1" smtClean="0"/>
              <a:t>responses</a:t>
            </a:r>
            <a:r>
              <a:rPr lang="tr-TR" dirty="0" smtClean="0"/>
              <a:t>. Doz azaltılan/kesilen</a:t>
            </a:r>
            <a:r>
              <a:rPr lang="tr-TR" baseline="0" dirty="0" smtClean="0"/>
              <a:t> </a:t>
            </a:r>
            <a:r>
              <a:rPr lang="tr-TR" dirty="0" smtClean="0"/>
              <a:t>hastalarda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eoz</a:t>
            </a:r>
            <a:r>
              <a:rPr lang="tr-TR" baseline="0" dirty="0" smtClean="0"/>
              <a:t> gerilemiş, 3 hasta hariç </a:t>
            </a:r>
            <a:r>
              <a:rPr lang="tr-TR" baseline="0" dirty="0" err="1" smtClean="0"/>
              <a:t>hepisnde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tdv</a:t>
            </a:r>
            <a:r>
              <a:rPr lang="tr-TR" baseline="0" dirty="0" smtClean="0"/>
              <a:t> devam edilmiş. AES, semptomlar için </a:t>
            </a:r>
            <a:r>
              <a:rPr lang="tr-TR" baseline="0" dirty="0" err="1" smtClean="0"/>
              <a:t>klinisyen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iyönlendiren</a:t>
            </a:r>
            <a:r>
              <a:rPr lang="tr-TR" baseline="0" dirty="0" smtClean="0"/>
              <a:t> bir </a:t>
            </a:r>
            <a:r>
              <a:rPr lang="tr-TR" baseline="0" dirty="0" err="1" smtClean="0"/>
              <a:t>biyomarker</a:t>
            </a:r>
            <a:r>
              <a:rPr lang="tr-TR" baseline="0" dirty="0" smtClean="0"/>
              <a:t> olabilir.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9274-098A-40C3-94A0-5FC5267F607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4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87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94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2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5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97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69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06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72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72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9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73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543"/>
            <a:ext cx="1368152" cy="127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363992" y="1844824"/>
            <a:ext cx="6455230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BESİN ALERJİSİNDE </a:t>
            </a:r>
          </a:p>
          <a:p>
            <a:pPr algn="ctr">
              <a:lnSpc>
                <a:spcPct val="150000"/>
              </a:lnSpc>
            </a:pPr>
            <a:r>
              <a:rPr lang="tr-T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İMMÜNOTERAPİ</a:t>
            </a:r>
            <a:endParaRPr lang="tr-T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19019" y="4197722"/>
            <a:ext cx="3571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Özlem Yılmaz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Mersin Şehir Hastanesi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8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885698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OIT-Yer Fıstığı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360470"/>
              </p:ext>
            </p:extLst>
          </p:nvPr>
        </p:nvGraphicFramePr>
        <p:xfrm>
          <a:off x="107504" y="1824320"/>
          <a:ext cx="8856984" cy="386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  <a:gridCol w="936104"/>
                <a:gridCol w="936104"/>
                <a:gridCol w="720080"/>
                <a:gridCol w="1152128"/>
                <a:gridCol w="1008112"/>
                <a:gridCol w="1800200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Yazar,</a:t>
                      </a:r>
                      <a:r>
                        <a:rPr lang="tr-TR" baseline="0" dirty="0" smtClean="0"/>
                        <a:t> yıl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Metod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Olgu</a:t>
                      </a:r>
                      <a:r>
                        <a:rPr lang="tr-TR" baseline="0" dirty="0" smtClean="0"/>
                        <a:t>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Yaş</a:t>
                      </a:r>
                    </a:p>
                    <a:p>
                      <a:pPr algn="ctr"/>
                      <a:r>
                        <a:rPr lang="tr-TR" dirty="0" smtClean="0"/>
                        <a:t>(yıl)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İdame doz</a:t>
                      </a:r>
                    </a:p>
                    <a:p>
                      <a:pPr algn="ctr"/>
                      <a:r>
                        <a:rPr lang="tr-TR" dirty="0" smtClean="0"/>
                        <a:t>(mg)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Süre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Desensiti-zasyon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Jones</a:t>
                      </a:r>
                      <a:r>
                        <a:rPr lang="tr-TR" sz="1200" dirty="0" smtClean="0"/>
                        <a:t>, 2009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29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1-16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1800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36 ay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%93 -3900mg (16fıstık)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Blumchen</a:t>
                      </a:r>
                      <a:r>
                        <a:rPr lang="tr-TR" sz="1200" dirty="0" smtClean="0"/>
                        <a:t>, 2010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R,</a:t>
                      </a:r>
                      <a:r>
                        <a:rPr lang="tr-TR" sz="1200" baseline="0" dirty="0" smtClean="0"/>
                        <a:t> A</a:t>
                      </a:r>
                      <a:r>
                        <a:rPr lang="tr-TR" sz="1200" dirty="0" smtClean="0"/>
                        <a:t>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23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1-16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500 (2 fıstık)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9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hf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%64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Varshney</a:t>
                      </a:r>
                      <a:r>
                        <a:rPr lang="tr-TR" sz="1200" dirty="0" smtClean="0"/>
                        <a:t>, 2011*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RDBPC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28 (19/9)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1-16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4000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48 </a:t>
                      </a:r>
                      <a:r>
                        <a:rPr lang="tr-TR" sz="1200" dirty="0" err="1" smtClean="0"/>
                        <a:t>hf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%84 (16/19)</a:t>
                      </a:r>
                      <a:r>
                        <a:rPr lang="tr-TR" sz="1200" baseline="0" dirty="0" smtClean="0"/>
                        <a:t>-5000mg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Anagnostou</a:t>
                      </a:r>
                      <a:r>
                        <a:rPr lang="tr-TR" sz="1200" dirty="0" smtClean="0"/>
                        <a:t>,</a:t>
                      </a:r>
                      <a:r>
                        <a:rPr lang="tr-TR" sz="1200" baseline="0" dirty="0" smtClean="0"/>
                        <a:t> 2014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RCC,</a:t>
                      </a:r>
                      <a:r>
                        <a:rPr lang="tr-TR" sz="1200" baseline="0" dirty="0" smtClean="0"/>
                        <a:t>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85(39/46)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7-16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800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26 </a:t>
                      </a:r>
                      <a:r>
                        <a:rPr lang="tr-TR" sz="1200" dirty="0" err="1" smtClean="0"/>
                        <a:t>hf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%62 (24/39)-1400mg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Narisety</a:t>
                      </a:r>
                      <a:r>
                        <a:rPr lang="tr-TR" sz="1200" dirty="0" smtClean="0"/>
                        <a:t>, 2015**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RPC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16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7-13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2000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12 ay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%63 (7/11)-2000mg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 </a:t>
                      </a:r>
                      <a:r>
                        <a:rPr lang="tr-TR" sz="1200" dirty="0" err="1" smtClean="0"/>
                        <a:t>hf</a:t>
                      </a:r>
                      <a:endParaRPr lang="tr-TR" sz="1200" dirty="0" smtClean="0"/>
                    </a:p>
                    <a:p>
                      <a:r>
                        <a:rPr lang="tr-TR" sz="1200" dirty="0" smtClean="0"/>
                        <a:t>%27(3/11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Vickery</a:t>
                      </a:r>
                      <a:r>
                        <a:rPr lang="tr-TR" sz="1200" dirty="0" smtClean="0"/>
                        <a:t>, 2014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24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1-16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400-4000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5 yıla kadar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%100-5000mg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4hf- %50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Vickery</a:t>
                      </a:r>
                      <a:r>
                        <a:rPr lang="tr-TR" sz="1200" dirty="0" smtClean="0"/>
                        <a:t>, 2017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RDB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40</a:t>
                      </a:r>
                      <a:r>
                        <a:rPr lang="tr-TR" sz="1200" baseline="0" dirty="0" smtClean="0"/>
                        <a:t> (20/20)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9-36ay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300 </a:t>
                      </a:r>
                      <a:r>
                        <a:rPr lang="tr-TR" sz="1200" dirty="0" err="1" smtClean="0"/>
                        <a:t>vs</a:t>
                      </a:r>
                      <a:r>
                        <a:rPr lang="tr-TR" sz="1200" dirty="0" smtClean="0"/>
                        <a:t> 3000</a:t>
                      </a:r>
                    </a:p>
                    <a:p>
                      <a:pPr algn="l"/>
                      <a:r>
                        <a:rPr lang="tr-TR" sz="1200" dirty="0" smtClean="0"/>
                        <a:t>(DD) </a:t>
                      </a:r>
                      <a:r>
                        <a:rPr lang="tr-TR" sz="1200" dirty="0" err="1" smtClean="0"/>
                        <a:t>vs</a:t>
                      </a:r>
                      <a:r>
                        <a:rPr lang="tr-TR" sz="1200" dirty="0" smtClean="0"/>
                        <a:t> (YD)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3 yıl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300mg: %85</a:t>
                      </a:r>
                    </a:p>
                    <a:p>
                      <a:pPr algn="l"/>
                      <a:r>
                        <a:rPr lang="tr-TR" sz="1200" dirty="0" smtClean="0"/>
                        <a:t>3000mg:%76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 </a:t>
                      </a:r>
                      <a:r>
                        <a:rPr lang="tr-TR" sz="1200" dirty="0" err="1" smtClean="0"/>
                        <a:t>hf</a:t>
                      </a:r>
                      <a:r>
                        <a:rPr lang="tr-TR" sz="1200" dirty="0" smtClean="0"/>
                        <a:t>-</a:t>
                      </a:r>
                    </a:p>
                    <a:p>
                      <a:r>
                        <a:rPr lang="tr-TR" sz="1200" dirty="0" smtClean="0"/>
                        <a:t>DD:</a:t>
                      </a:r>
                      <a:r>
                        <a:rPr lang="tr-TR" sz="1200" baseline="0" dirty="0" smtClean="0"/>
                        <a:t> %85 YD:%71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79512" y="6093296"/>
            <a:ext cx="30603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r>
              <a:rPr lang="tr-TR" sz="1400" dirty="0" smtClean="0"/>
              <a:t>ilk RDBPC yer fıstığı OIT çalışması</a:t>
            </a:r>
          </a:p>
          <a:p>
            <a:r>
              <a:rPr lang="tr-TR" sz="1400" dirty="0" smtClean="0"/>
              <a:t>**SLIT ile ilk karşılaştırma çalışması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5841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Çoklu Besin ile OIT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2880320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/>
              <a:t>Yaş </a:t>
            </a:r>
            <a:r>
              <a:rPr lang="tr-TR" sz="2000" dirty="0"/>
              <a:t>= 8 (4-46) </a:t>
            </a:r>
            <a:r>
              <a:rPr lang="tr-TR" sz="2000" dirty="0" smtClean="0"/>
              <a:t>yıl</a:t>
            </a:r>
          </a:p>
          <a:p>
            <a:pPr>
              <a:buFont typeface="Wingdings" pitchFamily="2" charset="2"/>
              <a:buChar char="Ø"/>
            </a:pPr>
            <a:endParaRPr lang="tr-TR" sz="2000" dirty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Yer </a:t>
            </a:r>
            <a:r>
              <a:rPr lang="tr-TR" sz="2000" dirty="0"/>
              <a:t>fıstığı   (n=15)</a:t>
            </a:r>
          </a:p>
          <a:p>
            <a:pPr marL="0" indent="0">
              <a:buNone/>
            </a:pPr>
            <a:r>
              <a:rPr lang="tr-TR" sz="2000" dirty="0"/>
              <a:t>     Çok besin  (n=25)</a:t>
            </a:r>
          </a:p>
          <a:p>
            <a:pPr marL="0" indent="0">
              <a:buNone/>
            </a:pPr>
            <a:r>
              <a:rPr lang="tr-TR" sz="2000" dirty="0"/>
              <a:t>       (2-5 çeşit)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err="1" smtClean="0"/>
              <a:t>maks</a:t>
            </a:r>
            <a:r>
              <a:rPr lang="tr-TR" sz="2000" dirty="0" smtClean="0"/>
              <a:t>: 4000mg </a:t>
            </a:r>
            <a:r>
              <a:rPr lang="tr-TR" sz="2000" dirty="0" err="1" smtClean="0"/>
              <a:t>prt</a:t>
            </a:r>
            <a:endParaRPr lang="tr-TR" sz="2000" dirty="0"/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İdame faz: 12 ay</a:t>
            </a:r>
          </a:p>
          <a:p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67" y="1772817"/>
            <a:ext cx="5129489" cy="468051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Dikdörtgen 10"/>
          <p:cNvSpPr/>
          <p:nvPr/>
        </p:nvSpPr>
        <p:spPr>
          <a:xfrm>
            <a:off x="3546968" y="3573016"/>
            <a:ext cx="51294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69" y="4005064"/>
            <a:ext cx="51294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938664" y="6608385"/>
            <a:ext cx="331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Begin</a:t>
            </a:r>
            <a:r>
              <a:rPr lang="tr-TR" sz="1200" dirty="0" smtClean="0">
                <a:solidFill>
                  <a:schemeClr val="bg1"/>
                </a:solidFill>
              </a:rPr>
              <a:t> P, </a:t>
            </a:r>
            <a:r>
              <a:rPr lang="tr-TR" sz="1200" dirty="0" err="1" smtClean="0">
                <a:solidFill>
                  <a:schemeClr val="bg1"/>
                </a:solidFill>
              </a:rPr>
              <a:t>Allergy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Asthma</a:t>
            </a:r>
            <a:r>
              <a:rPr lang="tr-TR" sz="1200" dirty="0" smtClean="0">
                <a:solidFill>
                  <a:schemeClr val="bg1"/>
                </a:solidFill>
              </a:rPr>
              <a:t> &amp; </a:t>
            </a:r>
            <a:r>
              <a:rPr lang="tr-TR" sz="1200" dirty="0" err="1" smtClean="0">
                <a:solidFill>
                  <a:schemeClr val="bg1"/>
                </a:solidFill>
              </a:rPr>
              <a:t>Clin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Immunol</a:t>
            </a:r>
            <a:r>
              <a:rPr lang="tr-TR" sz="1200" dirty="0" smtClean="0">
                <a:solidFill>
                  <a:schemeClr val="bg1"/>
                </a:solidFill>
              </a:rPr>
              <a:t>, 2014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98" y="358032"/>
            <a:ext cx="3729583" cy="602329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5938664" y="6608385"/>
            <a:ext cx="331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Begin</a:t>
            </a:r>
            <a:r>
              <a:rPr lang="tr-TR" sz="1200" dirty="0" smtClean="0">
                <a:solidFill>
                  <a:schemeClr val="bg1"/>
                </a:solidFill>
              </a:rPr>
              <a:t> P, </a:t>
            </a:r>
            <a:r>
              <a:rPr lang="tr-TR" sz="1200" dirty="0" err="1" smtClean="0">
                <a:solidFill>
                  <a:schemeClr val="bg1"/>
                </a:solidFill>
              </a:rPr>
              <a:t>Allergy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Asthma</a:t>
            </a:r>
            <a:r>
              <a:rPr lang="tr-TR" sz="1200" dirty="0" smtClean="0">
                <a:solidFill>
                  <a:schemeClr val="bg1"/>
                </a:solidFill>
              </a:rPr>
              <a:t> &amp; </a:t>
            </a:r>
            <a:r>
              <a:rPr lang="tr-TR" sz="1200" dirty="0" err="1" smtClean="0">
                <a:solidFill>
                  <a:schemeClr val="bg1"/>
                </a:solidFill>
              </a:rPr>
              <a:t>Clin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Immunol</a:t>
            </a:r>
            <a:r>
              <a:rPr lang="tr-TR" sz="1200" dirty="0" smtClean="0">
                <a:solidFill>
                  <a:schemeClr val="bg1"/>
                </a:solidFill>
              </a:rPr>
              <a:t>, 2014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582245" cy="32399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0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3927"/>
            <a:ext cx="3024598" cy="19140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 Etkiler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5536" y="2296611"/>
            <a:ext cx="5112567" cy="35086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 smtClean="0"/>
              <a:t>Hemen her hastada görülür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 smtClean="0"/>
              <a:t>Her fazda ortaya çıkabilir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   (En sık başlangıç ve doz artış fazı)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 smtClean="0"/>
              <a:t>Çoğu hafiftir </a:t>
            </a:r>
            <a:r>
              <a:rPr lang="tr-TR" sz="2000" dirty="0" smtClean="0"/>
              <a:t>(oral kaşıntı/karın ağrısı)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/>
              <a:t>Zamanla sıklık ve şiddet </a:t>
            </a:r>
            <a:r>
              <a:rPr lang="tr-TR" sz="2400" dirty="0" smtClean="0"/>
              <a:t>azalır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5796134" y="3109024"/>
            <a:ext cx="839521" cy="9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068387" y="4174047"/>
            <a:ext cx="1752347" cy="83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 Etkiler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5536" y="2154336"/>
            <a:ext cx="6552728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En sık </a:t>
            </a:r>
            <a:r>
              <a:rPr lang="tr-TR" sz="2400" b="1" dirty="0" smtClean="0"/>
              <a:t>GİS </a:t>
            </a:r>
            <a:r>
              <a:rPr lang="tr-TR" sz="2400" dirty="0"/>
              <a:t>yan </a:t>
            </a:r>
            <a:r>
              <a:rPr lang="tr-TR" sz="2400" dirty="0" smtClean="0"/>
              <a:t>etki </a:t>
            </a:r>
            <a:r>
              <a:rPr lang="tr-TR" sz="2000" dirty="0" smtClean="0"/>
              <a:t>(%60-80)</a:t>
            </a:r>
            <a:endParaRPr lang="tr-TR" sz="2000" dirty="0"/>
          </a:p>
          <a:p>
            <a:r>
              <a:rPr lang="tr-TR" sz="2400" dirty="0"/>
              <a:t>(karın ağrısı, bulantı, kusma, </a:t>
            </a:r>
            <a:r>
              <a:rPr lang="tr-TR" sz="2400" dirty="0" err="1"/>
              <a:t>reflü</a:t>
            </a:r>
            <a:r>
              <a:rPr lang="tr-TR" sz="2400" dirty="0" smtClean="0"/>
              <a:t>)</a:t>
            </a:r>
          </a:p>
          <a:p>
            <a:endParaRPr lang="tr-T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tr-TR" sz="2400" dirty="0" smtClean="0"/>
              <a:t>En sık OIT bırakma nedeni- GİS yan etki ! </a:t>
            </a:r>
            <a:r>
              <a:rPr lang="tr-TR" sz="2000" dirty="0" smtClean="0"/>
              <a:t>(%10-15)</a:t>
            </a:r>
            <a:endParaRPr lang="tr-TR" sz="2000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800" dirty="0"/>
              <a:t>Anafilaksi </a:t>
            </a:r>
            <a:r>
              <a:rPr lang="tr-TR" sz="2400" dirty="0"/>
              <a:t>(~%20-25  hasta / %1 doz)</a:t>
            </a:r>
          </a:p>
          <a:p>
            <a:pPr>
              <a:lnSpc>
                <a:spcPct val="200000"/>
              </a:lnSpc>
            </a:pPr>
            <a:r>
              <a:rPr lang="tr-TR" sz="2000" u="sng" dirty="0"/>
              <a:t>Her hastaya oto-enjektör ve acil eylem planı verilmeli!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 err="1" smtClean="0"/>
              <a:t>EoE</a:t>
            </a:r>
            <a:r>
              <a:rPr lang="tr-TR" sz="2400" dirty="0" smtClean="0"/>
              <a:t> </a:t>
            </a:r>
            <a:r>
              <a:rPr lang="tr-TR" sz="2000" dirty="0" smtClean="0"/>
              <a:t>(~ </a:t>
            </a:r>
            <a:r>
              <a:rPr lang="tr-TR" sz="2000" dirty="0"/>
              <a:t>%</a:t>
            </a:r>
            <a:r>
              <a:rPr lang="tr-TR" sz="2000" dirty="0" smtClean="0"/>
              <a:t>3, %8)</a:t>
            </a:r>
            <a:r>
              <a:rPr lang="tr-TR" sz="2400" dirty="0" smtClean="0"/>
              <a:t> (</a:t>
            </a:r>
            <a:r>
              <a:rPr lang="tr-TR" sz="2400" dirty="0" err="1" smtClean="0"/>
              <a:t>Persistan</a:t>
            </a:r>
            <a:r>
              <a:rPr lang="tr-TR" sz="2400" dirty="0" smtClean="0"/>
              <a:t> GİS semptomları!!)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39" y="3190850"/>
            <a:ext cx="1457325" cy="20383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595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 Etkiler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1696740"/>
            <a:ext cx="820891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N= 794 (süt =614; fıstık=130, yumurta=41, susam=9)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    (Yaş=83 </a:t>
            </a:r>
            <a:r>
              <a:rPr lang="tr-TR" dirty="0"/>
              <a:t>ay (60-126</a:t>
            </a:r>
            <a:r>
              <a:rPr lang="tr-TR" dirty="0" smtClean="0"/>
              <a:t>)</a:t>
            </a:r>
            <a:r>
              <a:rPr lang="tr-TR" dirty="0"/>
              <a:t> Bazal AES= </a:t>
            </a:r>
            <a:r>
              <a:rPr lang="tr-TR" dirty="0" smtClean="0"/>
              <a:t>450/µL)</a:t>
            </a:r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Parametre: ≥3 gün/ay karın ağrısı ± kusma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/>
              <a:t>OITIGER</a:t>
            </a:r>
            <a:r>
              <a:rPr lang="tr-TR" dirty="0" smtClean="0"/>
              <a:t>= %8,2 (65/794; n=47 tekrarlayan kusma, n=18 karın ağrısı)</a:t>
            </a:r>
          </a:p>
          <a:p>
            <a:r>
              <a:rPr lang="tr-TR" dirty="0" smtClean="0"/>
              <a:t>    OITIGER zaman= %65 ilk 3 ay (%38,5 ilk 1 ay)</a:t>
            </a:r>
          </a:p>
          <a:p>
            <a:r>
              <a:rPr lang="tr-TR" dirty="0" smtClean="0"/>
              <a:t>    N=3 </a:t>
            </a:r>
            <a:r>
              <a:rPr lang="tr-TR" dirty="0" err="1" smtClean="0"/>
              <a:t>EoE</a:t>
            </a:r>
            <a:r>
              <a:rPr lang="tr-TR" dirty="0" smtClean="0"/>
              <a:t> (</a:t>
            </a:r>
            <a:r>
              <a:rPr lang="tr-TR" dirty="0" err="1" smtClean="0"/>
              <a:t>bx</a:t>
            </a:r>
            <a:r>
              <a:rPr lang="tr-TR" dirty="0" smtClean="0"/>
              <a:t>; 30, 170, 65/BBA)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6" y="4221088"/>
            <a:ext cx="5932177" cy="180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45" y="4221088"/>
            <a:ext cx="2119011" cy="231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86806" y="6577607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JACI, Basımda 2017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254037" y="5347732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>
                <a:solidFill>
                  <a:srgbClr val="FF0000"/>
                </a:solidFill>
              </a:rPr>
              <a:t>Sens</a:t>
            </a:r>
            <a:r>
              <a:rPr lang="tr-TR" sz="1600" b="1" dirty="0" smtClean="0">
                <a:solidFill>
                  <a:srgbClr val="FF0000"/>
                </a:solidFill>
              </a:rPr>
              <a:t>:%85</a:t>
            </a:r>
          </a:p>
          <a:p>
            <a:r>
              <a:rPr lang="tr-TR" sz="1600" b="1" dirty="0" err="1" smtClean="0">
                <a:solidFill>
                  <a:srgbClr val="FF0000"/>
                </a:solidFill>
              </a:rPr>
              <a:t>Spes</a:t>
            </a:r>
            <a:r>
              <a:rPr lang="tr-TR" sz="1600" b="1" dirty="0" smtClean="0">
                <a:solidFill>
                  <a:srgbClr val="FF0000"/>
                </a:solidFill>
              </a:rPr>
              <a:t>:%73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7543" y="6165304"/>
            <a:ext cx="59433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OITIGER</a:t>
            </a:r>
            <a:r>
              <a:rPr lang="tr-TR" dirty="0" smtClean="0"/>
              <a:t>: 2,43</a:t>
            </a:r>
            <a:r>
              <a:rPr lang="tr-TR" b="1" dirty="0" smtClean="0"/>
              <a:t> </a:t>
            </a:r>
            <a:r>
              <a:rPr lang="tr-TR" dirty="0"/>
              <a:t>(1,64-3,74) </a:t>
            </a:r>
            <a:r>
              <a:rPr lang="tr-TR" dirty="0" err="1"/>
              <a:t>vs</a:t>
            </a:r>
            <a:r>
              <a:rPr lang="tr-TR" dirty="0"/>
              <a:t> 1,37 (1,0-2,0</a:t>
            </a:r>
            <a:r>
              <a:rPr lang="tr-TR" dirty="0" smtClean="0"/>
              <a:t>), p&lt;0,001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OIT-Yan Etkiler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u="sng" dirty="0" smtClean="0">
                <a:solidFill>
                  <a:schemeClr val="tx1"/>
                </a:solidFill>
              </a:rPr>
              <a:t>Riski artıran durumlar</a:t>
            </a:r>
            <a:endParaRPr lang="tr-TR" sz="3600" u="sng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576" y="2339002"/>
            <a:ext cx="3672408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Enfeksiyon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Egzersiz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Açlık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NSAİİ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Kontrolsüz astım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Polen alerjisi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err="1" smtClean="0"/>
              <a:t>Menstruasyon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7594822" y="6608385"/>
            <a:ext cx="1657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Gernez</a:t>
            </a:r>
            <a:r>
              <a:rPr lang="tr-TR" sz="1200" dirty="0" smtClean="0">
                <a:solidFill>
                  <a:schemeClr val="bg1"/>
                </a:solidFill>
              </a:rPr>
              <a:t> Y, JACI, 2017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8152"/>
            <a:ext cx="2411511" cy="24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67544" y="2339002"/>
            <a:ext cx="4752528" cy="39703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err="1" smtClean="0"/>
              <a:t>Atopik</a:t>
            </a:r>
            <a:r>
              <a:rPr lang="tr-TR" sz="2400" dirty="0" smtClean="0"/>
              <a:t> hastalık kontrolü</a:t>
            </a: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u="sng" dirty="0" smtClean="0"/>
              <a:t>Doz:</a:t>
            </a:r>
            <a:r>
              <a:rPr lang="tr-TR" sz="2400" dirty="0" smtClean="0"/>
              <a:t> Her gün aynı saatte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u="sng" dirty="0" smtClean="0"/>
              <a:t>Doz: </a:t>
            </a:r>
            <a:r>
              <a:rPr lang="tr-TR" sz="2400" dirty="0" smtClean="0"/>
              <a:t>Hafif bir yemek sonrası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1-2 saat egzersizden kaçınmak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Akut enfeksiyonda ara vermek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/>
              <a:t>Epinefrin </a:t>
            </a:r>
            <a:r>
              <a:rPr lang="tr-TR" sz="2400" dirty="0" err="1" smtClean="0"/>
              <a:t>otoenjektör</a:t>
            </a:r>
            <a:r>
              <a:rPr lang="tr-TR" sz="2400" dirty="0" smtClean="0"/>
              <a:t>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Düşük doz </a:t>
            </a:r>
            <a:r>
              <a:rPr lang="tr-TR" sz="2400" dirty="0" smtClean="0"/>
              <a:t>OIT</a:t>
            </a:r>
            <a:endParaRPr lang="tr-TR" sz="24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354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OIT-Yan Etkiler</a:t>
            </a:r>
            <a:br>
              <a:rPr lang="tr-T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u="sng" dirty="0" smtClean="0"/>
              <a:t>Riski azaltmak</a:t>
            </a:r>
            <a:endParaRPr lang="tr-TR" sz="4000" u="sng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08" y="3095600"/>
            <a:ext cx="2565648" cy="24936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Dikdörtgen 3"/>
          <p:cNvSpPr/>
          <p:nvPr/>
        </p:nvSpPr>
        <p:spPr>
          <a:xfrm>
            <a:off x="7594822" y="6577607"/>
            <a:ext cx="1657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</a:rPr>
              <a:t>Gernez</a:t>
            </a:r>
            <a:r>
              <a:rPr lang="tr-TR" sz="1200" dirty="0">
                <a:solidFill>
                  <a:schemeClr val="bg1"/>
                </a:solidFill>
              </a:rPr>
              <a:t> Y, JACI, 2017</a:t>
            </a:r>
          </a:p>
        </p:txBody>
      </p:sp>
    </p:spTree>
    <p:extLst>
      <p:ext uri="{BB962C8B-B14F-4D97-AF65-F5344CB8AC3E}">
        <p14:creationId xmlns:p14="http://schemas.microsoft.com/office/powerpoint/2010/main" val="6090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87675" y="557808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 Etkiler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7674" y="2152595"/>
            <a:ext cx="5092437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 smtClean="0"/>
              <a:t>Hastaların </a:t>
            </a:r>
            <a:r>
              <a:rPr lang="tr-TR" sz="2400" dirty="0"/>
              <a:t>bir grubunda daha sık, </a:t>
            </a:r>
            <a:r>
              <a:rPr lang="tr-TR" sz="2400" dirty="0" smtClean="0"/>
              <a:t>tekrarlayıcı, beklenmedik </a:t>
            </a:r>
            <a:r>
              <a:rPr lang="tr-TR" sz="2400" dirty="0"/>
              <a:t>ve ağır </a:t>
            </a:r>
            <a:r>
              <a:rPr lang="tr-TR" sz="2400" dirty="0" smtClean="0"/>
              <a:t>seyreder</a:t>
            </a:r>
            <a:endParaRPr lang="tr-TR" sz="2400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/>
              <a:t> </a:t>
            </a:r>
            <a:r>
              <a:rPr lang="tr-TR" sz="2400" u="sng" dirty="0"/>
              <a:t>%10-20</a:t>
            </a:r>
            <a:r>
              <a:rPr lang="tr-TR" sz="2400" dirty="0"/>
              <a:t>; tedaviyi bırakmak zorunda kalır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49" y="3262486"/>
            <a:ext cx="2638026" cy="17506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7759303" y="3380795"/>
            <a:ext cx="943144" cy="875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 rot="16463105">
            <a:off x="7151304" y="4293096"/>
            <a:ext cx="4939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5553366" y="6608385"/>
            <a:ext cx="369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Chiang</a:t>
            </a:r>
            <a:r>
              <a:rPr lang="tr-TR" sz="1200" dirty="0" smtClean="0">
                <a:solidFill>
                  <a:schemeClr val="bg1"/>
                </a:solidFill>
              </a:rPr>
              <a:t> D, Berin MC, </a:t>
            </a:r>
            <a:r>
              <a:rPr lang="tr-TR" sz="1200" dirty="0" err="1" smtClean="0">
                <a:solidFill>
                  <a:schemeClr val="bg1"/>
                </a:solidFill>
              </a:rPr>
              <a:t>Curr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Allergy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Asthma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Rep</a:t>
            </a:r>
            <a:r>
              <a:rPr lang="tr-TR" sz="1200" dirty="0" smtClean="0">
                <a:solidFill>
                  <a:schemeClr val="bg1"/>
                </a:solidFill>
              </a:rPr>
              <a:t> 2015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69606" y="485800"/>
            <a:ext cx="7618817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 Başarısı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69606" y="2041678"/>
            <a:ext cx="7618817" cy="4339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DPT düşük </a:t>
            </a:r>
            <a:r>
              <a:rPr lang="tr-TR" sz="2800" dirty="0" err="1" smtClean="0"/>
              <a:t>endürasyon</a:t>
            </a:r>
            <a:r>
              <a:rPr lang="tr-TR" sz="2800" dirty="0" smtClean="0"/>
              <a:t> –başlangıç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Düşük spesifik </a:t>
            </a:r>
            <a:r>
              <a:rPr lang="tr-TR" sz="2800" dirty="0" err="1" smtClean="0"/>
              <a:t>IgE</a:t>
            </a:r>
            <a:endParaRPr lang="tr-TR" sz="28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Düşük spesifik </a:t>
            </a:r>
            <a:r>
              <a:rPr lang="tr-TR" sz="2800" dirty="0" err="1" smtClean="0"/>
              <a:t>IgE</a:t>
            </a:r>
            <a:r>
              <a:rPr lang="tr-TR" sz="2800" dirty="0" smtClean="0"/>
              <a:t>/ Total </a:t>
            </a:r>
            <a:r>
              <a:rPr lang="tr-TR" sz="2800" dirty="0" err="1" smtClean="0"/>
              <a:t>IgE</a:t>
            </a:r>
            <a:endParaRPr lang="tr-TR" sz="28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Bazı </a:t>
            </a:r>
            <a:r>
              <a:rPr lang="tr-TR" sz="2800" dirty="0" err="1" smtClean="0"/>
              <a:t>komponentlere</a:t>
            </a:r>
            <a:r>
              <a:rPr lang="tr-TR" sz="2800" dirty="0" smtClean="0"/>
              <a:t> karşı düşük </a:t>
            </a:r>
            <a:r>
              <a:rPr lang="tr-TR" sz="2800" dirty="0" err="1" smtClean="0"/>
              <a:t>sp</a:t>
            </a:r>
            <a:r>
              <a:rPr lang="tr-TR" sz="2800" dirty="0" smtClean="0"/>
              <a:t> </a:t>
            </a:r>
            <a:r>
              <a:rPr lang="tr-TR" sz="2800" dirty="0" err="1" smtClean="0"/>
              <a:t>IgE</a:t>
            </a:r>
            <a:r>
              <a:rPr lang="tr-TR" sz="2800" dirty="0" smtClean="0"/>
              <a:t> </a:t>
            </a:r>
          </a:p>
          <a:p>
            <a:r>
              <a:rPr lang="tr-TR" sz="2400" dirty="0" smtClean="0"/>
              <a:t>     </a:t>
            </a:r>
            <a:r>
              <a:rPr lang="tr-TR" sz="2200" dirty="0" smtClean="0"/>
              <a:t>(Ara h 1, Ara h 2,  </a:t>
            </a:r>
            <a:r>
              <a:rPr lang="tr-TR" sz="2200" dirty="0" err="1" smtClean="0"/>
              <a:t>ovomukoid</a:t>
            </a:r>
            <a:r>
              <a:rPr lang="tr-TR" sz="2200" dirty="0" smtClean="0"/>
              <a:t>, yumurta beyazı, kazein)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Anafilaksi öyküsü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İndüksiyon fazında </a:t>
            </a:r>
            <a:r>
              <a:rPr lang="tr-TR" sz="2800" dirty="0" err="1" smtClean="0"/>
              <a:t>Epi</a:t>
            </a:r>
            <a:r>
              <a:rPr lang="tr-TR" sz="2800" dirty="0" smtClean="0"/>
              <a:t> gerekenler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254455" y="6577607"/>
            <a:ext cx="2998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Pesek DP, </a:t>
            </a:r>
            <a:r>
              <a:rPr lang="tr-TR" sz="1200" dirty="0" err="1" smtClean="0">
                <a:solidFill>
                  <a:schemeClr val="bg1"/>
                </a:solidFill>
              </a:rPr>
              <a:t>Curr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Allergy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Asthma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Rep</a:t>
            </a:r>
            <a:r>
              <a:rPr lang="tr-TR" sz="1200" dirty="0" smtClean="0">
                <a:solidFill>
                  <a:schemeClr val="bg1"/>
                </a:solidFill>
              </a:rPr>
              <a:t> 2016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5232" y="557808"/>
            <a:ext cx="757118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060848"/>
            <a:ext cx="7571184" cy="4176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sz="2800" dirty="0" smtClean="0"/>
              <a:t>Oral </a:t>
            </a:r>
            <a:r>
              <a:rPr lang="tr-TR" sz="2800" dirty="0" err="1" smtClean="0"/>
              <a:t>immünoterapi</a:t>
            </a:r>
            <a:r>
              <a:rPr lang="tr-TR" sz="2800" dirty="0" smtClean="0"/>
              <a:t> (OIT)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</a:t>
            </a:r>
            <a:r>
              <a:rPr lang="tr-TR" sz="2800" dirty="0" err="1" smtClean="0"/>
              <a:t>Sublingual</a:t>
            </a:r>
            <a:r>
              <a:rPr lang="tr-TR" sz="2800" dirty="0" smtClean="0"/>
              <a:t> </a:t>
            </a:r>
            <a:r>
              <a:rPr lang="tr-TR" sz="2800" dirty="0" err="1" smtClean="0"/>
              <a:t>İmmünoterapi</a:t>
            </a:r>
            <a:r>
              <a:rPr lang="tr-TR" sz="2800" dirty="0" smtClean="0"/>
              <a:t> (SLIT)</a:t>
            </a:r>
            <a:endParaRPr lang="tr-TR" sz="28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</a:t>
            </a:r>
            <a:r>
              <a:rPr lang="tr-TR" sz="2800" dirty="0" err="1" smtClean="0"/>
              <a:t>Epikutanöz</a:t>
            </a:r>
            <a:r>
              <a:rPr lang="tr-TR" sz="2800" dirty="0" smtClean="0"/>
              <a:t> </a:t>
            </a:r>
            <a:r>
              <a:rPr lang="tr-TR" sz="2800" dirty="0" err="1" smtClean="0"/>
              <a:t>İmmünotepi</a:t>
            </a:r>
            <a:r>
              <a:rPr lang="tr-TR" sz="2800" dirty="0" smtClean="0"/>
              <a:t> (EPIT)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</a:t>
            </a:r>
            <a:r>
              <a:rPr lang="tr-TR" sz="2800" dirty="0"/>
              <a:t>OIT-SLIT-EPIT </a:t>
            </a:r>
            <a:r>
              <a:rPr lang="tr-TR" sz="2800" dirty="0" smtClean="0"/>
              <a:t>karşılaştırma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solidFill>
                  <a:prstClr val="black"/>
                </a:solidFill>
              </a:rPr>
              <a:t>	</a:t>
            </a:r>
            <a:r>
              <a:rPr lang="tr-TR" sz="2800" dirty="0" err="1" smtClean="0">
                <a:solidFill>
                  <a:prstClr val="black"/>
                </a:solidFill>
              </a:rPr>
              <a:t>Modifiye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hipoalerjenik</a:t>
            </a:r>
            <a:r>
              <a:rPr lang="tr-TR" sz="2800" dirty="0">
                <a:solidFill>
                  <a:prstClr val="black"/>
                </a:solidFill>
              </a:rPr>
              <a:t> moleküller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1098468" y="2492896"/>
            <a:ext cx="0" cy="2952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1089127" y="2515547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098468" y="328498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098468" y="400506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98468" y="472514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089127" y="544522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548" y="413792"/>
            <a:ext cx="7910892" cy="12870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–Yan Etki</a:t>
            </a:r>
            <a:br>
              <a:rPr lang="tr-T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u="sng" dirty="0">
                <a:solidFill>
                  <a:schemeClr val="tx1"/>
                </a:solidFill>
              </a:rPr>
              <a:t>Riski Azaltmak-</a:t>
            </a:r>
            <a:r>
              <a:rPr lang="tr-TR" sz="4000" u="sng" dirty="0" err="1">
                <a:solidFill>
                  <a:schemeClr val="tx1"/>
                </a:solidFill>
              </a:rPr>
              <a:t>Omalizumab</a:t>
            </a:r>
            <a:endParaRPr lang="tr-TR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9" y="1968872"/>
            <a:ext cx="7840561" cy="44124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6168021" y="6608385"/>
            <a:ext cx="3084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Labrosse</a:t>
            </a:r>
            <a:r>
              <a:rPr lang="tr-TR" sz="1200" dirty="0" smtClean="0">
                <a:solidFill>
                  <a:schemeClr val="bg1"/>
                </a:solidFill>
              </a:rPr>
              <a:t> R, </a:t>
            </a:r>
            <a:r>
              <a:rPr lang="tr-TR" sz="1200" dirty="0" err="1" smtClean="0">
                <a:solidFill>
                  <a:schemeClr val="bg1"/>
                </a:solidFill>
              </a:rPr>
              <a:t>Arch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Immunol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Ther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Exp</a:t>
            </a:r>
            <a:r>
              <a:rPr lang="tr-TR" sz="1200" dirty="0" smtClean="0">
                <a:solidFill>
                  <a:schemeClr val="bg1"/>
                </a:solidFill>
              </a:rPr>
              <a:t>, 2016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94718"/>
            <a:ext cx="8064896" cy="12821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OIT –Yan Etki</a:t>
            </a:r>
            <a:br>
              <a:rPr lang="tr-T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tr-TR" sz="4000" u="sng" dirty="0">
                <a:solidFill>
                  <a:prstClr val="black"/>
                </a:solidFill>
              </a:rPr>
              <a:t>Riski Azaltmak-</a:t>
            </a:r>
            <a:r>
              <a:rPr lang="tr-TR" sz="4000" u="sng" dirty="0" err="1">
                <a:solidFill>
                  <a:prstClr val="black"/>
                </a:solidFill>
              </a:rPr>
              <a:t>Omalizumab</a:t>
            </a:r>
            <a:endParaRPr lang="tr-TR" sz="4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539552" y="3133688"/>
            <a:ext cx="8064896" cy="25439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800" dirty="0" smtClean="0"/>
              <a:t>Başlangıç fazında yan etkileri azaltmak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800" dirty="0" smtClean="0"/>
              <a:t>İdameye geçiş süresini kısaltmak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800" dirty="0" smtClean="0"/>
              <a:t>Tedavide daha yüksek doza çıkabilmek</a:t>
            </a:r>
            <a:endParaRPr lang="tr-TR" sz="2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179643" y="6423719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Nadeau</a:t>
            </a:r>
            <a:r>
              <a:rPr lang="tr-TR" sz="1200" dirty="0" smtClean="0">
                <a:solidFill>
                  <a:schemeClr val="bg1"/>
                </a:solidFill>
              </a:rPr>
              <a:t> KC; JACI 2011</a:t>
            </a:r>
          </a:p>
          <a:p>
            <a:r>
              <a:rPr lang="tr-TR" sz="1200" dirty="0" err="1" smtClean="0">
                <a:solidFill>
                  <a:schemeClr val="bg1"/>
                </a:solidFill>
              </a:rPr>
              <a:t>Scheneider</a:t>
            </a:r>
            <a:r>
              <a:rPr lang="tr-TR" sz="1200" dirty="0" smtClean="0">
                <a:solidFill>
                  <a:schemeClr val="bg1"/>
                </a:solidFill>
              </a:rPr>
              <a:t> LC, JACI 2012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3" y="2329680"/>
            <a:ext cx="8582017" cy="31253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" y="329902"/>
            <a:ext cx="8601533" cy="180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09811" y="5589240"/>
            <a:ext cx="375813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N=57 ;Yaş: 8-15 yıl</a:t>
            </a:r>
          </a:p>
          <a:p>
            <a:r>
              <a:rPr lang="tr-TR" sz="1400" dirty="0" smtClean="0"/>
              <a:t>OIT=32 ay</a:t>
            </a:r>
          </a:p>
          <a:p>
            <a:r>
              <a:rPr lang="tr-TR" sz="1400" dirty="0" err="1" smtClean="0"/>
              <a:t>Omalizumab</a:t>
            </a:r>
            <a:r>
              <a:rPr lang="tr-TR" sz="1400" dirty="0" smtClean="0"/>
              <a:t>: 4 ay önce-28 ay süreyle</a:t>
            </a:r>
          </a:p>
          <a:p>
            <a:r>
              <a:rPr lang="tr-TR" sz="1400" dirty="0" smtClean="0"/>
              <a:t>SU: 4 ay</a:t>
            </a:r>
            <a:endParaRPr lang="tr-TR" sz="1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08031" y="6608385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JACI, 2016</a:t>
            </a:r>
            <a:endParaRPr lang="tr-TR" sz="1200" dirty="0">
              <a:solidFill>
                <a:schemeClr val="bg1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45274" y="3356992"/>
            <a:ext cx="85123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308078" y="3861048"/>
            <a:ext cx="85123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2699792" y="306896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5436096" y="306896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1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6" y="2344738"/>
            <a:ext cx="5184576" cy="432462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8192741" y="6581001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>
                <a:solidFill>
                  <a:schemeClr val="bg1"/>
                </a:solidFill>
              </a:rPr>
              <a:t>JACI, 2017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022304" y="3427983"/>
            <a:ext cx="29340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50" dirty="0" err="1"/>
              <a:t>Rush</a:t>
            </a:r>
            <a:endParaRPr lang="tr-TR" sz="1050" dirty="0"/>
          </a:p>
          <a:p>
            <a:pPr algn="ctr"/>
            <a:r>
              <a:rPr lang="tr-TR" sz="1050" dirty="0"/>
              <a:t> </a:t>
            </a:r>
            <a:r>
              <a:rPr lang="tr-TR" sz="1050" dirty="0" err="1"/>
              <a:t>desensitizasyon</a:t>
            </a:r>
            <a:endParaRPr lang="tr-TR" sz="1050" dirty="0"/>
          </a:p>
          <a:p>
            <a:pPr algn="ctr"/>
            <a:r>
              <a:rPr lang="tr-TR" sz="1050" dirty="0"/>
              <a:t>N=8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28" y="3162981"/>
            <a:ext cx="1182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801"/>
            <a:ext cx="7848872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264749" y="6608385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 JACI, 2017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5995"/>
            <a:ext cx="3744416" cy="425336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80801"/>
            <a:ext cx="798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860032" y="3239914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2" y="2561289"/>
            <a:ext cx="7984140" cy="173180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8" y="4599173"/>
            <a:ext cx="8048697" cy="19261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Dikdörtgen 4"/>
          <p:cNvSpPr/>
          <p:nvPr/>
        </p:nvSpPr>
        <p:spPr>
          <a:xfrm>
            <a:off x="251520" y="5239127"/>
            <a:ext cx="8496944" cy="278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308031" y="6608385"/>
            <a:ext cx="944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200" dirty="0" smtClean="0">
                <a:solidFill>
                  <a:schemeClr val="bg1"/>
                </a:solidFill>
              </a:rPr>
              <a:t>JACI</a:t>
            </a:r>
            <a:r>
              <a:rPr lang="tr-TR" sz="1200" dirty="0">
                <a:solidFill>
                  <a:schemeClr val="bg1"/>
                </a:solidFill>
              </a:rPr>
              <a:t>, 2017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2" y="260648"/>
            <a:ext cx="7984139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2023"/>
            <a:ext cx="8496944" cy="25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9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Omalizumab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4032448" cy="35283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riskli hasta </a:t>
            </a:r>
          </a:p>
          <a:p>
            <a:pPr marL="0" indent="0">
              <a:buNone/>
            </a:pPr>
            <a:r>
              <a:rPr lang="tr-TR" sz="2600" dirty="0" err="1" smtClean="0"/>
              <a:t>Desensitizasyon</a:t>
            </a:r>
            <a:r>
              <a:rPr lang="tr-TR" sz="2600" dirty="0" smtClean="0"/>
              <a:t> süresi kısalır</a:t>
            </a:r>
          </a:p>
          <a:p>
            <a:pPr>
              <a:buFont typeface="Wingdings" pitchFamily="2" charset="2"/>
              <a:buChar char="Ø"/>
            </a:pP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 etkiler azalır </a:t>
            </a:r>
          </a:p>
          <a:p>
            <a:pPr marL="0" indent="0">
              <a:buNone/>
            </a:pPr>
            <a:r>
              <a:rPr lang="tr-TR" sz="2600" dirty="0" smtClean="0"/>
              <a:t>Daha az epinefrin?</a:t>
            </a:r>
          </a:p>
          <a:p>
            <a:pPr>
              <a:buFont typeface="Wingdings" pitchFamily="2" charset="2"/>
              <a:buChar char="Ø"/>
            </a:pP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Yaşam kalitesi artışı?</a:t>
            </a:r>
            <a:endParaRPr lang="tr-TR" sz="2400" dirty="0"/>
          </a:p>
          <a:p>
            <a:pPr>
              <a:buFont typeface="Wingdings" pitchFamily="2" charset="2"/>
              <a:buChar char="Ø"/>
            </a:pP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Etkinlik </a:t>
            </a: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tr-TR" sz="2600" dirty="0" smtClean="0"/>
              <a:t>Benzer</a:t>
            </a:r>
            <a:endParaRPr lang="tr-TR" sz="26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788024" y="2564903"/>
            <a:ext cx="3960440" cy="35283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Uygun doz / süre</a:t>
            </a:r>
            <a:endParaRPr lang="tr-TR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tr-TR" sz="2400" dirty="0" smtClean="0">
                <a:sym typeface="Wingdings" pitchFamily="2" charset="2"/>
              </a:rPr>
              <a:t>Bilinmiyor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 kesimi</a:t>
            </a:r>
          </a:p>
          <a:p>
            <a:pPr marL="0" indent="0">
              <a:buNone/>
            </a:pPr>
            <a:r>
              <a:rPr lang="tr-TR" sz="2400" dirty="0" smtClean="0">
                <a:sym typeface="Wingdings" pitchFamily="2" charset="2"/>
              </a:rPr>
              <a:t>R</a:t>
            </a:r>
            <a:r>
              <a:rPr lang="tr-TR" sz="2400" dirty="0" smtClean="0"/>
              <a:t>eaksiyon riskinde artış?</a:t>
            </a:r>
          </a:p>
          <a:p>
            <a:pPr marL="0" indent="0">
              <a:buNone/>
            </a:pPr>
            <a:r>
              <a:rPr lang="tr-TR" sz="2400" dirty="0" smtClean="0"/>
              <a:t>(t</a:t>
            </a:r>
            <a:r>
              <a:rPr lang="tr-TR" sz="1500" dirty="0" smtClean="0"/>
              <a:t>1/2 </a:t>
            </a:r>
            <a:r>
              <a:rPr lang="tr-TR" sz="2400" dirty="0" smtClean="0"/>
              <a:t>:2hf, eliminasyon: 2-3 ay)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Hızlı doz artışı</a:t>
            </a:r>
          </a:p>
          <a:p>
            <a:pPr marL="0" indent="0">
              <a:buNone/>
            </a:pPr>
            <a:r>
              <a:rPr lang="tr-TR" sz="2400" dirty="0" err="1" smtClean="0">
                <a:sym typeface="Wingdings" pitchFamily="2" charset="2"/>
              </a:rPr>
              <a:t>EoE</a:t>
            </a:r>
            <a:r>
              <a:rPr lang="tr-TR" sz="2400" dirty="0" smtClean="0">
                <a:sym typeface="Wingdings" pitchFamily="2" charset="2"/>
              </a:rPr>
              <a:t>  riskinde artış?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Maliyet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ülen Yüz 5"/>
          <p:cNvSpPr/>
          <p:nvPr/>
        </p:nvSpPr>
        <p:spPr>
          <a:xfrm>
            <a:off x="1619672" y="1668709"/>
            <a:ext cx="838142" cy="63424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ülen Yüz 8"/>
          <p:cNvSpPr/>
          <p:nvPr/>
        </p:nvSpPr>
        <p:spPr>
          <a:xfrm>
            <a:off x="6228184" y="1604578"/>
            <a:ext cx="792088" cy="69837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084168" y="6239053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Wood</a:t>
            </a:r>
            <a:r>
              <a:rPr lang="tr-TR" sz="1200" dirty="0" smtClean="0">
                <a:solidFill>
                  <a:schemeClr val="bg1"/>
                </a:solidFill>
              </a:rPr>
              <a:t> RA, JACI, 2016</a:t>
            </a:r>
          </a:p>
          <a:p>
            <a:r>
              <a:rPr lang="tr-TR" sz="1200" dirty="0" err="1" smtClean="0">
                <a:solidFill>
                  <a:schemeClr val="bg1"/>
                </a:solidFill>
              </a:rPr>
              <a:t>MacGinitie</a:t>
            </a:r>
            <a:r>
              <a:rPr lang="tr-TR" sz="1200" dirty="0" smtClean="0">
                <a:solidFill>
                  <a:schemeClr val="bg1"/>
                </a:solidFill>
              </a:rPr>
              <a:t> AJ, JACI 2017</a:t>
            </a:r>
          </a:p>
          <a:p>
            <a:r>
              <a:rPr lang="tr-TR" sz="1200" dirty="0" err="1" smtClean="0">
                <a:solidFill>
                  <a:schemeClr val="bg1"/>
                </a:solidFill>
              </a:rPr>
              <a:t>Labrosse</a:t>
            </a:r>
            <a:r>
              <a:rPr lang="tr-TR" sz="1200" dirty="0" smtClean="0">
                <a:solidFill>
                  <a:schemeClr val="bg1"/>
                </a:solidFill>
              </a:rPr>
              <a:t> R, </a:t>
            </a:r>
            <a:r>
              <a:rPr lang="tr-TR" sz="1200" dirty="0" err="1" smtClean="0">
                <a:solidFill>
                  <a:schemeClr val="bg1"/>
                </a:solidFill>
              </a:rPr>
              <a:t>Arch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Immunol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Ther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Exp</a:t>
            </a:r>
            <a:r>
              <a:rPr lang="tr-TR" sz="1200" dirty="0" smtClean="0">
                <a:solidFill>
                  <a:schemeClr val="bg1"/>
                </a:solidFill>
              </a:rPr>
              <a:t>, 2016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8376" y="485800"/>
            <a:ext cx="807524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Etkinlik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39552" y="1988840"/>
            <a:ext cx="7992888" cy="964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tr-TR" sz="2700" dirty="0" err="1" smtClean="0">
                <a:solidFill>
                  <a:prstClr val="black"/>
                </a:solidFill>
              </a:rPr>
              <a:t>Desensitizasyon</a:t>
            </a:r>
            <a:r>
              <a:rPr lang="tr-TR" sz="2700" dirty="0" smtClean="0">
                <a:solidFill>
                  <a:prstClr val="black"/>
                </a:solidFill>
              </a:rPr>
              <a:t> başarısı</a:t>
            </a:r>
            <a:r>
              <a:rPr lang="tr-TR" sz="27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tr-TR" sz="2700" dirty="0" smtClean="0">
                <a:solidFill>
                  <a:prstClr val="black"/>
                </a:solidFill>
              </a:rPr>
              <a:t>% 35-100</a:t>
            </a:r>
          </a:p>
          <a:p>
            <a:pPr lvl="0">
              <a:buFont typeface="Wingdings" pitchFamily="2" charset="2"/>
              <a:buChar char="Ø"/>
            </a:pPr>
            <a:r>
              <a:rPr lang="tr-TR" sz="2700" dirty="0" smtClean="0">
                <a:solidFill>
                  <a:prstClr val="black"/>
                </a:solidFill>
              </a:rPr>
              <a:t>SU sağlanamayan</a:t>
            </a:r>
            <a:r>
              <a:rPr lang="tr-TR" sz="27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tr-TR" sz="2700" dirty="0" smtClean="0">
                <a:solidFill>
                  <a:prstClr val="black"/>
                </a:solidFill>
              </a:rPr>
              <a:t>%10-30   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9552" y="4211503"/>
            <a:ext cx="7992888" cy="2169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700" dirty="0" smtClean="0"/>
              <a:t>BA </a:t>
            </a:r>
            <a:r>
              <a:rPr lang="tr-TR" sz="2700" dirty="0" err="1" smtClean="0"/>
              <a:t>fenotipi</a:t>
            </a:r>
            <a:endParaRPr lang="tr-TR" sz="27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 smtClean="0"/>
              <a:t>BA ağırlık düzeyi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 smtClean="0"/>
              <a:t>OIT öncesi </a:t>
            </a:r>
            <a:r>
              <a:rPr lang="tr-TR" sz="2700" dirty="0" err="1" smtClean="0"/>
              <a:t>sp</a:t>
            </a:r>
            <a:r>
              <a:rPr lang="tr-TR" sz="2700" dirty="0" smtClean="0"/>
              <a:t> </a:t>
            </a:r>
            <a:r>
              <a:rPr lang="tr-TR" sz="2700" dirty="0" err="1" smtClean="0"/>
              <a:t>IgE</a:t>
            </a:r>
            <a:endParaRPr lang="tr-TR" sz="27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 smtClean="0"/>
              <a:t>OIT sırasında </a:t>
            </a:r>
            <a:r>
              <a:rPr lang="tr-TR" sz="2700" dirty="0" err="1" smtClean="0"/>
              <a:t>serolojik</a:t>
            </a:r>
            <a:r>
              <a:rPr lang="tr-TR" sz="2700" dirty="0" smtClean="0"/>
              <a:t> yanıtlar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700" dirty="0" smtClean="0"/>
              <a:t>Eş zamanlı diğer alerjik hastalıklar (Astım, AR)</a:t>
            </a:r>
            <a:endParaRPr lang="tr-TR" sz="27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539552" y="3501008"/>
            <a:ext cx="7992888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Desensitizasyon</a:t>
            </a:r>
            <a:r>
              <a:rPr lang="tr-T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başarısını etkileyen </a:t>
            </a:r>
            <a:r>
              <a:rPr lang="tr-T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faktörler</a:t>
            </a:r>
            <a:endParaRPr lang="tr-TR" sz="2700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878280" y="6608385"/>
            <a:ext cx="2374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Gernez</a:t>
            </a:r>
            <a:r>
              <a:rPr lang="tr-TR" sz="1200" dirty="0" smtClean="0">
                <a:solidFill>
                  <a:schemeClr val="bg1"/>
                </a:solidFill>
              </a:rPr>
              <a:t> Y, JACI in </a:t>
            </a:r>
            <a:r>
              <a:rPr lang="tr-TR" sz="1200" dirty="0" err="1" smtClean="0">
                <a:solidFill>
                  <a:schemeClr val="bg1"/>
                </a:solidFill>
              </a:rPr>
              <a:t>Practice</a:t>
            </a:r>
            <a:r>
              <a:rPr lang="tr-TR" sz="1200" dirty="0" smtClean="0">
                <a:solidFill>
                  <a:schemeClr val="bg1"/>
                </a:solidFill>
              </a:rPr>
              <a:t> 2017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36327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BİLİNMEYENLER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927373"/>
            <a:ext cx="836327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İdame doz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İdame doz-sıklık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İdame </a:t>
            </a:r>
            <a:r>
              <a:rPr lang="tr-TR" dirty="0" smtClean="0"/>
              <a:t>doz-süre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OIT süre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Hasta seçimi için </a:t>
            </a:r>
            <a:r>
              <a:rPr lang="tr-TR" dirty="0" err="1" smtClean="0"/>
              <a:t>std</a:t>
            </a:r>
            <a:r>
              <a:rPr lang="tr-TR" dirty="0" smtClean="0"/>
              <a:t> kriterler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OIT’e</a:t>
            </a:r>
            <a:r>
              <a:rPr lang="tr-TR" dirty="0" smtClean="0"/>
              <a:t> yanıtı öngören </a:t>
            </a:r>
            <a:r>
              <a:rPr lang="tr-TR" dirty="0" err="1" smtClean="0"/>
              <a:t>biyomarker</a:t>
            </a:r>
            <a:r>
              <a:rPr lang="tr-TR" dirty="0" smtClean="0"/>
              <a:t>(</a:t>
            </a:r>
            <a:r>
              <a:rPr lang="tr-TR" dirty="0" err="1" smtClean="0"/>
              <a:t>lar</a:t>
            </a:r>
            <a:r>
              <a:rPr lang="tr-TR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Uzun dönem tolerans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6834999" y="6608385"/>
            <a:ext cx="2417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Gernez</a:t>
            </a:r>
            <a:r>
              <a:rPr lang="tr-TR" sz="1200" dirty="0" smtClean="0">
                <a:solidFill>
                  <a:schemeClr val="bg1"/>
                </a:solidFill>
              </a:rPr>
              <a:t> Y, 2017, JACI in </a:t>
            </a:r>
            <a:r>
              <a:rPr lang="tr-TR" sz="1200" dirty="0" err="1" smtClean="0">
                <a:solidFill>
                  <a:schemeClr val="bg1"/>
                </a:solidFill>
              </a:rPr>
              <a:t>Practice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827584" y="485800"/>
            <a:ext cx="740201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040560" cy="335426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78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2571579"/>
            <a:ext cx="2743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2" y="418307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penepi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4371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124482" y="1061996"/>
            <a:ext cx="29081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Alerjenden sakınma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24482" y="3078933"/>
            <a:ext cx="1963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Etiket okuma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124482" y="5277841"/>
            <a:ext cx="42260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Adrenalin </a:t>
            </a:r>
            <a:r>
              <a:rPr lang="tr-TR" sz="2400" dirty="0" err="1" smtClean="0"/>
              <a:t>otoenjektör</a:t>
            </a:r>
            <a:r>
              <a:rPr lang="tr-TR" sz="2400" dirty="0" smtClean="0"/>
              <a:t> reçetesi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739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33872"/>
            <a:ext cx="878497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52004"/>
              </p:ext>
            </p:extLst>
          </p:nvPr>
        </p:nvGraphicFramePr>
        <p:xfrm>
          <a:off x="179514" y="2760568"/>
          <a:ext cx="8784972" cy="290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4"/>
                <a:gridCol w="864096"/>
                <a:gridCol w="840094"/>
                <a:gridCol w="744082"/>
                <a:gridCol w="720080"/>
                <a:gridCol w="1080120"/>
                <a:gridCol w="864096"/>
                <a:gridCol w="1512168"/>
                <a:gridCol w="936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Yazar,</a:t>
                      </a:r>
                      <a:r>
                        <a:rPr lang="tr-TR" sz="1400" baseline="0" dirty="0" smtClean="0"/>
                        <a:t>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Alerjen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Metod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Olgu</a:t>
                      </a:r>
                      <a:r>
                        <a:rPr lang="tr-TR" sz="1400" baseline="0" dirty="0" smtClean="0"/>
                        <a:t> sayısı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Yaş</a:t>
                      </a:r>
                    </a:p>
                    <a:p>
                      <a:pPr algn="ctr"/>
                      <a:r>
                        <a:rPr lang="tr-TR" sz="1400" dirty="0" smtClean="0"/>
                        <a:t>(yıl)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İdame doz</a:t>
                      </a:r>
                    </a:p>
                    <a:p>
                      <a:pPr algn="ctr"/>
                      <a:r>
                        <a:rPr lang="tr-TR" sz="1400" dirty="0" smtClean="0"/>
                        <a:t>(mg)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Süre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Desensiti-zasyon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SU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Enrigue</a:t>
                      </a:r>
                      <a:r>
                        <a:rPr lang="tr-TR" sz="1200" dirty="0" smtClean="0"/>
                        <a:t>, 2005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Cor</a:t>
                      </a:r>
                      <a:r>
                        <a:rPr lang="tr-TR" sz="1200" dirty="0" smtClean="0"/>
                        <a:t> a1,</a:t>
                      </a:r>
                      <a:r>
                        <a:rPr lang="tr-TR" sz="1200" baseline="0" dirty="0" smtClean="0"/>
                        <a:t> 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RÇKPK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12/1</a:t>
                      </a:r>
                    </a:p>
                    <a:p>
                      <a:r>
                        <a:rPr lang="tr-TR" sz="900" dirty="0" smtClean="0"/>
                        <a:t>(%55</a:t>
                      </a:r>
                      <a:r>
                        <a:rPr lang="tr-TR" sz="900" baseline="0" dirty="0" smtClean="0"/>
                        <a:t> OAS</a:t>
                      </a:r>
                      <a:r>
                        <a:rPr lang="tr-TR" sz="1050" baseline="0" dirty="0" smtClean="0"/>
                        <a:t>)</a:t>
                      </a:r>
                      <a:endParaRPr lang="tr-T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19-53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13,25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(4 gün)</a:t>
                      </a:r>
                    </a:p>
                    <a:p>
                      <a:r>
                        <a:rPr lang="tr-TR" sz="1200" dirty="0" smtClean="0"/>
                        <a:t>8-12 </a:t>
                      </a:r>
                      <a:r>
                        <a:rPr lang="tr-TR" sz="1200" dirty="0" err="1" smtClean="0"/>
                        <a:t>hf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2,29-1-&gt;</a:t>
                      </a:r>
                      <a:r>
                        <a:rPr lang="tr-TR" sz="1200" b="1" dirty="0" smtClean="0"/>
                        <a:t>11,56</a:t>
                      </a:r>
                      <a:r>
                        <a:rPr lang="tr-TR" sz="1200" dirty="0" smtClean="0"/>
                        <a:t>mg (x5)/ 3,49</a:t>
                      </a:r>
                      <a:r>
                        <a:rPr lang="tr-TR" sz="1200" dirty="0" smtClean="0">
                          <a:sym typeface="Wingdings" pitchFamily="2" charset="2"/>
                        </a:rPr>
                        <a:t></a:t>
                      </a:r>
                      <a:r>
                        <a:rPr lang="tr-TR" sz="1200" b="1" dirty="0" smtClean="0">
                          <a:sym typeface="Wingdings" pitchFamily="2" charset="2"/>
                        </a:rPr>
                        <a:t>4,14</a:t>
                      </a:r>
                      <a:r>
                        <a:rPr lang="tr-TR" sz="1200" dirty="0" smtClean="0">
                          <a:sym typeface="Wingdings" pitchFamily="2" charset="2"/>
                        </a:rPr>
                        <a:t>mg</a:t>
                      </a:r>
                    </a:p>
                    <a:p>
                      <a:r>
                        <a:rPr lang="tr-TR" sz="1200" dirty="0" smtClean="0">
                          <a:sym typeface="Wingdings" pitchFamily="2" charset="2"/>
                        </a:rPr>
                        <a:t>%45(5) 20 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Boissieu</a:t>
                      </a:r>
                      <a:r>
                        <a:rPr lang="tr-TR" sz="1200" dirty="0" smtClean="0"/>
                        <a:t>,</a:t>
                      </a:r>
                      <a:r>
                        <a:rPr lang="tr-TR" sz="1200" baseline="0" dirty="0" smtClean="0"/>
                        <a:t> 2006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Süt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dirty="0" smtClean="0"/>
                        <a:t>8</a:t>
                      </a:r>
                      <a:endParaRPr lang="tr-T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6-17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1ml/gün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6 ay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</a:t>
                      </a:r>
                      <a:r>
                        <a:rPr lang="tr-TR" sz="1200" baseline="0" dirty="0" smtClean="0"/>
                        <a:t> (%38)  200ml</a:t>
                      </a:r>
                    </a:p>
                    <a:p>
                      <a:r>
                        <a:rPr lang="tr-TR" sz="1200" baseline="0" dirty="0" err="1" smtClean="0"/>
                        <a:t>Ort</a:t>
                      </a:r>
                      <a:r>
                        <a:rPr lang="tr-TR" sz="1200" baseline="0" dirty="0" smtClean="0"/>
                        <a:t> 39</a:t>
                      </a:r>
                      <a:r>
                        <a:rPr lang="tr-TR" sz="1200" baseline="0" dirty="0" smtClean="0">
                          <a:sym typeface="Wingdings" pitchFamily="2" charset="2"/>
                        </a:rPr>
                        <a:t>143ml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Kim, 2011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Şeftali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RÇKPK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11/7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2-10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2,5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(6) 12 ay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1710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vs</a:t>
                      </a:r>
                      <a:r>
                        <a:rPr lang="tr-TR" sz="1200" baseline="0" dirty="0" smtClean="0"/>
                        <a:t> 85mg 6(x20)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Fleischer</a:t>
                      </a:r>
                      <a:r>
                        <a:rPr lang="tr-TR" sz="1200" dirty="0" smtClean="0"/>
                        <a:t>,</a:t>
                      </a:r>
                      <a:r>
                        <a:rPr lang="tr-TR" sz="1200" baseline="0" dirty="0" smtClean="0"/>
                        <a:t> 2013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Fıstık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RÇKPK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20/20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12-37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1,4-3,7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44 </a:t>
                      </a:r>
                      <a:r>
                        <a:rPr lang="tr-TR" sz="1200" dirty="0" err="1" smtClean="0"/>
                        <a:t>hf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14/20 (%70) </a:t>
                      </a:r>
                      <a:r>
                        <a:rPr lang="tr-TR" sz="1200" dirty="0" err="1" smtClean="0"/>
                        <a:t>vs</a:t>
                      </a:r>
                      <a:r>
                        <a:rPr lang="tr-TR" sz="1200" dirty="0" smtClean="0"/>
                        <a:t> 3/20</a:t>
                      </a:r>
                      <a:r>
                        <a:rPr lang="tr-TR" sz="1200" baseline="0" dirty="0" smtClean="0"/>
                        <a:t> (%15)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Burks</a:t>
                      </a:r>
                      <a:r>
                        <a:rPr lang="tr-TR" sz="1200" dirty="0" smtClean="0"/>
                        <a:t>, 2015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Fıstık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17/20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12-37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1,4-3,7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36 ay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2+2/37</a:t>
                      </a:r>
                      <a:r>
                        <a:rPr lang="tr-TR" sz="1200" baseline="0" dirty="0" smtClean="0"/>
                        <a:t> (%10,8)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%10,8-8hf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4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619672" y="4590256"/>
            <a:ext cx="6264696" cy="926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</a:t>
            </a:r>
            <a:endParaRPr lang="tr-TR" dirty="0"/>
          </a:p>
        </p:txBody>
      </p:sp>
      <p:sp>
        <p:nvSpPr>
          <p:cNvPr id="2" name="AutoShape 2" descr="tahterevall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4041044" cy="291260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24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427"/>
            <a:ext cx="7920879" cy="225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78447"/>
            <a:ext cx="7920878" cy="18907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21964"/>
              </p:ext>
            </p:extLst>
          </p:nvPr>
        </p:nvGraphicFramePr>
        <p:xfrm>
          <a:off x="2195735" y="5301208"/>
          <a:ext cx="6322413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7471"/>
                <a:gridCol w="2107471"/>
                <a:gridCol w="2107471"/>
              </a:tblGrid>
              <a:tr h="288032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Tolere</a:t>
                      </a:r>
                      <a:r>
                        <a:rPr lang="tr-TR" sz="1400" dirty="0" smtClean="0"/>
                        <a:t> edilen doz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12 </a:t>
                      </a:r>
                      <a:r>
                        <a:rPr lang="tr-TR" sz="1400" dirty="0" err="1" smtClean="0"/>
                        <a:t>hf</a:t>
                      </a:r>
                      <a:r>
                        <a:rPr lang="tr-TR" sz="1400" dirty="0" smtClean="0"/>
                        <a:t> (x)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60 </a:t>
                      </a:r>
                      <a:r>
                        <a:rPr lang="tr-TR" sz="1400" dirty="0" err="1" smtClean="0"/>
                        <a:t>hf</a:t>
                      </a:r>
                      <a:r>
                        <a:rPr lang="tr-TR" sz="1400" dirty="0" smtClean="0"/>
                        <a:t> (x)</a:t>
                      </a:r>
                      <a:endParaRPr lang="tr-TR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SLIT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40</a:t>
                      </a:r>
                      <a:endParaRPr lang="tr-TR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OIT-1000mg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64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159</a:t>
                      </a:r>
                      <a:endParaRPr lang="tr-TR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OIT-2000mg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79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59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579335" y="5302949"/>
            <a:ext cx="15204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Yaş= 6-17 yıl</a:t>
            </a:r>
          </a:p>
          <a:p>
            <a:r>
              <a:rPr lang="tr-TR" dirty="0" smtClean="0"/>
              <a:t>N=30 </a:t>
            </a:r>
          </a:p>
          <a:p>
            <a:r>
              <a:rPr lang="tr-TR" dirty="0" smtClean="0"/>
              <a:t>OPT= 8 g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63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057"/>
            <a:ext cx="7848871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011215"/>
            <a:ext cx="7848871" cy="1785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8639"/>
            <a:ext cx="1565920" cy="91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9" y="5229200"/>
            <a:ext cx="3309003" cy="6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8" y="5180930"/>
            <a:ext cx="2273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8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2474"/>
            <a:ext cx="3672408" cy="36724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Metin kutusu 1"/>
          <p:cNvSpPr txBox="1"/>
          <p:nvPr/>
        </p:nvSpPr>
        <p:spPr>
          <a:xfrm>
            <a:off x="1979712" y="5101233"/>
            <a:ext cx="48965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/>
              <a:t>Güvenlik arayışları sürüyor…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812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1520" y="1975480"/>
            <a:ext cx="864096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2800" b="1" dirty="0" smtClean="0"/>
              <a:t>Düşük doz oral </a:t>
            </a:r>
            <a:r>
              <a:rPr lang="tr-TR" sz="2800" b="1" dirty="0" err="1" smtClean="0"/>
              <a:t>immünoterapi</a:t>
            </a:r>
            <a:r>
              <a:rPr lang="tr-TR" sz="2800" b="1" dirty="0" smtClean="0"/>
              <a:t>, konvansiyonel dozda </a:t>
            </a:r>
            <a:r>
              <a:rPr lang="tr-TR" sz="2800" b="1" dirty="0" err="1" smtClean="0"/>
              <a:t>OIT’e</a:t>
            </a:r>
            <a:r>
              <a:rPr lang="tr-TR" sz="2800" b="1" dirty="0" smtClean="0"/>
              <a:t> göre daha güvenli bir alternatif olabilir mi?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0588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5026"/>
            <a:ext cx="8248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131794" y="6608385"/>
            <a:ext cx="3120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Yanagida</a:t>
            </a:r>
            <a:r>
              <a:rPr lang="tr-TR" sz="1200" dirty="0" smtClean="0">
                <a:solidFill>
                  <a:schemeClr val="bg1"/>
                </a:solidFill>
              </a:rPr>
              <a:t> N, </a:t>
            </a:r>
            <a:r>
              <a:rPr lang="tr-TR" sz="1200" dirty="0" err="1" smtClean="0">
                <a:solidFill>
                  <a:schemeClr val="bg1"/>
                </a:solidFill>
              </a:rPr>
              <a:t>Allergology</a:t>
            </a:r>
            <a:r>
              <a:rPr lang="tr-TR" sz="1200" dirty="0" smtClean="0">
                <a:solidFill>
                  <a:schemeClr val="bg1"/>
                </a:solidFill>
              </a:rPr>
              <a:t> International, 2016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4857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7" y="2899683"/>
            <a:ext cx="824857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Anafilaksi öyküsü</a:t>
            </a:r>
            <a:r>
              <a:rPr lang="tr-TR" sz="1600" dirty="0" smtClean="0"/>
              <a:t>:         %80 (11/12)              %67 (4/6)          %100(5/5)       %80 (4/5)   </a:t>
            </a:r>
            <a:endParaRPr lang="tr-TR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589404"/>
            <a:ext cx="3424038" cy="29359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Metin kutusu 5"/>
          <p:cNvSpPr txBox="1"/>
          <p:nvPr/>
        </p:nvSpPr>
        <p:spPr>
          <a:xfrm>
            <a:off x="323528" y="3588651"/>
            <a:ext cx="46085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/>
              <a:t>Düşük doz OIT: günde 1 kez/5 gün artış</a:t>
            </a:r>
          </a:p>
          <a:p>
            <a:r>
              <a:rPr lang="tr-TR" sz="1600" dirty="0" smtClean="0"/>
              <a:t>İdame: 1yıl</a:t>
            </a:r>
          </a:p>
          <a:p>
            <a:r>
              <a:rPr lang="tr-TR" sz="1600" dirty="0" smtClean="0"/>
              <a:t>2 hafta-su: Düşük / Orta doz OFC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23528" y="4656205"/>
            <a:ext cx="46085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u="sng" dirty="0" smtClean="0"/>
              <a:t>Sonuçlar</a:t>
            </a:r>
            <a:r>
              <a:rPr lang="tr-TR" sz="1600" b="1" dirty="0" smtClean="0"/>
              <a:t>:</a:t>
            </a:r>
            <a:r>
              <a:rPr lang="tr-TR" sz="1600" dirty="0" smtClean="0"/>
              <a:t>      Süt –- --Yumurta—Buğday---Fıstık</a:t>
            </a:r>
          </a:p>
          <a:p>
            <a:r>
              <a:rPr lang="tr-TR" sz="1600" dirty="0" smtClean="0"/>
              <a:t>Düşük d: %60 (6/10)--83(5/6)—80(4/5)- 100(5/5)</a:t>
            </a:r>
          </a:p>
          <a:p>
            <a:r>
              <a:rPr lang="tr-TR" sz="1600" dirty="0" smtClean="0"/>
              <a:t>Orta d:    %40(4/10)—50(3/6)—20(1/5)--100(5/5)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23528" y="5654277"/>
            <a:ext cx="460851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u="sng" dirty="0" smtClean="0"/>
              <a:t>Yan etkiler</a:t>
            </a:r>
            <a:r>
              <a:rPr lang="tr-TR" sz="1400" dirty="0" smtClean="0"/>
              <a:t>:            %15,5 </a:t>
            </a:r>
            <a:r>
              <a:rPr lang="tr-TR" sz="1400" dirty="0" err="1" smtClean="0"/>
              <a:t>vs</a:t>
            </a:r>
            <a:r>
              <a:rPr lang="tr-TR" sz="1400" dirty="0" smtClean="0"/>
              <a:t> %15</a:t>
            </a:r>
          </a:p>
          <a:p>
            <a:endParaRPr lang="tr-TR" sz="1400" dirty="0" smtClean="0"/>
          </a:p>
          <a:p>
            <a:r>
              <a:rPr lang="tr-TR" sz="1400" b="1" dirty="0" smtClean="0">
                <a:solidFill>
                  <a:srgbClr val="FF0000"/>
                </a:solidFill>
              </a:rPr>
              <a:t>Orta-ağır semptomlar</a:t>
            </a:r>
            <a:r>
              <a:rPr lang="tr-TR" sz="1400" b="1" dirty="0" smtClean="0"/>
              <a:t>: %1,6 </a:t>
            </a:r>
            <a:r>
              <a:rPr lang="tr-TR" sz="1400" b="1" dirty="0" err="1" smtClean="0"/>
              <a:t>vs</a:t>
            </a:r>
            <a:r>
              <a:rPr lang="tr-TR" sz="1400" b="1" dirty="0" smtClean="0"/>
              <a:t> 2,3 (p&lt;0,001)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Adrenalin ihtiyacı:</a:t>
            </a:r>
            <a:r>
              <a:rPr lang="tr-TR" sz="1400" b="1" dirty="0" smtClean="0"/>
              <a:t> %0,04 </a:t>
            </a:r>
            <a:r>
              <a:rPr lang="tr-TR" sz="1400" b="1" dirty="0" err="1" smtClean="0"/>
              <a:t>vs</a:t>
            </a:r>
            <a:r>
              <a:rPr lang="tr-TR" sz="1400" b="1" dirty="0" smtClean="0"/>
              <a:t> 0,13 (p=0,035) 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41356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7284"/>
            <a:ext cx="6624736" cy="15115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Metin kutusu 1"/>
          <p:cNvSpPr txBox="1"/>
          <p:nvPr/>
        </p:nvSpPr>
        <p:spPr>
          <a:xfrm>
            <a:off x="6984848" y="6608385"/>
            <a:ext cx="2267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Int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Arch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Allergy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Immunol</a:t>
            </a:r>
            <a:r>
              <a:rPr lang="tr-TR" sz="1200" dirty="0" smtClean="0">
                <a:solidFill>
                  <a:schemeClr val="bg1"/>
                </a:solidFill>
              </a:rPr>
              <a:t>, 2016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01506" y="2072192"/>
            <a:ext cx="33458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OIT n= 21 (anafilaksi:18/21)</a:t>
            </a:r>
          </a:p>
          <a:p>
            <a:r>
              <a:rPr lang="tr-TR" dirty="0" smtClean="0"/>
              <a:t>Kontrol n= 12 (anafilaksi: 9/12)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572000" y="2060848"/>
            <a:ext cx="26533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≥5 yaş; </a:t>
            </a:r>
          </a:p>
          <a:p>
            <a:r>
              <a:rPr lang="tr-TR" dirty="0" smtClean="0"/>
              <a:t>Yumurta </a:t>
            </a:r>
            <a:r>
              <a:rPr lang="tr-TR" dirty="0" err="1" smtClean="0"/>
              <a:t>spIgE</a:t>
            </a:r>
            <a:r>
              <a:rPr lang="tr-TR" dirty="0" smtClean="0"/>
              <a:t> &gt;30 </a:t>
            </a:r>
            <a:r>
              <a:rPr lang="tr-TR" dirty="0" err="1" smtClean="0"/>
              <a:t>ku</a:t>
            </a:r>
            <a:r>
              <a:rPr lang="tr-TR" dirty="0" smtClean="0"/>
              <a:t>/L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17060" y="2852936"/>
            <a:ext cx="39870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OIT: 1/32 yumurta/gün; 12 ay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7060" y="3563724"/>
            <a:ext cx="79642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2 </a:t>
            </a:r>
            <a:r>
              <a:rPr lang="tr-TR" b="1" dirty="0" err="1" smtClean="0"/>
              <a:t>hf</a:t>
            </a:r>
            <a:r>
              <a:rPr lang="tr-TR" b="1" dirty="0" smtClean="0"/>
              <a:t>-SU (1/32 yumurta):</a:t>
            </a:r>
            <a:r>
              <a:rPr lang="tr-TR" dirty="0" smtClean="0"/>
              <a:t> OIT- </a:t>
            </a:r>
            <a:r>
              <a:rPr lang="tr-TR" dirty="0" smtClean="0">
                <a:solidFill>
                  <a:srgbClr val="FF0000"/>
                </a:solidFill>
              </a:rPr>
              <a:t>%71,4 </a:t>
            </a:r>
            <a:r>
              <a:rPr lang="tr-TR" dirty="0" smtClean="0"/>
              <a:t>(15/21) </a:t>
            </a:r>
            <a:r>
              <a:rPr lang="tr-TR" dirty="0" err="1" smtClean="0"/>
              <a:t>vs</a:t>
            </a:r>
            <a:r>
              <a:rPr lang="tr-TR" dirty="0" smtClean="0"/>
              <a:t> Kontrol </a:t>
            </a:r>
            <a:r>
              <a:rPr lang="tr-TR" dirty="0" smtClean="0">
                <a:solidFill>
                  <a:srgbClr val="FF0000"/>
                </a:solidFill>
              </a:rPr>
              <a:t>%0 </a:t>
            </a:r>
            <a:r>
              <a:rPr lang="tr-TR" dirty="0" smtClean="0"/>
              <a:t>(0/12)  (p&lt;0,001)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7060" y="5003884"/>
            <a:ext cx="79642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Yan Etkiler: </a:t>
            </a:r>
            <a:r>
              <a:rPr lang="tr-TR" dirty="0" smtClean="0"/>
              <a:t>Ağır ᴓ Orta (hafif) reaksiyon : %58,8(%45,5) -%6,5(5,6)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517061" y="4005064"/>
            <a:ext cx="79642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2 </a:t>
            </a:r>
            <a:r>
              <a:rPr lang="tr-TR" b="1" dirty="0" err="1" smtClean="0"/>
              <a:t>hf</a:t>
            </a:r>
            <a:r>
              <a:rPr lang="tr-TR" b="1" dirty="0" smtClean="0"/>
              <a:t> –SU (1/2 yumurta):</a:t>
            </a:r>
            <a:r>
              <a:rPr lang="tr-TR" dirty="0" smtClean="0"/>
              <a:t> %33,3 (7/21) </a:t>
            </a:r>
            <a:r>
              <a:rPr lang="tr-TR" dirty="0" err="1" smtClean="0"/>
              <a:t>vs</a:t>
            </a:r>
            <a:r>
              <a:rPr lang="tr-TR" dirty="0" smtClean="0"/>
              <a:t> Kontrol %0 (0/12)  (p=0,032)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17059" y="5602014"/>
            <a:ext cx="79642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Sonuç:</a:t>
            </a:r>
            <a:r>
              <a:rPr lang="tr-TR" dirty="0" smtClean="0"/>
              <a:t> Düşük doz OIT, yüksek riskli </a:t>
            </a:r>
            <a:r>
              <a:rPr lang="tr-TR" dirty="0" err="1" smtClean="0"/>
              <a:t>populasyonda</a:t>
            </a:r>
            <a:r>
              <a:rPr lang="tr-TR" dirty="0" smtClean="0"/>
              <a:t> </a:t>
            </a:r>
            <a:r>
              <a:rPr lang="tr-TR" dirty="0"/>
              <a:t>yüksek doz kadar </a:t>
            </a:r>
            <a:r>
              <a:rPr lang="tr-TR" dirty="0" smtClean="0"/>
              <a:t>güvenli ve etkili olabilir   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17060" y="4499828"/>
            <a:ext cx="79642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İmmünolojik değişiklikler:  </a:t>
            </a:r>
            <a:r>
              <a:rPr lang="tr-TR" dirty="0" smtClean="0"/>
              <a:t>Yumurta </a:t>
            </a:r>
            <a:r>
              <a:rPr lang="tr-TR" dirty="0" err="1" smtClean="0"/>
              <a:t>sp</a:t>
            </a:r>
            <a:r>
              <a:rPr lang="tr-TR" dirty="0" smtClean="0"/>
              <a:t> </a:t>
            </a:r>
            <a:r>
              <a:rPr lang="tr-TR" dirty="0" err="1" smtClean="0"/>
              <a:t>IgE</a:t>
            </a:r>
            <a:r>
              <a:rPr lang="tr-TR" dirty="0" smtClean="0"/>
              <a:t>/G</a:t>
            </a:r>
            <a:r>
              <a:rPr lang="tr-TR" sz="1200" dirty="0" smtClean="0"/>
              <a:t>4</a:t>
            </a:r>
            <a:r>
              <a:rPr lang="tr-TR" dirty="0" smtClean="0"/>
              <a:t>/</a:t>
            </a:r>
            <a:r>
              <a:rPr lang="tr-TR" dirty="0" err="1" smtClean="0"/>
              <a:t>ovomukoid</a:t>
            </a:r>
            <a:r>
              <a:rPr lang="tr-TR" dirty="0" smtClean="0"/>
              <a:t> </a:t>
            </a:r>
            <a:r>
              <a:rPr lang="tr-TR" dirty="0" err="1" smtClean="0"/>
              <a:t>sp</a:t>
            </a:r>
            <a:r>
              <a:rPr lang="tr-TR" dirty="0" smtClean="0"/>
              <a:t> </a:t>
            </a:r>
            <a:r>
              <a:rPr lang="tr-TR" dirty="0" err="1" smtClean="0"/>
              <a:t>IgE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00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177191" y="6608385"/>
            <a:ext cx="307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Vickery</a:t>
            </a:r>
            <a:r>
              <a:rPr lang="tr-TR" sz="1200" dirty="0">
                <a:solidFill>
                  <a:schemeClr val="bg1"/>
                </a:solidFill>
              </a:rPr>
              <a:t> </a:t>
            </a:r>
            <a:r>
              <a:rPr lang="tr-TR" sz="1200" dirty="0" smtClean="0">
                <a:solidFill>
                  <a:schemeClr val="bg1"/>
                </a:solidFill>
              </a:rPr>
              <a:t>B, </a:t>
            </a:r>
            <a:r>
              <a:rPr lang="tr-TR" sz="1200" dirty="0" err="1" smtClean="0">
                <a:solidFill>
                  <a:schemeClr val="bg1"/>
                </a:solidFill>
              </a:rPr>
              <a:t>Expert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Revi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Clin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Immunol</a:t>
            </a:r>
            <a:r>
              <a:rPr lang="tr-TR" sz="1200" dirty="0" smtClean="0">
                <a:solidFill>
                  <a:schemeClr val="bg1"/>
                </a:solidFill>
              </a:rPr>
              <a:t>, 2016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02" y="1196752"/>
            <a:ext cx="4672109" cy="33674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Metin kutusu 5"/>
          <p:cNvSpPr txBox="1"/>
          <p:nvPr/>
        </p:nvSpPr>
        <p:spPr>
          <a:xfrm>
            <a:off x="1151180" y="4725144"/>
            <a:ext cx="67687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b="1" dirty="0" smtClean="0"/>
              <a:t>Erken dönemde başlanan OIT daha etkili ve güvenli olabilir mi?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522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519998" cy="62375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522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03" y="2708920"/>
            <a:ext cx="287179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93" y="62068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93" y="47971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053153" y="6608385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JACI,2017;139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66" y="1447031"/>
            <a:ext cx="450532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1447031"/>
            <a:ext cx="3860352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Yaş= 9-36 ay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Öykü + spIgE≥0,35 ± DPT≥3 mm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   SpIgE≥5 </a:t>
            </a:r>
            <a:r>
              <a:rPr lang="tr-TR" dirty="0" err="1" smtClean="0"/>
              <a:t>kU</a:t>
            </a:r>
            <a:r>
              <a:rPr lang="tr-TR" dirty="0" smtClean="0"/>
              <a:t>/L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1:1 300 </a:t>
            </a:r>
            <a:r>
              <a:rPr lang="tr-TR" dirty="0" err="1" smtClean="0"/>
              <a:t>vs</a:t>
            </a:r>
            <a:r>
              <a:rPr lang="tr-TR" dirty="0" smtClean="0"/>
              <a:t> 3000mg/gün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dirty="0" smtClean="0"/>
              <a:t>    Kontrol (n=154)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5g fıstık </a:t>
            </a:r>
            <a:r>
              <a:rPr lang="tr-TR" dirty="0" err="1" smtClean="0"/>
              <a:t>prov</a:t>
            </a:r>
            <a:r>
              <a:rPr lang="tr-TR" dirty="0" smtClean="0"/>
              <a:t>: 12 veya 18 ayda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4 </a:t>
            </a:r>
            <a:r>
              <a:rPr lang="tr-TR" dirty="0" err="1" smtClean="0"/>
              <a:t>hf</a:t>
            </a:r>
            <a:r>
              <a:rPr lang="tr-TR" dirty="0" smtClean="0"/>
              <a:t>-SU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300 </a:t>
            </a:r>
            <a:r>
              <a:rPr lang="tr-TR" dirty="0" smtClean="0"/>
              <a:t>mg= </a:t>
            </a:r>
            <a:r>
              <a:rPr lang="tr-TR" dirty="0"/>
              <a:t>17/20 (%85)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   3000mg</a:t>
            </a:r>
            <a:r>
              <a:rPr lang="tr-TR" dirty="0"/>
              <a:t>=</a:t>
            </a:r>
            <a:r>
              <a:rPr lang="tr-TR" dirty="0" smtClean="0"/>
              <a:t> </a:t>
            </a:r>
            <a:r>
              <a:rPr lang="tr-TR" dirty="0"/>
              <a:t>12/17 (%71</a:t>
            </a:r>
            <a:r>
              <a:rPr lang="tr-T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/>
              <a:t>29/32 (%91) </a:t>
            </a:r>
            <a:endParaRPr lang="tr-TR" b="1" dirty="0"/>
          </a:p>
          <a:p>
            <a:pPr>
              <a:lnSpc>
                <a:spcPct val="150000"/>
              </a:lnSpc>
            </a:pPr>
            <a:r>
              <a:rPr lang="tr-TR" dirty="0" smtClean="0"/>
              <a:t>    (</a:t>
            </a:r>
            <a:r>
              <a:rPr lang="tr-TR" dirty="0"/>
              <a:t>Medyan: 29 ay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dirty="0" smtClean="0"/>
              <a:t>   (1/2 zaman; 1/13 doz)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8640"/>
            <a:ext cx="727280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4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8555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835918" y="4470211"/>
            <a:ext cx="17604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%4 </a:t>
            </a:r>
            <a:r>
              <a:rPr lang="tr-T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%78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X19 kat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7" y="1916832"/>
            <a:ext cx="43855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6349" y="5879013"/>
            <a:ext cx="32560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%95 yan etki (%85 + %15))</a:t>
            </a:r>
          </a:p>
          <a:p>
            <a:r>
              <a:rPr lang="tr-TR" dirty="0" smtClean="0"/>
              <a:t>N=2 GIS yan etki </a:t>
            </a:r>
            <a:r>
              <a:rPr lang="tr-TR" dirty="0" err="1" smtClean="0"/>
              <a:t>tdv</a:t>
            </a:r>
            <a:r>
              <a:rPr lang="tr-TR" dirty="0" smtClean="0"/>
              <a:t> bırakmış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8053153" y="6608385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200" dirty="0">
                <a:solidFill>
                  <a:prstClr val="white"/>
                </a:solidFill>
              </a:rPr>
              <a:t>JACI,2017;139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827"/>
            <a:ext cx="7441594" cy="120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Besin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İmmünoterapisi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Sorunlar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8312"/>
            <a:ext cx="8229600" cy="32689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/>
              <a:t>Yan etkiler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/>
              <a:t>SU (Süreğen tolerans)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/>
              <a:t>İşlem uzun, pahalı, yakın gözlem istiyor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/>
              <a:t>İmmünolojik mekanizma tam çözülemedi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7524290" y="6597352"/>
            <a:ext cx="172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Katz</a:t>
            </a:r>
            <a:r>
              <a:rPr lang="tr-TR" sz="1200" dirty="0" smtClean="0">
                <a:solidFill>
                  <a:schemeClr val="bg1"/>
                </a:solidFill>
              </a:rPr>
              <a:t> Y, JACI, Basımda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47664" y="1700808"/>
            <a:ext cx="6264696" cy="48200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770485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İmmünolojik değişiklikler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665436" y="6570133"/>
            <a:ext cx="2504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prstClr val="white"/>
                </a:solidFill>
              </a:rPr>
              <a:t>Chiang</a:t>
            </a:r>
            <a:r>
              <a:rPr lang="tr-TR" sz="1200" dirty="0" smtClean="0">
                <a:solidFill>
                  <a:prstClr val="white"/>
                </a:solidFill>
              </a:rPr>
              <a:t> D, </a:t>
            </a:r>
            <a:r>
              <a:rPr lang="tr-TR" sz="1200" dirty="0" err="1" smtClean="0">
                <a:solidFill>
                  <a:prstClr val="white"/>
                </a:solidFill>
              </a:rPr>
              <a:t>Curr</a:t>
            </a:r>
            <a:r>
              <a:rPr lang="tr-TR" sz="1200" dirty="0" smtClean="0">
                <a:solidFill>
                  <a:prstClr val="white"/>
                </a:solidFill>
              </a:rPr>
              <a:t> </a:t>
            </a:r>
            <a:r>
              <a:rPr lang="tr-TR" sz="1200" dirty="0" err="1" smtClean="0">
                <a:solidFill>
                  <a:prstClr val="white"/>
                </a:solidFill>
              </a:rPr>
              <a:t>asthma</a:t>
            </a:r>
            <a:r>
              <a:rPr lang="tr-TR" sz="1200" dirty="0" smtClean="0">
                <a:solidFill>
                  <a:prstClr val="white"/>
                </a:solidFill>
              </a:rPr>
              <a:t> </a:t>
            </a:r>
            <a:r>
              <a:rPr lang="tr-TR" sz="1200" dirty="0" err="1" smtClean="0">
                <a:solidFill>
                  <a:prstClr val="white"/>
                </a:solidFill>
              </a:rPr>
              <a:t>Rep</a:t>
            </a:r>
            <a:r>
              <a:rPr lang="tr-TR" sz="1200" dirty="0" smtClean="0">
                <a:solidFill>
                  <a:prstClr val="white"/>
                </a:solidFill>
              </a:rPr>
              <a:t>, 2015</a:t>
            </a:r>
            <a:endParaRPr lang="tr-TR" sz="1200" dirty="0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264696" cy="48200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37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89856"/>
            <a:ext cx="799288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-2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29135"/>
            <a:ext cx="4760913" cy="29321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157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Hipotez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7544" y="2775389"/>
            <a:ext cx="8208912" cy="2597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err="1" smtClean="0"/>
              <a:t>GİS’in</a:t>
            </a:r>
            <a:r>
              <a:rPr lang="tr-TR" sz="2800" dirty="0" smtClean="0"/>
              <a:t> </a:t>
            </a:r>
            <a:r>
              <a:rPr lang="tr-TR" sz="2800" dirty="0" err="1" smtClean="0"/>
              <a:t>immün</a:t>
            </a:r>
            <a:r>
              <a:rPr lang="tr-TR" sz="2800" dirty="0" smtClean="0"/>
              <a:t> ortamı, </a:t>
            </a:r>
            <a:r>
              <a:rPr lang="tr-TR" sz="2800" dirty="0" err="1" smtClean="0"/>
              <a:t>Treg</a:t>
            </a:r>
            <a:r>
              <a:rPr lang="tr-TR" sz="2800" dirty="0" smtClean="0"/>
              <a:t> hücrelerinin gelişimini engeller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err="1">
                <a:solidFill>
                  <a:prstClr val="black"/>
                </a:solidFill>
              </a:rPr>
              <a:t>Ag’nin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alternan</a:t>
            </a:r>
            <a:r>
              <a:rPr lang="tr-TR" sz="2800" dirty="0">
                <a:solidFill>
                  <a:prstClr val="black"/>
                </a:solidFill>
              </a:rPr>
              <a:t> yoldan verilmesi, bu </a:t>
            </a:r>
            <a:r>
              <a:rPr lang="tr-TR" sz="2800" dirty="0" err="1">
                <a:solidFill>
                  <a:prstClr val="black"/>
                </a:solidFill>
              </a:rPr>
              <a:t>defektif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yolun  atlanmasını sağlayabilir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208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36796" y="1196752"/>
            <a:ext cx="8107807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6" y="2890603"/>
            <a:ext cx="8107807" cy="26266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Metin kutusu 4"/>
          <p:cNvSpPr txBox="1"/>
          <p:nvPr/>
        </p:nvSpPr>
        <p:spPr>
          <a:xfrm>
            <a:off x="7311861" y="6608385"/>
            <a:ext cx="2012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Tordesillas</a:t>
            </a:r>
            <a:r>
              <a:rPr lang="tr-TR" sz="1200" dirty="0" smtClean="0">
                <a:solidFill>
                  <a:schemeClr val="bg1"/>
                </a:solidFill>
              </a:rPr>
              <a:t>, L, JACI, 2017  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9" y="324644"/>
            <a:ext cx="4860421" cy="800100"/>
          </a:xfrm>
          <a:prstGeom prst="rect">
            <a:avLst/>
          </a:prstGeo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Metin kutusu 5"/>
          <p:cNvSpPr txBox="1"/>
          <p:nvPr/>
        </p:nvSpPr>
        <p:spPr>
          <a:xfrm flipH="1">
            <a:off x="7056784" y="6577607"/>
            <a:ext cx="212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   </a:t>
            </a:r>
            <a:r>
              <a:rPr lang="tr-TR" sz="1200" dirty="0" err="1" smtClean="0">
                <a:solidFill>
                  <a:schemeClr val="bg1"/>
                </a:solidFill>
              </a:rPr>
              <a:t>Dupont</a:t>
            </a:r>
            <a:r>
              <a:rPr lang="tr-TR" sz="1200" dirty="0" smtClean="0">
                <a:solidFill>
                  <a:schemeClr val="bg1"/>
                </a:solidFill>
              </a:rPr>
              <a:t> C, JACI, 125 2010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52" y="545030"/>
            <a:ext cx="3143905" cy="2708595"/>
          </a:xfrm>
          <a:prstGeom prst="rect">
            <a:avLst/>
          </a:prstGeo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32" y="3589362"/>
            <a:ext cx="3143250" cy="2647950"/>
          </a:xfrm>
          <a:prstGeom prst="rect">
            <a:avLst/>
          </a:prstGeo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Metin kutusu 7"/>
          <p:cNvSpPr txBox="1"/>
          <p:nvPr/>
        </p:nvSpPr>
        <p:spPr>
          <a:xfrm>
            <a:off x="227889" y="1196752"/>
            <a:ext cx="486042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EPIT (n=10), </a:t>
            </a:r>
            <a:r>
              <a:rPr lang="tr-TR" dirty="0" err="1" smtClean="0">
                <a:solidFill>
                  <a:schemeClr val="tx1"/>
                </a:solidFill>
              </a:rPr>
              <a:t>plasebo</a:t>
            </a:r>
            <a:r>
              <a:rPr lang="tr-TR" dirty="0" smtClean="0">
                <a:solidFill>
                  <a:schemeClr val="tx1"/>
                </a:solidFill>
              </a:rPr>
              <a:t> (n=8)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Yaş= 3,82 ± 2 yıl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err="1" smtClean="0">
                <a:solidFill>
                  <a:schemeClr val="tx1"/>
                </a:solidFill>
              </a:rPr>
              <a:t>Viaskin</a:t>
            </a:r>
            <a:r>
              <a:rPr lang="tr-TR" dirty="0" smtClean="0">
                <a:solidFill>
                  <a:schemeClr val="tx1"/>
                </a:solidFill>
              </a:rPr>
              <a:t> 48 saat /Haftada 1 kez-3 ay </a:t>
            </a:r>
          </a:p>
          <a:p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   (1 mg süt tozu)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15293" y="3068960"/>
            <a:ext cx="20681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23,61 (± 28,61) ml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227889" y="3438292"/>
            <a:ext cx="1071218" cy="1237176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V="1">
            <a:off x="2801549" y="4066394"/>
            <a:ext cx="567323" cy="695453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33724" y="4859868"/>
            <a:ext cx="18630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1,77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(± 2, 98) ml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773110" y="4859868"/>
            <a:ext cx="17988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4,36 (± 5,88) ml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359775" y="3697062"/>
            <a:ext cx="1657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4,36± 5,87) ml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50294" y="3972142"/>
            <a:ext cx="69762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</a:t>
            </a:r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x12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349012" y="4341474"/>
            <a:ext cx="10695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Plasebo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33724" y="5589240"/>
            <a:ext cx="49545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Yan etkiler lokal </a:t>
            </a:r>
            <a:r>
              <a:rPr lang="tr-TR" dirty="0" err="1" smtClean="0"/>
              <a:t>eritem</a:t>
            </a:r>
            <a:r>
              <a:rPr lang="tr-TR" dirty="0" smtClean="0"/>
              <a:t> /</a:t>
            </a:r>
            <a:r>
              <a:rPr lang="tr-TR" dirty="0" err="1" smtClean="0"/>
              <a:t>egzema</a:t>
            </a:r>
            <a:r>
              <a:rPr lang="tr-TR" dirty="0" smtClean="0"/>
              <a:t> X 2</a:t>
            </a:r>
          </a:p>
          <a:p>
            <a:r>
              <a:rPr lang="tr-TR" dirty="0" smtClean="0"/>
              <a:t>     2-14 günde düzelme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15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548680"/>
            <a:ext cx="8772525" cy="2076450"/>
          </a:xfrm>
          <a:prstGeom prst="rect">
            <a:avLst/>
          </a:prstGeo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Metin kutusu 3"/>
          <p:cNvSpPr txBox="1"/>
          <p:nvPr/>
        </p:nvSpPr>
        <p:spPr>
          <a:xfrm>
            <a:off x="7615533" y="6608385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JACI, 2016, Basımda</a:t>
            </a:r>
            <a:endParaRPr lang="tr-T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flipH="1">
            <a:off x="185737" y="3262332"/>
            <a:ext cx="8772525" cy="3046988"/>
          </a:xfrm>
          <a:prstGeom prst="rect">
            <a:avLst/>
          </a:prstGeo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r-TR" sz="2400" b="1" u="sng" dirty="0" smtClean="0">
                <a:latin typeface="Arial" pitchFamily="34" charset="0"/>
                <a:cs typeface="Arial" pitchFamily="34" charset="0"/>
              </a:rPr>
              <a:t>AMAÇ: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EPIT(52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hf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 etkinlik, güvenlik ve immünolojik değişiklikleri değerlendirmek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ÇKRPK; 4-25 yaş;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plasebo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(n= 25);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VP 100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(n=24);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VP250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(n=25)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u="sng" dirty="0" err="1" smtClean="0">
                <a:latin typeface="Arial" pitchFamily="34" charset="0"/>
                <a:cs typeface="Arial" pitchFamily="34" charset="0"/>
              </a:rPr>
              <a:t>Primer</a:t>
            </a:r>
            <a:r>
              <a:rPr lang="tr-TR" sz="2400" b="1" u="sng" dirty="0" smtClean="0">
                <a:latin typeface="Arial" pitchFamily="34" charset="0"/>
                <a:cs typeface="Arial" pitchFamily="34" charset="0"/>
              </a:rPr>
              <a:t> çalışma parametresi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5044 mg fıstık OPT geçmek veya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tolere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edilen fıstık miktarında 10 kat artış</a:t>
            </a:r>
          </a:p>
        </p:txBody>
      </p:sp>
    </p:spTree>
    <p:extLst>
      <p:ext uri="{BB962C8B-B14F-4D97-AF65-F5344CB8AC3E}">
        <p14:creationId xmlns:p14="http://schemas.microsoft.com/office/powerpoint/2010/main" val="37550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13271"/>
            <a:ext cx="8778875" cy="20796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Metin kutusu 1"/>
          <p:cNvSpPr txBox="1"/>
          <p:nvPr/>
        </p:nvSpPr>
        <p:spPr>
          <a:xfrm flipH="1">
            <a:off x="182561" y="2996952"/>
            <a:ext cx="8778875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Plasebo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(%12-0mg) / VP100 (%46-43 mg)/ VP250 (%48-130 mg) (p=0,003)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&lt; 11 yaş: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Plasebo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(%6) / VP100 (%59)/ VP250 (%61)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4-11 yaş (%61)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&gt;11 yaş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(%11)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Yan etkiler lokal ve hafif (%80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%14,p=0,003); hiç GİS yan etki yok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Tedavi uyumu yüksek (%97)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OIT’e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benzer immünolojik etkiler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615533" y="6608385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JACI, 2016, Basımda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845840"/>
            <a:ext cx="741682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Tanım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99592" y="2749570"/>
            <a:ext cx="741682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Spesifik alerjenleri artan dozlarda vererek, zamanla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desensitizasyon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ve nihâyetinde tolerans gelişmesini hedefleyen bir tedavi yöntemidir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29000"/>
          </a:xfr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b="1" dirty="0"/>
              <a:t>Etkinlik:</a:t>
            </a:r>
            <a:r>
              <a:rPr lang="tr-TR" sz="2800" dirty="0"/>
              <a:t> OIT’ e göre düşük</a:t>
            </a:r>
          </a:p>
          <a:p>
            <a:pPr marL="0" indent="0">
              <a:buNone/>
            </a:pPr>
            <a:r>
              <a:rPr lang="tr-TR" sz="2800" dirty="0"/>
              <a:t>	         </a:t>
            </a:r>
            <a:r>
              <a:rPr lang="tr-TR" sz="2800" dirty="0" err="1"/>
              <a:t>SLIT’e</a:t>
            </a:r>
            <a:r>
              <a:rPr lang="tr-TR" sz="2800" dirty="0"/>
              <a:t> benzer 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b="1" dirty="0" smtClean="0"/>
              <a:t>Yan </a:t>
            </a:r>
            <a:r>
              <a:rPr lang="tr-TR" sz="2800" b="1" dirty="0"/>
              <a:t>etkiler: </a:t>
            </a:r>
            <a:r>
              <a:rPr lang="tr-TR" sz="2800" dirty="0"/>
              <a:t>Düşük, genelde </a:t>
            </a:r>
            <a:r>
              <a:rPr lang="tr-TR" sz="2800" dirty="0" smtClean="0"/>
              <a:t>lokal </a:t>
            </a:r>
          </a:p>
          <a:p>
            <a:pPr marL="0" indent="0">
              <a:buNone/>
            </a:pPr>
            <a:r>
              <a:rPr lang="tr-TR" sz="2800" dirty="0"/>
              <a:t>	</a:t>
            </a:r>
            <a:r>
              <a:rPr lang="tr-TR" sz="2800" dirty="0" smtClean="0"/>
              <a:t>	     Sistemik </a:t>
            </a:r>
            <a:r>
              <a:rPr lang="tr-TR" sz="2800" dirty="0"/>
              <a:t>yan etki </a:t>
            </a:r>
            <a:r>
              <a:rPr lang="tr-TR" sz="2800" dirty="0" smtClean="0"/>
              <a:t>var	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/>
              <a:t>Tedavi uyumu: </a:t>
            </a:r>
            <a:r>
              <a:rPr lang="tr-TR" sz="2800" dirty="0" smtClean="0"/>
              <a:t>Çok</a:t>
            </a:r>
            <a:r>
              <a:rPr lang="tr-TR" sz="2800" b="1" dirty="0" smtClean="0"/>
              <a:t> </a:t>
            </a:r>
            <a:r>
              <a:rPr lang="tr-TR" sz="2800" dirty="0" smtClean="0"/>
              <a:t>yüksek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/>
              <a:t>Tedavide yeri</a:t>
            </a:r>
            <a:r>
              <a:rPr lang="tr-TR" sz="2800" dirty="0" smtClean="0"/>
              <a:t>: OIT ile kombinasyon, </a:t>
            </a:r>
          </a:p>
          <a:p>
            <a:pPr marL="0" indent="0">
              <a:buNone/>
            </a:pPr>
            <a:r>
              <a:rPr lang="tr-TR" sz="2800" dirty="0" smtClean="0"/>
              <a:t>			 Kazara alımlara karşı koruma?</a:t>
            </a:r>
            <a:endParaRPr lang="tr-TR" sz="28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EPIT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156176" y="6423719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Pesek R, </a:t>
            </a:r>
            <a:r>
              <a:rPr lang="tr-TR" sz="1200" dirty="0" err="1">
                <a:solidFill>
                  <a:schemeClr val="bg1"/>
                </a:solidFill>
              </a:rPr>
              <a:t>Curr</a:t>
            </a:r>
            <a:r>
              <a:rPr lang="tr-TR" sz="1200" dirty="0">
                <a:solidFill>
                  <a:schemeClr val="bg1"/>
                </a:solidFill>
              </a:rPr>
              <a:t> </a:t>
            </a:r>
            <a:r>
              <a:rPr lang="tr-TR" sz="1200" dirty="0" err="1">
                <a:solidFill>
                  <a:schemeClr val="bg1"/>
                </a:solidFill>
              </a:rPr>
              <a:t>Allergy</a:t>
            </a:r>
            <a:r>
              <a:rPr lang="tr-TR" sz="1200" dirty="0">
                <a:solidFill>
                  <a:schemeClr val="bg1"/>
                </a:solidFill>
              </a:rPr>
              <a:t> </a:t>
            </a:r>
            <a:r>
              <a:rPr lang="tr-TR" sz="1200" dirty="0" err="1">
                <a:solidFill>
                  <a:schemeClr val="bg1"/>
                </a:solidFill>
              </a:rPr>
              <a:t>Asthma</a:t>
            </a:r>
            <a:r>
              <a:rPr lang="tr-TR" sz="1200" dirty="0">
                <a:solidFill>
                  <a:schemeClr val="bg1"/>
                </a:solidFill>
              </a:rPr>
              <a:t> </a:t>
            </a:r>
            <a:r>
              <a:rPr lang="tr-TR" sz="1200" dirty="0" err="1">
                <a:solidFill>
                  <a:schemeClr val="bg1"/>
                </a:solidFill>
              </a:rPr>
              <a:t>Rep</a:t>
            </a:r>
            <a:r>
              <a:rPr lang="tr-TR" sz="1200" dirty="0">
                <a:solidFill>
                  <a:schemeClr val="bg1"/>
                </a:solidFill>
              </a:rPr>
              <a:t>, </a:t>
            </a:r>
            <a:r>
              <a:rPr lang="tr-TR" sz="1200" dirty="0" smtClean="0">
                <a:solidFill>
                  <a:schemeClr val="bg1"/>
                </a:solidFill>
              </a:rPr>
              <a:t>2016</a:t>
            </a:r>
          </a:p>
          <a:p>
            <a:r>
              <a:rPr lang="tr-TR" sz="1200" dirty="0" err="1" smtClean="0">
                <a:solidFill>
                  <a:schemeClr val="bg1"/>
                </a:solidFill>
              </a:rPr>
              <a:t>Chiang</a:t>
            </a:r>
            <a:r>
              <a:rPr lang="tr-TR" sz="1200" dirty="0" smtClean="0">
                <a:solidFill>
                  <a:schemeClr val="bg1"/>
                </a:solidFill>
              </a:rPr>
              <a:t> D, </a:t>
            </a:r>
            <a:r>
              <a:rPr lang="tr-TR" sz="1200" dirty="0" err="1" smtClean="0">
                <a:solidFill>
                  <a:schemeClr val="bg1"/>
                </a:solidFill>
              </a:rPr>
              <a:t>Curr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Allergy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Asthma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Rep</a:t>
            </a:r>
            <a:r>
              <a:rPr lang="tr-TR" sz="1200" dirty="0" smtClean="0">
                <a:solidFill>
                  <a:schemeClr val="bg1"/>
                </a:solidFill>
              </a:rPr>
              <a:t>, 2015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92088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OIT-SLIT-EPIT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 Etkiler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61208"/>
              </p:ext>
            </p:extLst>
          </p:nvPr>
        </p:nvGraphicFramePr>
        <p:xfrm>
          <a:off x="683568" y="3093935"/>
          <a:ext cx="7920880" cy="2495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213"/>
                <a:gridCol w="2240250"/>
                <a:gridCol w="3760417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İmmünoterapi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Yan etki </a:t>
                      </a:r>
                    </a:p>
                    <a:p>
                      <a:pPr algn="ctr"/>
                      <a:r>
                        <a:rPr lang="tr-TR" dirty="0" smtClean="0"/>
                        <a:t>(Hafif)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Yan Etki</a:t>
                      </a:r>
                    </a:p>
                    <a:p>
                      <a:pPr algn="ctr"/>
                      <a:r>
                        <a:rPr lang="tr-TR" dirty="0" smtClean="0"/>
                        <a:t>(Ağır)</a:t>
                      </a:r>
                      <a:endParaRPr lang="tr-TR" dirty="0"/>
                    </a:p>
                  </a:txBody>
                  <a:tcPr anchor="ctr"/>
                </a:tc>
              </a:tr>
              <a:tr h="80053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%75;</a:t>
                      </a:r>
                      <a:r>
                        <a:rPr lang="tr-TR" baseline="0" dirty="0" smtClean="0"/>
                        <a:t> karın ağrısı, </a:t>
                      </a:r>
                    </a:p>
                    <a:p>
                      <a:pPr algn="ctr"/>
                      <a:r>
                        <a:rPr lang="tr-TR" baseline="0" dirty="0" smtClean="0"/>
                        <a:t>oral kaşıntı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Adrenalin:</a:t>
                      </a:r>
                      <a:r>
                        <a:rPr lang="tr-TR" baseline="0" dirty="0" smtClean="0"/>
                        <a:t>%25;(toplam dozun: %1) </a:t>
                      </a:r>
                      <a:r>
                        <a:rPr lang="tr-TR" baseline="0" dirty="0" err="1" smtClean="0"/>
                        <a:t>EoE</a:t>
                      </a:r>
                      <a:r>
                        <a:rPr lang="tr-TR" baseline="0" dirty="0" smtClean="0"/>
                        <a:t>:%3</a:t>
                      </a:r>
                      <a:endParaRPr lang="tr-TR" dirty="0"/>
                    </a:p>
                  </a:txBody>
                  <a:tcPr anchor="ctr"/>
                </a:tc>
              </a:tr>
              <a:tr h="534203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&lt;%2; </a:t>
                      </a:r>
                      <a:r>
                        <a:rPr lang="tr-TR" dirty="0" err="1" smtClean="0"/>
                        <a:t>orofarinks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YOK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4049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%50;</a:t>
                      </a:r>
                      <a:r>
                        <a:rPr lang="tr-TR" baseline="0" dirty="0" smtClean="0"/>
                        <a:t> deri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YOK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6705925" y="6577607"/>
            <a:ext cx="2546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Koberick</a:t>
            </a:r>
            <a:r>
              <a:rPr lang="tr-TR" sz="1200" dirty="0" smtClean="0">
                <a:solidFill>
                  <a:schemeClr val="bg1"/>
                </a:solidFill>
              </a:rPr>
              <a:t> AK, </a:t>
            </a:r>
            <a:r>
              <a:rPr lang="tr-TR" sz="1200" dirty="0" err="1" smtClean="0">
                <a:solidFill>
                  <a:schemeClr val="bg1"/>
                </a:solidFill>
              </a:rPr>
              <a:t>Allergol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Internal</a:t>
            </a:r>
            <a:r>
              <a:rPr lang="tr-TR" sz="1200" dirty="0" smtClean="0">
                <a:solidFill>
                  <a:schemeClr val="bg1"/>
                </a:solidFill>
              </a:rPr>
              <a:t> 2016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061864"/>
            <a:ext cx="792088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OIT-SLIT-EPIT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Tolerans-SU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1617"/>
              </p:ext>
            </p:extLst>
          </p:nvPr>
        </p:nvGraphicFramePr>
        <p:xfrm>
          <a:off x="683568" y="2932485"/>
          <a:ext cx="7920880" cy="28007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/>
                <a:gridCol w="3312368"/>
                <a:gridCol w="288032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İmmünoterapi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Desensitizasyon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Süreğen </a:t>
                      </a:r>
                      <a:r>
                        <a:rPr lang="tr-TR" dirty="0" err="1" smtClean="0"/>
                        <a:t>yanıtsızlık</a:t>
                      </a:r>
                      <a:r>
                        <a:rPr lang="tr-TR" dirty="0" smtClean="0"/>
                        <a:t> (SU)</a:t>
                      </a:r>
                      <a:endParaRPr lang="tr-TR" dirty="0"/>
                    </a:p>
                  </a:txBody>
                  <a:tcPr anchor="ctr"/>
                </a:tc>
              </a:tr>
              <a:tr h="80053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&gt;%60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%10-50</a:t>
                      </a:r>
                      <a:endParaRPr lang="tr-TR" dirty="0"/>
                    </a:p>
                  </a:txBody>
                  <a:tcPr anchor="ctr"/>
                </a:tc>
              </a:tr>
              <a:tr h="534203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%10 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baseline="0" dirty="0" smtClean="0"/>
                        <a:t>%70’inde orta dereceli)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dk1"/>
                          </a:solidFill>
                          <a:effectLst/>
                        </a:rPr>
                        <a:t>Az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4049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%28-50 </a:t>
                      </a:r>
                    </a:p>
                    <a:p>
                      <a:pPr algn="ctr"/>
                      <a:r>
                        <a:rPr lang="tr-TR" dirty="0" smtClean="0"/>
                        <a:t>(Orta dereceli tolerans)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Bilinmiyor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6633917" y="6577607"/>
            <a:ext cx="2546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Koberick</a:t>
            </a:r>
            <a:r>
              <a:rPr lang="tr-TR" sz="1200" dirty="0" smtClean="0">
                <a:solidFill>
                  <a:schemeClr val="bg1"/>
                </a:solidFill>
              </a:rPr>
              <a:t> AK, </a:t>
            </a:r>
            <a:r>
              <a:rPr lang="tr-TR" sz="1200" dirty="0" err="1" smtClean="0">
                <a:solidFill>
                  <a:schemeClr val="bg1"/>
                </a:solidFill>
              </a:rPr>
              <a:t>Allergol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Internal</a:t>
            </a:r>
            <a:r>
              <a:rPr lang="tr-TR" sz="1200" dirty="0" smtClean="0">
                <a:solidFill>
                  <a:schemeClr val="bg1"/>
                </a:solidFill>
              </a:rPr>
              <a:t> 2016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14641"/>
              </p:ext>
            </p:extLst>
          </p:nvPr>
        </p:nvGraphicFramePr>
        <p:xfrm>
          <a:off x="395539" y="484236"/>
          <a:ext cx="8352925" cy="5753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2154"/>
                <a:gridCol w="1392154"/>
                <a:gridCol w="1392154"/>
                <a:gridCol w="1392154"/>
                <a:gridCol w="1535271"/>
                <a:gridCol w="1249038"/>
              </a:tblGrid>
              <a:tr h="61721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SLIT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EPIT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Fırınlanmış</a:t>
                      </a:r>
                    </a:p>
                    <a:p>
                      <a:pPr algn="ctr"/>
                      <a:r>
                        <a:rPr lang="tr-TR" dirty="0" smtClean="0"/>
                        <a:t>ürünler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Omalizumab</a:t>
                      </a:r>
                      <a:endParaRPr lang="tr-TR" dirty="0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Doz Şeması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1-Başlangıç</a:t>
                      </a:r>
                    </a:p>
                    <a:p>
                      <a:r>
                        <a:rPr lang="tr-TR" sz="1400" dirty="0" smtClean="0">
                          <a:latin typeface="+mn-lt"/>
                        </a:rPr>
                        <a:t>2-Doz</a:t>
                      </a:r>
                      <a:r>
                        <a:rPr lang="tr-TR" sz="1400" baseline="0" dirty="0" smtClean="0">
                          <a:latin typeface="+mn-lt"/>
                        </a:rPr>
                        <a:t> artışı</a:t>
                      </a:r>
                    </a:p>
                    <a:p>
                      <a:r>
                        <a:rPr lang="tr-TR" sz="1400" baseline="0" dirty="0" smtClean="0">
                          <a:latin typeface="+mn-lt"/>
                        </a:rPr>
                        <a:t>3-İdame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1-Doz</a:t>
                      </a:r>
                      <a:r>
                        <a:rPr lang="tr-TR" sz="1400" baseline="0" dirty="0" smtClean="0">
                          <a:latin typeface="+mn-lt"/>
                        </a:rPr>
                        <a:t> artışı</a:t>
                      </a:r>
                    </a:p>
                    <a:p>
                      <a:r>
                        <a:rPr lang="tr-TR" sz="1400" baseline="0" dirty="0" smtClean="0">
                          <a:latin typeface="+mn-lt"/>
                        </a:rPr>
                        <a:t>2-İdame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Günlük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1-3</a:t>
                      </a:r>
                      <a:r>
                        <a:rPr lang="tr-TR" sz="1400" baseline="0" dirty="0" smtClean="0">
                          <a:latin typeface="+mn-lt"/>
                        </a:rPr>
                        <a:t> kez/gün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1-2 kez/ay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Doz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300-4000</a:t>
                      </a:r>
                      <a:r>
                        <a:rPr lang="tr-TR" sz="1400" baseline="0" dirty="0" smtClean="0">
                          <a:latin typeface="+mn-lt"/>
                        </a:rPr>
                        <a:t> mg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2-7 mg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50-500 µg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1000-2000 mg</a:t>
                      </a:r>
                    </a:p>
                    <a:p>
                      <a:r>
                        <a:rPr lang="tr-TR" sz="1400" dirty="0" smtClean="0">
                          <a:latin typeface="+mn-lt"/>
                        </a:rPr>
                        <a:t>süt/yumurta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15—375 mg/ 2-4 </a:t>
                      </a:r>
                      <a:r>
                        <a:rPr lang="tr-TR" sz="1400" dirty="0" err="1" smtClean="0">
                          <a:latin typeface="+mn-lt"/>
                        </a:rPr>
                        <a:t>hf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Yan Etkiler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OF,</a:t>
                      </a:r>
                      <a:r>
                        <a:rPr lang="tr-TR" sz="1400" baseline="0" dirty="0" smtClean="0">
                          <a:latin typeface="+mn-lt"/>
                        </a:rPr>
                        <a:t> </a:t>
                      </a:r>
                      <a:r>
                        <a:rPr lang="tr-TR" sz="1400" dirty="0" smtClean="0">
                          <a:latin typeface="+mn-lt"/>
                        </a:rPr>
                        <a:t>GI, </a:t>
                      </a:r>
                      <a:r>
                        <a:rPr lang="tr-TR" sz="1400" dirty="0" err="1" smtClean="0">
                          <a:latin typeface="+mn-lt"/>
                        </a:rPr>
                        <a:t>EoE</a:t>
                      </a:r>
                      <a:r>
                        <a:rPr lang="tr-TR" sz="1400" dirty="0" smtClean="0">
                          <a:latin typeface="+mn-lt"/>
                        </a:rPr>
                        <a:t>, anafilaksi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OF, SR düşük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Lokal</a:t>
                      </a:r>
                      <a:r>
                        <a:rPr lang="tr-TR" sz="1400" baseline="0" dirty="0" smtClean="0">
                          <a:latin typeface="+mn-lt"/>
                        </a:rPr>
                        <a:t> deri, SR düşük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Anafilaksi, başlamadan OFC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anafilaksi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Mekanizma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GIS DC </a:t>
                      </a:r>
                      <a:r>
                        <a:rPr lang="tr-TR" sz="1400" dirty="0" err="1" smtClean="0">
                          <a:latin typeface="+mn-lt"/>
                        </a:rPr>
                        <a:t>akt</a:t>
                      </a:r>
                      <a:r>
                        <a:rPr lang="tr-TR" sz="1400" dirty="0" smtClean="0">
                          <a:latin typeface="+mn-lt"/>
                        </a:rPr>
                        <a:t>. 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LC </a:t>
                      </a:r>
                      <a:r>
                        <a:rPr lang="tr-TR" sz="1400" dirty="0" err="1" smtClean="0">
                          <a:latin typeface="+mn-lt"/>
                        </a:rPr>
                        <a:t>akt</a:t>
                      </a:r>
                      <a:r>
                        <a:rPr lang="tr-TR" sz="1400" dirty="0" smtClean="0">
                          <a:latin typeface="+mn-lt"/>
                        </a:rPr>
                        <a:t>. 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Deri DC </a:t>
                      </a:r>
                      <a:r>
                        <a:rPr lang="tr-TR" sz="1400" dirty="0" err="1" smtClean="0">
                          <a:latin typeface="+mn-lt"/>
                        </a:rPr>
                        <a:t>akt</a:t>
                      </a:r>
                      <a:r>
                        <a:rPr lang="tr-TR" sz="1400" dirty="0" smtClean="0">
                          <a:latin typeface="+mn-lt"/>
                        </a:rPr>
                        <a:t>. 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IgE</a:t>
                      </a:r>
                      <a:r>
                        <a:rPr lang="tr-TR" sz="1400" baseline="0" dirty="0" smtClean="0">
                          <a:latin typeface="+mn-lt"/>
                        </a:rPr>
                        <a:t>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epitop</a:t>
                      </a:r>
                      <a:r>
                        <a:rPr lang="tr-TR" sz="1400" baseline="0" dirty="0" smtClean="0">
                          <a:latin typeface="+mn-lt"/>
                        </a:rPr>
                        <a:t>. değişme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Serbest</a:t>
                      </a:r>
                      <a:r>
                        <a:rPr lang="tr-TR" sz="1400" baseline="0" dirty="0" smtClean="0">
                          <a:latin typeface="+mn-lt"/>
                        </a:rPr>
                        <a:t>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IgE</a:t>
                      </a:r>
                      <a:r>
                        <a:rPr lang="tr-TR" sz="1400" baseline="0" dirty="0" smtClean="0">
                          <a:latin typeface="+mn-lt"/>
                        </a:rPr>
                        <a:t> ‘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yi</a:t>
                      </a:r>
                      <a:r>
                        <a:rPr lang="tr-TR" sz="1400" baseline="0" dirty="0" smtClean="0">
                          <a:latin typeface="+mn-lt"/>
                        </a:rPr>
                        <a:t> bağlar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İmmünolojik değişiklikler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↓ </a:t>
                      </a:r>
                      <a:r>
                        <a:rPr lang="tr-TR" sz="1400" dirty="0" err="1" smtClean="0">
                          <a:latin typeface="+mn-lt"/>
                        </a:rPr>
                        <a:t>Sp</a:t>
                      </a:r>
                      <a:r>
                        <a:rPr lang="tr-TR" sz="1400" baseline="0" dirty="0" smtClean="0">
                          <a:latin typeface="+mn-lt"/>
                        </a:rPr>
                        <a:t>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IgE</a:t>
                      </a:r>
                      <a:r>
                        <a:rPr lang="tr-TR" sz="1400" baseline="0" dirty="0" smtClean="0">
                          <a:latin typeface="+mn-lt"/>
                        </a:rPr>
                        <a:t>,     ↓bazofil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akt</a:t>
                      </a:r>
                      <a:r>
                        <a:rPr lang="tr-TR" sz="1400" baseline="0" dirty="0" smtClean="0">
                          <a:latin typeface="+mn-lt"/>
                        </a:rPr>
                        <a:t>, </a:t>
                      </a:r>
                    </a:p>
                    <a:p>
                      <a:r>
                        <a:rPr lang="tr-TR" sz="1400" dirty="0" smtClean="0">
                          <a:latin typeface="+mn-lt"/>
                        </a:rPr>
                        <a:t>↓</a:t>
                      </a:r>
                      <a:r>
                        <a:rPr lang="tr-TR" sz="1400" baseline="0" dirty="0" smtClean="0">
                          <a:latin typeface="+mn-lt"/>
                        </a:rPr>
                        <a:t>IL-5, 13 </a:t>
                      </a:r>
                    </a:p>
                    <a:p>
                      <a:r>
                        <a:rPr lang="tr-TR" sz="1400" baseline="0" dirty="0" smtClean="0">
                          <a:latin typeface="+mn-lt"/>
                        </a:rPr>
                        <a:t>↑ IgG4, IL-10, TGF-</a:t>
                      </a:r>
                      <a:r>
                        <a:rPr lang="el-GR" sz="1400" baseline="0" dirty="0" smtClean="0">
                          <a:latin typeface="+mn-lt"/>
                        </a:rPr>
                        <a:t>β</a:t>
                      </a:r>
                      <a:r>
                        <a:rPr lang="tr-TR" sz="1400" baseline="0" dirty="0" smtClean="0">
                          <a:latin typeface="+mn-lt"/>
                        </a:rPr>
                        <a:t>, IFN-</a:t>
                      </a:r>
                      <a:r>
                        <a:rPr lang="tr-TR" sz="1400" baseline="0" dirty="0" smtClean="0">
                          <a:latin typeface="+mn-lt"/>
                          <a:cs typeface="Calibri"/>
                        </a:rPr>
                        <a:t>ɣ, TNF-</a:t>
                      </a:r>
                      <a:r>
                        <a:rPr lang="el-GR" sz="1400" baseline="0" dirty="0" smtClean="0">
                          <a:latin typeface="+mn-lt"/>
                          <a:cs typeface="Calibri"/>
                        </a:rPr>
                        <a:t>α</a:t>
                      </a:r>
                      <a:r>
                        <a:rPr lang="tr-TR" sz="1400" baseline="0" dirty="0" smtClean="0">
                          <a:latin typeface="+mn-lt"/>
                          <a:cs typeface="Calibri"/>
                        </a:rPr>
                        <a:t>, </a:t>
                      </a:r>
                      <a:r>
                        <a:rPr lang="tr-TR" sz="1400" baseline="0" dirty="0" err="1" smtClean="0">
                          <a:latin typeface="+mn-lt"/>
                          <a:cs typeface="Calibri"/>
                        </a:rPr>
                        <a:t>Treg</a:t>
                      </a:r>
                      <a:r>
                        <a:rPr lang="tr-TR" sz="1400" baseline="0" dirty="0" smtClean="0">
                          <a:latin typeface="+mn-lt"/>
                          <a:cs typeface="Calibri"/>
                        </a:rPr>
                        <a:t>, </a:t>
                      </a:r>
                    </a:p>
                    <a:p>
                      <a:r>
                        <a:rPr lang="tr-TR" sz="1400" baseline="0" dirty="0" err="1" smtClean="0">
                          <a:latin typeface="+mn-lt"/>
                          <a:cs typeface="Calibri"/>
                        </a:rPr>
                        <a:t>IgE</a:t>
                      </a:r>
                      <a:r>
                        <a:rPr lang="tr-TR" sz="1400" baseline="0" dirty="0" smtClean="0">
                          <a:latin typeface="+mn-lt"/>
                          <a:cs typeface="Calibri"/>
                        </a:rPr>
                        <a:t>/IgG4 </a:t>
                      </a:r>
                      <a:r>
                        <a:rPr lang="tr-TR" sz="1400" baseline="0" dirty="0" err="1" smtClean="0">
                          <a:latin typeface="+mn-lt"/>
                          <a:cs typeface="Calibri"/>
                        </a:rPr>
                        <a:t>epitop</a:t>
                      </a:r>
                      <a:r>
                        <a:rPr lang="tr-TR" sz="1400" baseline="0" dirty="0" smtClean="0">
                          <a:latin typeface="+mn-lt"/>
                          <a:cs typeface="Calibri"/>
                        </a:rPr>
                        <a:t>. değiş. 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↓ </a:t>
                      </a:r>
                      <a:r>
                        <a:rPr lang="tr-TR" sz="1400" dirty="0" err="1" smtClean="0">
                          <a:latin typeface="+mn-lt"/>
                        </a:rPr>
                        <a:t>Sp</a:t>
                      </a:r>
                      <a:r>
                        <a:rPr lang="tr-TR" sz="1400" dirty="0" smtClean="0">
                          <a:latin typeface="+mn-lt"/>
                        </a:rPr>
                        <a:t> </a:t>
                      </a:r>
                      <a:r>
                        <a:rPr lang="tr-TR" sz="1400" dirty="0" err="1" smtClean="0">
                          <a:latin typeface="+mn-lt"/>
                        </a:rPr>
                        <a:t>IgE</a:t>
                      </a:r>
                      <a:r>
                        <a:rPr lang="tr-TR" sz="1400" dirty="0" smtClean="0">
                          <a:latin typeface="+mn-lt"/>
                        </a:rPr>
                        <a:t>, ↓bazofil </a:t>
                      </a:r>
                      <a:r>
                        <a:rPr lang="tr-TR" sz="1400" dirty="0" err="1" smtClean="0">
                          <a:latin typeface="+mn-lt"/>
                        </a:rPr>
                        <a:t>akt</a:t>
                      </a:r>
                      <a:r>
                        <a:rPr lang="tr-TR" sz="1400" dirty="0" smtClean="0">
                          <a:latin typeface="+mn-lt"/>
                        </a:rPr>
                        <a:t>, ↑IgG4, IL-10, TGF-</a:t>
                      </a:r>
                      <a:r>
                        <a:rPr lang="el-GR" sz="1400" dirty="0" smtClean="0">
                          <a:latin typeface="+mn-lt"/>
                        </a:rPr>
                        <a:t>β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Treg</a:t>
                      </a:r>
                      <a:r>
                        <a:rPr lang="tr-TR" sz="1400" dirty="0" smtClean="0">
                          <a:latin typeface="+mn-lt"/>
                        </a:rPr>
                        <a:t> indüksiyonu,</a:t>
                      </a:r>
                      <a:r>
                        <a:rPr lang="tr-TR" sz="1400" baseline="0" dirty="0" smtClean="0">
                          <a:latin typeface="+mn-lt"/>
                        </a:rPr>
                        <a:t> FoxP3/Gata-3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epigenetik</a:t>
                      </a:r>
                      <a:r>
                        <a:rPr lang="tr-TR" sz="1400" baseline="0" dirty="0" smtClean="0">
                          <a:latin typeface="+mn-lt"/>
                        </a:rPr>
                        <a:t> değişik, </a:t>
                      </a:r>
                    </a:p>
                    <a:p>
                      <a:r>
                        <a:rPr lang="tr-TR" sz="1400" baseline="0" dirty="0" err="1" smtClean="0">
                          <a:latin typeface="+mn-lt"/>
                        </a:rPr>
                        <a:t>Sp</a:t>
                      </a:r>
                      <a:r>
                        <a:rPr lang="tr-TR" sz="1400" baseline="0" dirty="0" smtClean="0">
                          <a:latin typeface="+mn-lt"/>
                        </a:rPr>
                        <a:t>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IgE</a:t>
                      </a:r>
                      <a:r>
                        <a:rPr lang="tr-TR" sz="1400" dirty="0" smtClean="0">
                          <a:latin typeface="+mn-lt"/>
                        </a:rPr>
                        <a:t>↓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Treg</a:t>
                      </a:r>
                      <a:r>
                        <a:rPr lang="tr-TR" sz="1400" dirty="0" smtClean="0">
                          <a:latin typeface="+mn-lt"/>
                        </a:rPr>
                        <a:t> indüksiyonu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↓Fc</a:t>
                      </a:r>
                      <a:r>
                        <a:rPr lang="tr-TR" sz="1400" dirty="0" smtClean="0">
                          <a:latin typeface="Calibri"/>
                          <a:cs typeface="Calibri"/>
                        </a:rPr>
                        <a:t>ɣR1</a:t>
                      </a:r>
                      <a:r>
                        <a:rPr lang="tr-TR" sz="1400" baseline="0" dirty="0" smtClean="0">
                          <a:latin typeface="Calibri"/>
                          <a:cs typeface="Calibri"/>
                        </a:rPr>
                        <a:t> /</a:t>
                      </a:r>
                      <a:endParaRPr lang="tr-TR" sz="1400" dirty="0" smtClean="0">
                        <a:latin typeface="+mn-lt"/>
                      </a:endParaRPr>
                    </a:p>
                    <a:p>
                      <a:r>
                        <a:rPr lang="tr-TR" sz="1400" dirty="0" err="1" smtClean="0">
                          <a:latin typeface="+mn-lt"/>
                        </a:rPr>
                        <a:t>Mast</a:t>
                      </a:r>
                      <a:r>
                        <a:rPr lang="tr-TR" sz="1400" dirty="0" smtClean="0">
                          <a:latin typeface="+mn-lt"/>
                        </a:rPr>
                        <a:t> hücre,</a:t>
                      </a:r>
                    </a:p>
                    <a:p>
                      <a:r>
                        <a:rPr lang="tr-TR" sz="1400" dirty="0" smtClean="0">
                          <a:latin typeface="+mn-lt"/>
                        </a:rPr>
                        <a:t>↓IL-4, bazofil</a:t>
                      </a:r>
                      <a:r>
                        <a:rPr lang="tr-TR" sz="1400" baseline="0" dirty="0" smtClean="0">
                          <a:latin typeface="+mn-lt"/>
                        </a:rPr>
                        <a:t> </a:t>
                      </a:r>
                      <a:r>
                        <a:rPr lang="tr-TR" sz="1400" baseline="0" dirty="0" err="1" smtClean="0">
                          <a:latin typeface="+mn-lt"/>
                        </a:rPr>
                        <a:t>histamin</a:t>
                      </a:r>
                      <a:r>
                        <a:rPr lang="tr-TR" sz="1400" baseline="0" dirty="0" smtClean="0">
                          <a:latin typeface="+mn-lt"/>
                        </a:rPr>
                        <a:t> salınımı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Güncel Çalışmalar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Faz II, III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Faz II klinik </a:t>
                      </a:r>
                      <a:r>
                        <a:rPr lang="tr-TR" sz="1200" dirty="0" smtClean="0"/>
                        <a:t>(</a:t>
                      </a:r>
                      <a:r>
                        <a:rPr lang="tr-TR" sz="1200" dirty="0" err="1" smtClean="0"/>
                        <a:t>aeroallerjenler</a:t>
                      </a:r>
                      <a:r>
                        <a:rPr lang="tr-TR" sz="1200" dirty="0" smtClean="0"/>
                        <a:t>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Faz II, III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Faz II, klinik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Faz </a:t>
                      </a:r>
                      <a:r>
                        <a:rPr lang="tr-TR" sz="1600" dirty="0" err="1" smtClean="0"/>
                        <a:t>IIb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642060" y="6577607"/>
            <a:ext cx="253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Pesek DP, </a:t>
            </a:r>
            <a:r>
              <a:rPr lang="tr-TR" sz="1200" dirty="0" err="1" smtClean="0">
                <a:solidFill>
                  <a:schemeClr val="bg1"/>
                </a:solidFill>
              </a:rPr>
              <a:t>Curr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Asthma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Rep</a:t>
            </a:r>
            <a:r>
              <a:rPr lang="tr-TR" sz="1200" dirty="0" smtClean="0">
                <a:solidFill>
                  <a:schemeClr val="bg1"/>
                </a:solidFill>
              </a:rPr>
              <a:t>, 2016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 dönem etki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 smtClean="0"/>
              <a:t>Çok az sayıda çalışma ile araştırılmıştır</a:t>
            </a:r>
            <a:endParaRPr lang="tr-TR" sz="28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28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 smtClean="0">
                <a:sym typeface="Wingdings" pitchFamily="2" charset="2"/>
              </a:rPr>
              <a:t>Besin alerjenini </a:t>
            </a:r>
            <a:r>
              <a:rPr lang="tr-TR" sz="2800" dirty="0" err="1" smtClean="0">
                <a:sym typeface="Wingdings" pitchFamily="2" charset="2"/>
              </a:rPr>
              <a:t>tolere</a:t>
            </a:r>
            <a:r>
              <a:rPr lang="tr-TR" sz="2800" dirty="0" smtClean="0">
                <a:sym typeface="Wingdings" pitchFamily="2" charset="2"/>
              </a:rPr>
              <a:t> </a:t>
            </a:r>
            <a:r>
              <a:rPr lang="tr-TR" sz="2800" dirty="0">
                <a:sym typeface="Wingdings" pitchFamily="2" charset="2"/>
              </a:rPr>
              <a:t>eden grup, zaman içinde belirgin düzeyde </a:t>
            </a:r>
            <a:r>
              <a:rPr lang="tr-TR" sz="2800" dirty="0" smtClean="0">
                <a:sym typeface="Wingdings" pitchFamily="2" charset="2"/>
              </a:rPr>
              <a:t>azalır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28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 err="1" smtClean="0"/>
              <a:t>Meglio</a:t>
            </a:r>
            <a:r>
              <a:rPr lang="tr-TR" sz="2800" dirty="0" smtClean="0"/>
              <a:t>, 2008 Süt-OIT</a:t>
            </a:r>
            <a:r>
              <a:rPr lang="tr-TR" sz="2800" dirty="0" smtClean="0">
                <a:sym typeface="Wingdings" pitchFamily="2" charset="2"/>
              </a:rPr>
              <a:t>%70 / 4 yılın ardından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2800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 err="1" smtClean="0">
                <a:sym typeface="Wingdings" pitchFamily="2" charset="2"/>
              </a:rPr>
              <a:t>Keet</a:t>
            </a:r>
            <a:r>
              <a:rPr lang="tr-TR" sz="2800" dirty="0" smtClean="0">
                <a:sym typeface="Wingdings" pitchFamily="2" charset="2"/>
              </a:rPr>
              <a:t>, 2012 Süt-OIT</a:t>
            </a:r>
            <a:r>
              <a:rPr lang="tr-TR" sz="2800" dirty="0">
                <a:sym typeface="Wingdings" pitchFamily="2" charset="2"/>
              </a:rPr>
              <a:t> %31 </a:t>
            </a:r>
            <a:r>
              <a:rPr lang="tr-TR" sz="2800" dirty="0" smtClean="0">
                <a:sym typeface="Wingdings" pitchFamily="2" charset="2"/>
              </a:rPr>
              <a:t>/ 2-5 yıl izlem</a:t>
            </a:r>
          </a:p>
        </p:txBody>
      </p:sp>
    </p:spTree>
    <p:extLst>
      <p:ext uri="{BB962C8B-B14F-4D97-AF65-F5344CB8AC3E}">
        <p14:creationId xmlns:p14="http://schemas.microsoft.com/office/powerpoint/2010/main" val="40911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Modifiye</a:t>
            </a: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Hipoalerjenik</a:t>
            </a: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Moleküller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67544" y="2608313"/>
            <a:ext cx="8229600" cy="32689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1- Doğal </a:t>
            </a:r>
            <a:r>
              <a:rPr lang="tr-TR" sz="2800" dirty="0" err="1" smtClean="0"/>
              <a:t>hipoalerjenik</a:t>
            </a:r>
            <a:r>
              <a:rPr lang="tr-TR" sz="2800" dirty="0" smtClean="0"/>
              <a:t> besinler </a:t>
            </a:r>
          </a:p>
          <a:p>
            <a:pPr marL="0" indent="0">
              <a:buNone/>
            </a:pPr>
            <a:r>
              <a:rPr lang="tr-TR" sz="2800" dirty="0" smtClean="0"/>
              <a:t>(Yoğun ısıtılmış ürünler)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2-Rekombinant proteinler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3-Peptidler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043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78" y="3755876"/>
            <a:ext cx="6147598" cy="1257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77" y="5484771"/>
            <a:ext cx="4505573" cy="8245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74809"/>
            <a:ext cx="1607193" cy="8345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Modifiye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Hipoalerjenik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Moleküller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Doğal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hipoalerjenik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besinler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77" y="2162175"/>
            <a:ext cx="6147599" cy="12668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685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25"/>
            <a:ext cx="849694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 flipH="1">
            <a:off x="8280920" y="6608385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JACI, 2015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2062584"/>
            <a:ext cx="8496944" cy="4462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2400" dirty="0"/>
              <a:t>Isıtılmış süte toleransı olmayanlarda, ısıtılmış süt ile OIT etkili midir? </a:t>
            </a:r>
            <a:endParaRPr lang="tr-TR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err="1" smtClean="0"/>
              <a:t>Primer</a:t>
            </a:r>
            <a:r>
              <a:rPr lang="tr-TR" sz="2400" dirty="0" smtClean="0"/>
              <a:t> çalışma parametresi:1,3g/gün ısıtılmış süt toleransı</a:t>
            </a:r>
          </a:p>
          <a:p>
            <a:r>
              <a:rPr lang="tr-TR" sz="2400" dirty="0" smtClean="0"/>
              <a:t>(başlangıçta duyarlılık ≤ 30 mg)</a:t>
            </a:r>
          </a:p>
          <a:p>
            <a:endParaRPr lang="tr-T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smtClean="0"/>
              <a:t>Süre: 1 yıl</a:t>
            </a:r>
          </a:p>
          <a:p>
            <a:endParaRPr lang="tr-T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smtClean="0"/>
              <a:t>3/14 (%21) </a:t>
            </a:r>
            <a:r>
              <a:rPr lang="tr-TR" sz="2400" dirty="0" smtClean="0">
                <a:sym typeface="Wingdings" pitchFamily="2" charset="2"/>
              </a:rPr>
              <a:t> 1,3 g/gün dozu </a:t>
            </a:r>
            <a:r>
              <a:rPr lang="tr-TR" sz="2400" dirty="0" err="1" smtClean="0">
                <a:sym typeface="Wingdings" pitchFamily="2" charset="2"/>
              </a:rPr>
              <a:t>tolere</a:t>
            </a:r>
            <a:r>
              <a:rPr lang="tr-TR" sz="2400" dirty="0" smtClean="0">
                <a:sym typeface="Wingdings" pitchFamily="2" charset="2"/>
              </a:rPr>
              <a:t> etmiş</a:t>
            </a:r>
          </a:p>
          <a:p>
            <a:r>
              <a:rPr lang="tr-TR" sz="2000" dirty="0" smtClean="0">
                <a:sym typeface="Wingdings" pitchFamily="2" charset="2"/>
              </a:rPr>
              <a:t>(</a:t>
            </a:r>
            <a:r>
              <a:rPr lang="tr-TR" sz="2000" dirty="0" err="1" smtClean="0">
                <a:sym typeface="Wingdings" pitchFamily="2" charset="2"/>
              </a:rPr>
              <a:t>sp</a:t>
            </a:r>
            <a:r>
              <a:rPr lang="tr-TR" sz="2000" dirty="0" smtClean="0">
                <a:sym typeface="Wingdings" pitchFamily="2" charset="2"/>
              </a:rPr>
              <a:t> </a:t>
            </a:r>
            <a:r>
              <a:rPr lang="tr-TR" sz="2000" dirty="0" err="1" smtClean="0">
                <a:sym typeface="Wingdings" pitchFamily="2" charset="2"/>
              </a:rPr>
              <a:t>IgE</a:t>
            </a:r>
            <a:r>
              <a:rPr lang="tr-TR" sz="2000" dirty="0" smtClean="0">
                <a:sym typeface="Wingdings" pitchFamily="2" charset="2"/>
              </a:rPr>
              <a:t>, CD203c ekspresyonu azalmış, -%11 </a:t>
            </a:r>
            <a:r>
              <a:rPr lang="tr-TR" sz="2000" dirty="0" err="1" smtClean="0">
                <a:sym typeface="Wingdings" pitchFamily="2" charset="2"/>
              </a:rPr>
              <a:t>vs</a:t>
            </a:r>
            <a:r>
              <a:rPr lang="tr-TR" sz="2000" dirty="0" smtClean="0">
                <a:sym typeface="Wingdings" pitchFamily="2" charset="2"/>
              </a:rPr>
              <a:t> %4,4 p=0,0002)</a:t>
            </a:r>
          </a:p>
          <a:p>
            <a:endParaRPr lang="tr-TR" sz="2400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smtClean="0">
                <a:sym typeface="Wingdings" pitchFamily="2" charset="2"/>
              </a:rPr>
              <a:t>11/14 (%78)  Başarısız </a:t>
            </a:r>
            <a:r>
              <a:rPr lang="tr-TR" sz="2000" dirty="0" smtClean="0">
                <a:sym typeface="Wingdings" pitchFamily="2" charset="2"/>
              </a:rPr>
              <a:t>(8’inde başlangıçta ilerleme; &gt;1 ay)</a:t>
            </a:r>
          </a:p>
        </p:txBody>
      </p:sp>
    </p:spTree>
    <p:extLst>
      <p:ext uri="{BB962C8B-B14F-4D97-AF65-F5344CB8AC3E}">
        <p14:creationId xmlns:p14="http://schemas.microsoft.com/office/powerpoint/2010/main" val="10555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6319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83568" y="3221682"/>
            <a:ext cx="3744417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2400" dirty="0" err="1" smtClean="0"/>
              <a:t>Spontan</a:t>
            </a:r>
            <a:r>
              <a:rPr lang="tr-TR" sz="2400" dirty="0" smtClean="0"/>
              <a:t>/</a:t>
            </a:r>
            <a:r>
              <a:rPr lang="tr-TR" sz="2400" dirty="0" err="1" smtClean="0"/>
              <a:t>ag</a:t>
            </a:r>
            <a:r>
              <a:rPr lang="tr-TR" sz="2400" dirty="0"/>
              <a:t> </a:t>
            </a:r>
            <a:r>
              <a:rPr lang="tr-TR" sz="2400" dirty="0" smtClean="0"/>
              <a:t>ile indüklenen bazofil </a:t>
            </a:r>
            <a:r>
              <a:rPr lang="tr-TR" sz="2400" dirty="0" err="1" smtClean="0"/>
              <a:t>reaktivitesi</a:t>
            </a:r>
            <a:endParaRPr lang="tr-TR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smtClean="0"/>
              <a:t>Fıstık/Akar ile indüklenen Th2 </a:t>
            </a:r>
            <a:r>
              <a:rPr lang="tr-TR" sz="2400" dirty="0" err="1" smtClean="0"/>
              <a:t>markerlar</a:t>
            </a:r>
            <a:endParaRPr lang="tr-TR" sz="2400" dirty="0" smtClean="0"/>
          </a:p>
          <a:p>
            <a:r>
              <a:rPr lang="tr-TR" dirty="0" smtClean="0"/>
              <a:t>(CD40, HLA DR, CD86, CD80)</a:t>
            </a:r>
          </a:p>
          <a:p>
            <a:endParaRPr lang="tr-T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21682"/>
            <a:ext cx="3514725" cy="32316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6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51720" y="891680"/>
            <a:ext cx="50257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Uygun </a:t>
            </a:r>
            <a:r>
              <a:rPr lang="tr-TR" sz="2800" dirty="0"/>
              <a:t>yolla/dozda </a:t>
            </a:r>
            <a:r>
              <a:rPr lang="tr-TR" sz="2800" dirty="0" err="1"/>
              <a:t>ag</a:t>
            </a:r>
            <a:r>
              <a:rPr lang="tr-TR" sz="2800" dirty="0"/>
              <a:t> sunumu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822778" y="3161994"/>
            <a:ext cx="54836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Uygun miktarda/tipte </a:t>
            </a:r>
            <a:r>
              <a:rPr lang="tr-TR" sz="2800" dirty="0" err="1" smtClean="0"/>
              <a:t>Treg</a:t>
            </a:r>
            <a:r>
              <a:rPr lang="tr-TR" sz="2800" dirty="0" smtClean="0"/>
              <a:t> </a:t>
            </a:r>
            <a:r>
              <a:rPr lang="tr-TR" sz="2800" dirty="0"/>
              <a:t>üretimi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741542" y="5297090"/>
            <a:ext cx="33650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Uzun süreli tolerans</a:t>
            </a:r>
            <a:endParaRPr lang="tr-TR" sz="2800" dirty="0"/>
          </a:p>
        </p:txBody>
      </p:sp>
      <p:sp>
        <p:nvSpPr>
          <p:cNvPr id="9" name="Aşağı Ok 8"/>
          <p:cNvSpPr/>
          <p:nvPr/>
        </p:nvSpPr>
        <p:spPr>
          <a:xfrm>
            <a:off x="4181738" y="177281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4181738" y="407707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6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11560" y="1191213"/>
            <a:ext cx="792088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Reaksiyon dozunda (eşik doz) geçici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süreyle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oluşturulan artıştır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Desentizasyonun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sürekliliği için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maruziyetin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devamlılığı gereklidir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11560" y="5211197"/>
            <a:ext cx="7920880" cy="11318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Alerjene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maruziyet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belli bir süre kesildiği halde  klinik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reaktivitede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artış görülmemesidir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11560" y="473476"/>
            <a:ext cx="792088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Desensitizasyon</a:t>
            </a:r>
            <a:endParaRPr lang="tr-T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11560" y="4077072"/>
            <a:ext cx="792088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Sustained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unresponsiveness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tr-T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Süreğen </a:t>
            </a:r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yanıtsızlık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80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056085" y="6577607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Cellular &amp; </a:t>
            </a:r>
            <a:r>
              <a:rPr lang="tr-TR" sz="1200" dirty="0" err="1" smtClean="0">
                <a:solidFill>
                  <a:schemeClr val="bg1"/>
                </a:solidFill>
              </a:rPr>
              <a:t>Mol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Immunol</a:t>
            </a:r>
            <a:r>
              <a:rPr lang="tr-TR" sz="1200" dirty="0" smtClean="0">
                <a:solidFill>
                  <a:schemeClr val="bg1"/>
                </a:solidFill>
              </a:rPr>
              <a:t>, 2016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8064895" cy="17907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539554" y="2348880"/>
            <a:ext cx="8064894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Fıstık duyarlı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Balb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/c farelerde OIT, SLIT ve EPIT ile oluşturulan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Treg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hücreler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birbirinden farklıdır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 </a:t>
            </a:r>
            <a:r>
              <a:rPr lang="tr-TR" sz="1600" dirty="0" smtClean="0"/>
              <a:t>(</a:t>
            </a:r>
            <a:r>
              <a:rPr lang="tr-TR" sz="1600" dirty="0" err="1" smtClean="0"/>
              <a:t>mLN</a:t>
            </a:r>
            <a:r>
              <a:rPr lang="tr-TR" sz="1600" dirty="0" smtClean="0"/>
              <a:t> ve GUT mukoza-CCR4-6-9: OIT </a:t>
            </a:r>
            <a:r>
              <a:rPr lang="tr-TR" sz="1600" dirty="0"/>
              <a:t>ve EPIT </a:t>
            </a:r>
            <a:r>
              <a:rPr lang="tr-TR" sz="1600" dirty="0" smtClean="0"/>
              <a:t>&gt;&gt;&gt;&gt;)      (</a:t>
            </a:r>
            <a:r>
              <a:rPr lang="tr-TR" sz="1600" dirty="0"/>
              <a:t>A</a:t>
            </a:r>
            <a:r>
              <a:rPr lang="tr-TR" sz="1600" dirty="0" smtClean="0"/>
              <a:t>kciğer-CCR4: SLIT)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/>
              <a:t>CD4+CD25+Treg (FoxP3+) : </a:t>
            </a:r>
            <a:r>
              <a:rPr lang="tr-TR" sz="2000" dirty="0"/>
              <a:t>Her üç yol, EPIT&gt;&gt; </a:t>
            </a:r>
          </a:p>
          <a:p>
            <a:pPr>
              <a:lnSpc>
                <a:spcPct val="150000"/>
              </a:lnSpc>
            </a:pPr>
            <a:r>
              <a:rPr lang="tr-TR" sz="2000" b="1" dirty="0"/>
              <a:t>     Th3  (</a:t>
            </a:r>
            <a:r>
              <a:rPr lang="tr-TR" sz="2000" b="1" dirty="0" smtClean="0"/>
              <a:t>LAP+;</a:t>
            </a:r>
            <a:r>
              <a:rPr lang="tr-TR" sz="2000" b="1" dirty="0"/>
              <a:t>TGF</a:t>
            </a:r>
            <a:r>
              <a:rPr lang="el-GR" sz="2000" b="1" dirty="0"/>
              <a:t>β</a:t>
            </a:r>
            <a:r>
              <a:rPr lang="tr-TR" sz="2000" b="1" dirty="0"/>
              <a:t> üretir):</a:t>
            </a:r>
            <a:r>
              <a:rPr lang="tr-TR" sz="2000" dirty="0"/>
              <a:t> OIT / EPIT</a:t>
            </a:r>
          </a:p>
          <a:p>
            <a:pPr>
              <a:lnSpc>
                <a:spcPct val="150000"/>
              </a:lnSpc>
            </a:pPr>
            <a:r>
              <a:rPr lang="tr-TR" sz="2000" b="1" dirty="0"/>
              <a:t>     Tr </a:t>
            </a:r>
            <a:r>
              <a:rPr lang="tr-TR" sz="2000" b="1" dirty="0" smtClean="0"/>
              <a:t>-1 </a:t>
            </a:r>
            <a:r>
              <a:rPr lang="tr-TR" sz="2000" b="1" dirty="0"/>
              <a:t>(IL-10) </a:t>
            </a:r>
            <a:r>
              <a:rPr lang="tr-TR" sz="2000" b="1" dirty="0" err="1"/>
              <a:t>Treg</a:t>
            </a:r>
            <a:r>
              <a:rPr lang="tr-TR" sz="2000" b="1" dirty="0"/>
              <a:t>: </a:t>
            </a:r>
            <a:r>
              <a:rPr lang="tr-TR" sz="2000" dirty="0"/>
              <a:t>SLIT  </a:t>
            </a:r>
            <a:endParaRPr lang="tr-TR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EPIT: </a:t>
            </a:r>
            <a:r>
              <a:rPr lang="tr-TR" sz="2000" dirty="0" err="1"/>
              <a:t>naive</a:t>
            </a:r>
            <a:r>
              <a:rPr lang="tr-TR" sz="2000" dirty="0"/>
              <a:t> &amp; </a:t>
            </a:r>
            <a:r>
              <a:rPr lang="tr-TR" sz="2000" dirty="0" err="1"/>
              <a:t>efektör</a:t>
            </a:r>
            <a:r>
              <a:rPr lang="tr-TR" sz="2000" dirty="0"/>
              <a:t>  </a:t>
            </a:r>
            <a:r>
              <a:rPr lang="tr-TR" sz="2000" dirty="0" err="1"/>
              <a:t>Treg</a:t>
            </a:r>
            <a:r>
              <a:rPr lang="tr-TR" sz="2000" dirty="0"/>
              <a:t> </a:t>
            </a:r>
            <a:r>
              <a:rPr lang="tr-TR" sz="2000" dirty="0">
                <a:sym typeface="Wingdings" pitchFamily="2" charset="2"/>
              </a:rPr>
              <a:t> uzun dönem tolerans!</a:t>
            </a:r>
            <a:endParaRPr lang="tr-TR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Sadece EPIT ile oluşan </a:t>
            </a:r>
            <a:r>
              <a:rPr lang="tr-TR" sz="2000" dirty="0" err="1" smtClean="0"/>
              <a:t>Treg’lerin</a:t>
            </a:r>
            <a:r>
              <a:rPr lang="tr-TR" sz="2000" dirty="0" smtClean="0"/>
              <a:t> </a:t>
            </a:r>
            <a:r>
              <a:rPr lang="tr-TR" sz="2000" dirty="0" err="1" smtClean="0"/>
              <a:t>süpresyon</a:t>
            </a:r>
            <a:r>
              <a:rPr lang="tr-TR" sz="2000" dirty="0" smtClean="0"/>
              <a:t> kapasitesi  IT sonrası devam eder (8 hafta)</a:t>
            </a:r>
          </a:p>
        </p:txBody>
      </p:sp>
    </p:spTree>
    <p:extLst>
      <p:ext uri="{BB962C8B-B14F-4D97-AF65-F5344CB8AC3E}">
        <p14:creationId xmlns:p14="http://schemas.microsoft.com/office/powerpoint/2010/main" val="38678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OIT </a:t>
            </a:r>
            <a:r>
              <a:rPr lang="tr-TR" sz="2800" dirty="0" err="1" smtClean="0"/>
              <a:t>desensitizasyon</a:t>
            </a:r>
            <a:r>
              <a:rPr lang="tr-TR" sz="2800" dirty="0" smtClean="0"/>
              <a:t> sağlamada etkilidir, fakat yan etkileri sıktır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SLIT, </a:t>
            </a:r>
            <a:r>
              <a:rPr lang="tr-TR" sz="2800" dirty="0" err="1" smtClean="0"/>
              <a:t>OIT’ten</a:t>
            </a:r>
            <a:r>
              <a:rPr lang="tr-TR" sz="2800" dirty="0" smtClean="0"/>
              <a:t> daha az etkili fakat daha güvenlidir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EPIT, orta derecede etkili, yan etkiler açısından güvenlidir, hasta uyumu yüksektir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Anti-</a:t>
            </a:r>
            <a:r>
              <a:rPr lang="tr-TR" sz="2800" dirty="0" err="1" smtClean="0"/>
              <a:t>IgE</a:t>
            </a:r>
            <a:r>
              <a:rPr lang="tr-TR" sz="2800" dirty="0" smtClean="0"/>
              <a:t> yan etkileri azaltmada etkilidir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213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059832" y="57140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Teşekkür ederim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8215686" y="1700808"/>
            <a:ext cx="688510" cy="451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51520" y="3212975"/>
            <a:ext cx="3466316" cy="3007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94970" y="188640"/>
            <a:ext cx="6791955" cy="82083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Protokolü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80" y="1700808"/>
            <a:ext cx="6428105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598967" y="1700808"/>
            <a:ext cx="46085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707904" y="3356992"/>
            <a:ext cx="4507781" cy="12846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6-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1520" y="1700808"/>
            <a:ext cx="309634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</a:t>
            </a:r>
          </a:p>
          <a:p>
            <a:pPr algn="ctr"/>
            <a:r>
              <a:rPr lang="tr-TR" dirty="0" smtClean="0"/>
              <a:t>Do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4170566"/>
            <a:ext cx="12105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Bazal OFC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241531" y="3999310"/>
            <a:ext cx="6301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1272516" y="4401108"/>
            <a:ext cx="563180" cy="1150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756442" y="5128736"/>
            <a:ext cx="233935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BAŞLANGIÇ FAZI</a:t>
            </a:r>
          </a:p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Hızlı artış</a:t>
            </a:r>
          </a:p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10-25 mg)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Düz Ok Bağlayıcısı 13"/>
          <p:cNvCxnSpPr>
            <a:stCxn id="12" idx="0"/>
          </p:cNvCxnSpPr>
          <p:nvPr/>
        </p:nvCxnSpPr>
        <p:spPr>
          <a:xfrm flipV="1">
            <a:off x="1926121" y="4546918"/>
            <a:ext cx="0" cy="58181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893640" y="1887505"/>
            <a:ext cx="2626715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 ARTIŞI</a:t>
            </a:r>
          </a:p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3-9 ay süreyle günübirlik dozlarda 1-2 hafta aralarla artış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249218" y="1157843"/>
            <a:ext cx="211307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İDAME </a:t>
            </a:r>
          </a:p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ay-yıl</a:t>
            </a:r>
          </a:p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(doz: 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mg-4000 mg)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717836" y="4650415"/>
            <a:ext cx="452657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Tekrarlayan besin yükleme testleri (5-10 g)</a:t>
            </a:r>
          </a:p>
          <a:p>
            <a:pPr algn="ctr"/>
            <a:endPara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Birçok çalışmada, geçici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desensitizasyonu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süreğen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yanıtsızlıktan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ayırdetmek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en son basamakta bir besin yükleme testi daha yapılır. 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436096" y="3414649"/>
            <a:ext cx="86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6-12 ay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254285" y="3356992"/>
            <a:ext cx="80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18+ ay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6762991" y="6423719"/>
            <a:ext cx="241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Wood</a:t>
            </a:r>
            <a:r>
              <a:rPr lang="tr-TR" sz="1200" dirty="0" smtClean="0">
                <a:solidFill>
                  <a:schemeClr val="bg1"/>
                </a:solidFill>
              </a:rPr>
              <a:t> R, JACI, 2016</a:t>
            </a:r>
          </a:p>
          <a:p>
            <a:r>
              <a:rPr lang="tr-TR" sz="1200" dirty="0" err="1" smtClean="0">
                <a:solidFill>
                  <a:schemeClr val="bg1"/>
                </a:solidFill>
              </a:rPr>
              <a:t>Gernez</a:t>
            </a:r>
            <a:r>
              <a:rPr lang="tr-TR" sz="1200" dirty="0" smtClean="0">
                <a:solidFill>
                  <a:schemeClr val="bg1"/>
                </a:solidFill>
              </a:rPr>
              <a:t> Y, JACI in </a:t>
            </a:r>
            <a:r>
              <a:rPr lang="tr-TR" sz="1200" dirty="0" err="1" smtClean="0">
                <a:solidFill>
                  <a:schemeClr val="bg1"/>
                </a:solidFill>
              </a:rPr>
              <a:t>Practice</a:t>
            </a:r>
            <a:r>
              <a:rPr lang="tr-TR" sz="1200" dirty="0" smtClean="0">
                <a:solidFill>
                  <a:schemeClr val="bg1"/>
                </a:solidFill>
              </a:rPr>
              <a:t>, 2017</a:t>
            </a:r>
          </a:p>
        </p:txBody>
      </p:sp>
      <p:cxnSp>
        <p:nvCxnSpPr>
          <p:cNvPr id="16" name="Düz Bağlayıcı 15"/>
          <p:cNvCxnSpPr/>
          <p:nvPr/>
        </p:nvCxnSpPr>
        <p:spPr>
          <a:xfrm>
            <a:off x="8059954" y="2108314"/>
            <a:ext cx="1557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/>
          <p:cNvCxnSpPr/>
          <p:nvPr/>
        </p:nvCxnSpPr>
        <p:spPr>
          <a:xfrm>
            <a:off x="8316416" y="210831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/>
          <p:nvPr/>
        </p:nvCxnSpPr>
        <p:spPr>
          <a:xfrm flipH="1">
            <a:off x="8486267" y="2108314"/>
            <a:ext cx="1557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/>
          <p:nvPr/>
        </p:nvCxnSpPr>
        <p:spPr>
          <a:xfrm flipV="1">
            <a:off x="8634236" y="2247967"/>
            <a:ext cx="0" cy="11090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7554062" y="1052847"/>
            <a:ext cx="130683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Tolerans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</a:p>
          <a:p>
            <a:pPr algn="ctr"/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2hafta-2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Düz Bağlayıcı 47"/>
          <p:cNvCxnSpPr/>
          <p:nvPr/>
        </p:nvCxnSpPr>
        <p:spPr>
          <a:xfrm>
            <a:off x="8748464" y="2096883"/>
            <a:ext cx="1557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99308"/>
              </p:ext>
            </p:extLst>
          </p:nvPr>
        </p:nvGraphicFramePr>
        <p:xfrm>
          <a:off x="107504" y="2504544"/>
          <a:ext cx="8928992" cy="2951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/>
                <a:gridCol w="1008112"/>
                <a:gridCol w="1116124"/>
                <a:gridCol w="828092"/>
                <a:gridCol w="1404156"/>
                <a:gridCol w="900100"/>
                <a:gridCol w="151216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Yazar,</a:t>
                      </a:r>
                      <a:r>
                        <a:rPr lang="tr-TR" sz="1800" baseline="0" dirty="0" smtClean="0"/>
                        <a:t> yıl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 smtClean="0"/>
                        <a:t>Metod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Olgu</a:t>
                      </a:r>
                      <a:endParaRPr lang="tr-TR" sz="1800" baseline="0" dirty="0" smtClean="0"/>
                    </a:p>
                    <a:p>
                      <a:pPr algn="ctr"/>
                      <a:r>
                        <a:rPr lang="tr-TR" sz="1800" baseline="0" dirty="0" smtClean="0"/>
                        <a:t>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Yaş</a:t>
                      </a:r>
                    </a:p>
                    <a:p>
                      <a:pPr algn="ctr"/>
                      <a:r>
                        <a:rPr lang="tr-TR" sz="1800" dirty="0" smtClean="0"/>
                        <a:t>(yıl)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İdame doz</a:t>
                      </a:r>
                    </a:p>
                    <a:p>
                      <a:pPr algn="ctr"/>
                      <a:r>
                        <a:rPr lang="tr-TR" sz="1800" dirty="0" smtClean="0"/>
                        <a:t>(ml)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Süre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 smtClean="0"/>
                        <a:t>Desensiti-zasyon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Meglio</a:t>
                      </a:r>
                      <a:r>
                        <a:rPr lang="tr-TR" sz="1200" dirty="0" smtClean="0"/>
                        <a:t>,</a:t>
                      </a:r>
                      <a:r>
                        <a:rPr lang="tr-TR" sz="1200" baseline="0" dirty="0" smtClean="0"/>
                        <a:t> 2004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6-10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6 ay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%72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Longo</a:t>
                      </a:r>
                      <a:r>
                        <a:rPr lang="tr-TR" sz="1200" dirty="0" smtClean="0"/>
                        <a:t>, 2008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RCT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5-17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150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 yıl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%36</a:t>
                      </a:r>
                      <a:r>
                        <a:rPr lang="tr-TR" sz="1200" baseline="0" dirty="0" smtClean="0"/>
                        <a:t>; %54(5-150ml</a:t>
                      </a:r>
                    </a:p>
                    <a:p>
                      <a:r>
                        <a:rPr lang="tr-TR" sz="1200" baseline="0" dirty="0" smtClean="0"/>
                        <a:t>Kontrol:%5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Skripak</a:t>
                      </a:r>
                      <a:r>
                        <a:rPr lang="tr-TR" sz="1200" dirty="0" smtClean="0"/>
                        <a:t>, 2008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RPC*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6-17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500mg~15ml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23 </a:t>
                      </a:r>
                      <a:r>
                        <a:rPr lang="tr-TR" sz="1200" dirty="0" err="1" smtClean="0"/>
                        <a:t>hf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5140 mg~150ml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Pajno</a:t>
                      </a:r>
                      <a:r>
                        <a:rPr lang="tr-TR" sz="1200" dirty="0" smtClean="0"/>
                        <a:t>, 2010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RPC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4-10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 yıl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%90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Martorell,2011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RKÇ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2-3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 yıl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%90 </a:t>
                      </a:r>
                      <a:r>
                        <a:rPr lang="tr-TR" sz="1200" dirty="0" err="1" smtClean="0"/>
                        <a:t>vs</a:t>
                      </a:r>
                      <a:r>
                        <a:rPr lang="tr-TR" sz="1200" dirty="0" smtClean="0"/>
                        <a:t> %23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Keet</a:t>
                      </a:r>
                      <a:r>
                        <a:rPr lang="tr-TR" sz="1200" dirty="0" smtClean="0"/>
                        <a:t>,</a:t>
                      </a:r>
                      <a:r>
                        <a:rPr lang="tr-TR" sz="1200" baseline="0" dirty="0" smtClean="0"/>
                        <a:t> 2012**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RPC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6-17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1000-2000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60 </a:t>
                      </a:r>
                      <a:r>
                        <a:rPr lang="tr-TR" sz="1200" dirty="0" err="1" smtClean="0"/>
                        <a:t>hf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%70-8g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%40-6hf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845840"/>
            <a:ext cx="892899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OIT-Süt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7504" y="5642084"/>
            <a:ext cx="200401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400" dirty="0" smtClean="0"/>
              <a:t>*İlk RPC çalışma</a:t>
            </a:r>
          </a:p>
          <a:p>
            <a:r>
              <a:rPr lang="tr-TR" sz="1400" dirty="0" smtClean="0"/>
              <a:t>**SLIT ile karşılaştırma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437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89856"/>
            <a:ext cx="885698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Yumurta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070133"/>
              </p:ext>
            </p:extLst>
          </p:nvPr>
        </p:nvGraphicFramePr>
        <p:xfrm>
          <a:off x="107504" y="2720568"/>
          <a:ext cx="8856984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7568"/>
                <a:gridCol w="896678"/>
                <a:gridCol w="954106"/>
                <a:gridCol w="792088"/>
                <a:gridCol w="1440160"/>
                <a:gridCol w="792088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Yazar,</a:t>
                      </a:r>
                      <a:r>
                        <a:rPr lang="tr-TR" sz="1800" baseline="0" dirty="0" smtClean="0"/>
                        <a:t> yıl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 smtClean="0"/>
                        <a:t>Metod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Olgu</a:t>
                      </a:r>
                      <a:r>
                        <a:rPr lang="tr-TR" sz="1800" baseline="0" dirty="0" smtClean="0"/>
                        <a:t> sayısı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Yaş</a:t>
                      </a:r>
                    </a:p>
                    <a:p>
                      <a:pPr algn="ctr"/>
                      <a:r>
                        <a:rPr lang="tr-TR" sz="1800" dirty="0" smtClean="0"/>
                        <a:t>(yıl)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İdame doz</a:t>
                      </a:r>
                    </a:p>
                    <a:p>
                      <a:pPr algn="ctr"/>
                      <a:r>
                        <a:rPr lang="tr-TR" sz="1800" dirty="0" smtClean="0"/>
                        <a:t>(mg)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Süre</a:t>
                      </a:r>
                      <a:r>
                        <a:rPr lang="tr-TR" sz="1800" baseline="0" dirty="0" smtClean="0"/>
                        <a:t> (ay)</a:t>
                      </a:r>
                      <a:endParaRPr lang="tr-T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 smtClean="0"/>
                        <a:t>Desensiti-zasyon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Buchanan, 2007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1-16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%57-8g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Vickery</a:t>
                      </a:r>
                      <a:r>
                        <a:rPr lang="tr-TR" sz="1200" dirty="0" smtClean="0"/>
                        <a:t>,</a:t>
                      </a:r>
                      <a:r>
                        <a:rPr lang="tr-TR" sz="1200" baseline="0" dirty="0" smtClean="0"/>
                        <a:t> 2010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3-13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2400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33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%100 (6/8)-2,4g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%75(6/8)-1 ay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Burks,2012*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RPC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5-11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1600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10</a:t>
                      </a:r>
                      <a:r>
                        <a:rPr lang="tr-TR" sz="1200" baseline="0" dirty="0" smtClean="0"/>
                        <a:t> / </a:t>
                      </a:r>
                      <a:r>
                        <a:rPr lang="tr-TR" sz="1200" dirty="0" smtClean="0"/>
                        <a:t>22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%55 / %75-10g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%28-2ay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Carminiti</a:t>
                      </a:r>
                      <a:r>
                        <a:rPr lang="tr-TR" sz="1200" dirty="0" smtClean="0"/>
                        <a:t>, 2015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DBRPC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4-10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%94(16/17)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%31-3ay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Escudero</a:t>
                      </a:r>
                      <a:r>
                        <a:rPr lang="tr-TR" sz="1200" dirty="0" smtClean="0"/>
                        <a:t>,</a:t>
                      </a:r>
                      <a:r>
                        <a:rPr lang="tr-TR" sz="1200" baseline="0" dirty="0" smtClean="0"/>
                        <a:t> 2015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5-17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4000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%93(28/30)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%37-1</a:t>
                      </a:r>
                      <a:r>
                        <a:rPr lang="tr-TR" sz="1200" baseline="0" dirty="0" smtClean="0"/>
                        <a:t> ay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1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9847</TotalTime>
  <Words>4009</Words>
  <Application>Microsoft Office PowerPoint</Application>
  <PresentationFormat>Ekran Gösterisi (4:3)</PresentationFormat>
  <Paragraphs>744</Paragraphs>
  <Slides>62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Ofis Teması</vt:lpstr>
      <vt:lpstr>PowerPoint Sunusu</vt:lpstr>
      <vt:lpstr>Sunum Planı</vt:lpstr>
      <vt:lpstr>PowerPoint Sunusu</vt:lpstr>
      <vt:lpstr>PowerPoint Sunusu</vt:lpstr>
      <vt:lpstr>Tanım</vt:lpstr>
      <vt:lpstr>PowerPoint Sunusu</vt:lpstr>
      <vt:lpstr>OIT Protokolü</vt:lpstr>
      <vt:lpstr>OIT-Süt</vt:lpstr>
      <vt:lpstr>OIT -Yumurta</vt:lpstr>
      <vt:lpstr>OIT-Yer Fıstığı</vt:lpstr>
      <vt:lpstr>Çoklu Besin ile OIT</vt:lpstr>
      <vt:lpstr>PowerPoint Sunusu</vt:lpstr>
      <vt:lpstr>OIT Yan Etkiler</vt:lpstr>
      <vt:lpstr>OIT Yan Etkiler</vt:lpstr>
      <vt:lpstr>OIT Yan Etkiler</vt:lpstr>
      <vt:lpstr>OIT-Yan Etkiler Riski artıran durumlar</vt:lpstr>
      <vt:lpstr>OIT-Yan Etkiler Riski azaltmak</vt:lpstr>
      <vt:lpstr>PowerPoint Sunusu</vt:lpstr>
      <vt:lpstr>OIT Tedavi Başarısı</vt:lpstr>
      <vt:lpstr>OIT –Yan Etki Riski Azaltmak-Omalizumab</vt:lpstr>
      <vt:lpstr>OIT –Yan Etki Riski Azaltmak-Omalizumab</vt:lpstr>
      <vt:lpstr>PowerPoint Sunusu</vt:lpstr>
      <vt:lpstr>PowerPoint Sunusu</vt:lpstr>
      <vt:lpstr>PowerPoint Sunusu</vt:lpstr>
      <vt:lpstr>PowerPoint Sunusu</vt:lpstr>
      <vt:lpstr>OIT Omalizumab</vt:lpstr>
      <vt:lpstr>OIT  Etkinlik</vt:lpstr>
      <vt:lpstr>OIT  BİLİNMEYENLER</vt:lpstr>
      <vt:lpstr>SLIT</vt:lpstr>
      <vt:lpstr>SLIT</vt:lpstr>
      <vt:lpstr>OIT vs SLIT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Besin İmmünoterapisi Sorunlar</vt:lpstr>
      <vt:lpstr>İmmünolojik değişiklikler</vt:lpstr>
      <vt:lpstr>EPIT</vt:lpstr>
      <vt:lpstr>Hipotez</vt:lpstr>
      <vt:lpstr>EPIT</vt:lpstr>
      <vt:lpstr>PowerPoint Sunusu</vt:lpstr>
      <vt:lpstr>PowerPoint Sunusu</vt:lpstr>
      <vt:lpstr>PowerPoint Sunusu</vt:lpstr>
      <vt:lpstr>EPIT</vt:lpstr>
      <vt:lpstr>OIT-SLIT-EPIT Yan Etkiler</vt:lpstr>
      <vt:lpstr>OIT-SLIT-EPIT Tolerans-SU</vt:lpstr>
      <vt:lpstr>PowerPoint Sunusu</vt:lpstr>
      <vt:lpstr>Uzun dönem etki</vt:lpstr>
      <vt:lpstr>Modifiye Hipoalerjenik Moleküller</vt:lpstr>
      <vt:lpstr>Modifiye Hipoalerjenik Moleküller Doğal hipoalerjenik besinler</vt:lpstr>
      <vt:lpstr>PowerPoint Sunusu</vt:lpstr>
      <vt:lpstr>PowerPoint Sunusu</vt:lpstr>
      <vt:lpstr>PowerPoint Sunusu</vt:lpstr>
      <vt:lpstr>PowerPoint Sunusu</vt:lpstr>
      <vt:lpstr>Özet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Besin Alerjisinde İmmünoterapi</dc:title>
  <dc:creator>Özlem</dc:creator>
  <cp:lastModifiedBy>Özlem</cp:lastModifiedBy>
  <cp:revision>558</cp:revision>
  <dcterms:created xsi:type="dcterms:W3CDTF">2017-03-05T08:09:48Z</dcterms:created>
  <dcterms:modified xsi:type="dcterms:W3CDTF">2017-04-23T07:52:30Z</dcterms:modified>
</cp:coreProperties>
</file>