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311" r:id="rId23"/>
    <p:sldId id="287" r:id="rId24"/>
    <p:sldId id="288" r:id="rId25"/>
    <p:sldId id="289" r:id="rId26"/>
    <p:sldId id="280" r:id="rId27"/>
    <p:sldId id="281" r:id="rId28"/>
    <p:sldId id="283" r:id="rId29"/>
    <p:sldId id="284" r:id="rId30"/>
    <p:sldId id="285" r:id="rId31"/>
    <p:sldId id="286" r:id="rId32"/>
    <p:sldId id="306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7" r:id="rId49"/>
    <p:sldId id="308" r:id="rId50"/>
    <p:sldId id="312" r:id="rId51"/>
    <p:sldId id="309" r:id="rId52"/>
    <p:sldId id="310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C0F91-DDC7-489C-9EDB-676A5E0E1E21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A2829-A34B-4E3E-9B4F-06B5166731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2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257B3-0AA5-4FC7-B75B-0BBF5E42342D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2836-ED42-48D8-9C4D-B1B2953F862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669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Açığa çıkan diğer diyet faktörleri örneğin ileri derecede </a:t>
            </a:r>
            <a:r>
              <a:rPr lang="tr-TR" dirty="0" err="1" smtClean="0"/>
              <a:t>glikolize</a:t>
            </a:r>
            <a:r>
              <a:rPr lang="tr-TR" dirty="0" smtClean="0"/>
              <a:t> edilmiş ürünler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Allerjiden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korunma sorunun çözülmesi için erken yaşam çalışmalarına ihtiyaç</a:t>
            </a:r>
            <a:r>
              <a:rPr lang="tr-TR" baseline="0" dirty="0" smtClean="0"/>
              <a:t> vardır. </a:t>
            </a:r>
            <a:r>
              <a:rPr lang="tr-TR" baseline="0" dirty="0" err="1" smtClean="0"/>
              <a:t>Prospektif</a:t>
            </a:r>
            <a:r>
              <a:rPr lang="tr-TR" baseline="0" dirty="0" smtClean="0"/>
              <a:t> olarak, gebelikteki diyet, bebeklik  </a:t>
            </a:r>
            <a:r>
              <a:rPr lang="tr-TR" baseline="0" dirty="0" smtClean="0"/>
              <a:t>dönemini de  </a:t>
            </a:r>
            <a:r>
              <a:rPr lang="tr-TR" baseline="0" dirty="0" smtClean="0"/>
              <a:t>içeren bu dönemlerdeki </a:t>
            </a:r>
            <a:r>
              <a:rPr lang="tr-TR" baseline="0" dirty="0" err="1" smtClean="0"/>
              <a:t>biyobelirteçleri</a:t>
            </a:r>
            <a:r>
              <a:rPr lang="tr-TR" baseline="0" dirty="0" smtClean="0"/>
              <a:t> ortaya koyan çok az sayıda çalışma vardır.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İngltereden</a:t>
            </a:r>
            <a:r>
              <a:rPr lang="tr-TR" dirty="0" smtClean="0"/>
              <a:t> yapılan diğer bir çalışma </a:t>
            </a:r>
            <a:r>
              <a:rPr lang="tr-TR" dirty="0" err="1" smtClean="0"/>
              <a:t>Annals</a:t>
            </a:r>
            <a:r>
              <a:rPr lang="tr-TR" dirty="0" smtClean="0"/>
              <a:t> dergisinde </a:t>
            </a:r>
            <a:r>
              <a:rPr lang="tr-TR" dirty="0" err="1" smtClean="0"/>
              <a:t>letter</a:t>
            </a:r>
            <a:r>
              <a:rPr lang="tr-TR" dirty="0" smtClean="0"/>
              <a:t> olarak yayınlanmış.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(Prudent pattern made up of fruits, tomatoes, cabbages, green leafy vegetables,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poultry,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fish;Western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made up of red meat, processed meat, refined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used the Alternate Healthy Eating Index, a measure of diet quality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modified recommendations from the US Department of Agriculture,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27,28 modified for pregnancy (AHEI-P).29 This index has been previously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by our group and others to be associated with lower mortality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risk.28,29 The score is based on a 90-point scale, with each of the following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vegetables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fruit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of white to red meat; fiber; trans fat; ratio of polyunsaturated to saturated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fatty acids;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calcium, and iron from foods. To improve interpretability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odds ratios (ORs), we expressed AHEI-P results as per 10 points of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AHEI-P.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grains, snacks, sweets, desserts, French fries, and pizza).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Türüne bakılmaksızın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Ekzema</a:t>
            </a:r>
            <a:r>
              <a:rPr lang="tr-TR" baseline="0" dirty="0" err="1" smtClean="0"/>
              <a:t>yı</a:t>
            </a:r>
            <a:r>
              <a:rPr lang="tr-TR" baseline="0" dirty="0" smtClean="0"/>
              <a:t> önlediği, ama </a:t>
            </a:r>
            <a:r>
              <a:rPr lang="tr-TR" baseline="0" dirty="0" err="1" smtClean="0"/>
              <a:t>allerjik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duyarlanmayı</a:t>
            </a:r>
            <a:r>
              <a:rPr lang="tr-TR" baseline="0" dirty="0" smtClean="0"/>
              <a:t> önleyemediğini göstermektedir.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2836-ED42-48D8-9C4D-B1B2953F862F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536D-560E-4105-AEA8-3E80332DFE58}" type="datetimeFigureOut">
              <a:rPr lang="tr-TR" smtClean="0"/>
              <a:pPr/>
              <a:t>23.04.2017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1DFB-D4B9-467E-A91B-3829BA75FC9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Gebelikte beslenme bebekte </a:t>
            </a:r>
            <a:r>
              <a:rPr lang="tr-TR" dirty="0" err="1" smtClean="0"/>
              <a:t>allerji</a:t>
            </a:r>
            <a:r>
              <a:rPr lang="tr-TR" dirty="0" smtClean="0"/>
              <a:t> </a:t>
            </a:r>
            <a:r>
              <a:rPr lang="tr-TR" dirty="0"/>
              <a:t>gelişimini önler mi?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</a:t>
            </a:r>
            <a:r>
              <a:rPr lang="tr-TR" dirty="0" smtClean="0"/>
              <a:t>.Ercan </a:t>
            </a:r>
            <a:r>
              <a:rPr lang="tr-TR" dirty="0" err="1" smtClean="0"/>
              <a:t>Küçükosmanoğlu</a:t>
            </a:r>
            <a:endParaRPr lang="tr-TR" dirty="0" smtClean="0"/>
          </a:p>
          <a:p>
            <a:r>
              <a:rPr lang="tr-TR" dirty="0" smtClean="0"/>
              <a:t>Gaziantep Üniversitesi Tıp Fakültesi Çocuk </a:t>
            </a:r>
            <a:r>
              <a:rPr lang="tr-TR" dirty="0" err="1" smtClean="0"/>
              <a:t>Allerjisi</a:t>
            </a:r>
            <a:r>
              <a:rPr lang="tr-TR" dirty="0" smtClean="0"/>
              <a:t> </a:t>
            </a:r>
            <a:r>
              <a:rPr lang="tr-TR" dirty="0" err="1" smtClean="0"/>
              <a:t>Bilimdalı</a:t>
            </a:r>
            <a:endParaRPr lang="tr-TR" dirty="0"/>
          </a:p>
        </p:txBody>
      </p:sp>
      <p:pic>
        <p:nvPicPr>
          <p:cNvPr id="4" name="3 Resim" descr="gaü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00042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tr-TR" dirty="0" smtClean="0"/>
              <a:t>Besin proteinlerinin plasentayı geçtiği gösterilmiştir  ve </a:t>
            </a:r>
            <a:r>
              <a:rPr lang="tr-TR" dirty="0" err="1" smtClean="0"/>
              <a:t>amniyon</a:t>
            </a:r>
            <a:r>
              <a:rPr lang="tr-TR" dirty="0" smtClean="0"/>
              <a:t> sıvısında tespit edilebilir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r-TR" sz="2800" b="1" dirty="0" err="1" smtClean="0">
                <a:solidFill>
                  <a:schemeClr val="tx2"/>
                </a:solidFill>
              </a:rPr>
              <a:t>Ovalbumin</a:t>
            </a:r>
            <a:endParaRPr lang="tr-TR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chemeClr val="tx2"/>
                </a:solidFill>
              </a:rPr>
              <a:t>Alfa-</a:t>
            </a:r>
            <a:r>
              <a:rPr lang="tr-TR" sz="2800" b="1" dirty="0" err="1" smtClean="0">
                <a:solidFill>
                  <a:schemeClr val="tx2"/>
                </a:solidFill>
              </a:rPr>
              <a:t>laktalbümin</a:t>
            </a:r>
            <a:endParaRPr lang="tr-TR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chemeClr val="tx2"/>
                </a:solidFill>
              </a:rPr>
              <a:t>Beta-</a:t>
            </a:r>
            <a:r>
              <a:rPr lang="tr-TR" sz="2800" b="1" dirty="0" err="1" smtClean="0">
                <a:solidFill>
                  <a:schemeClr val="tx2"/>
                </a:solidFill>
              </a:rPr>
              <a:t>laktoglobulin</a:t>
            </a:r>
            <a:endParaRPr lang="tr-TR" sz="2800" dirty="0" smtClean="0"/>
          </a:p>
          <a:p>
            <a:r>
              <a:rPr lang="tr-TR" dirty="0" err="1" smtClean="0"/>
              <a:t>Fetal</a:t>
            </a:r>
            <a:r>
              <a:rPr lang="tr-TR" dirty="0" smtClean="0"/>
              <a:t> kandaki </a:t>
            </a:r>
            <a:r>
              <a:rPr lang="tr-TR" dirty="0" err="1" smtClean="0"/>
              <a:t>allerjene</a:t>
            </a:r>
            <a:r>
              <a:rPr lang="tr-TR" dirty="0" smtClean="0"/>
              <a:t> özgü T hücreleri gösterilmiştir.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tr-TR" sz="2800" b="1" dirty="0">
              <a:solidFill>
                <a:schemeClr val="tx2"/>
              </a:solidFill>
            </a:endParaRPr>
          </a:p>
        </p:txBody>
      </p:sp>
      <p:pic>
        <p:nvPicPr>
          <p:cNvPr id="4" name="3 Resim" descr="plase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742" y="2143116"/>
            <a:ext cx="2898509" cy="1928826"/>
          </a:xfrm>
          <a:prstGeom prst="rect">
            <a:avLst/>
          </a:prstGeom>
        </p:spPr>
      </p:pic>
      <p:pic>
        <p:nvPicPr>
          <p:cNvPr id="5" name="4 Resim" descr="plase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3116"/>
            <a:ext cx="2898509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tr-TR" sz="4000" dirty="0" smtClean="0"/>
              <a:t>Anne diyetinden alınan az miktarda besin antijenlerine karşı karşıya  kalma sırasında , </a:t>
            </a:r>
            <a:r>
              <a:rPr lang="tr-TR" sz="4000" b="1" dirty="0" smtClean="0"/>
              <a:t>"korunan bir ortamda" </a:t>
            </a:r>
            <a:r>
              <a:rPr lang="tr-TR" sz="4000" dirty="0" smtClean="0"/>
              <a:t>IgG1 ve IgG3 aracılığıyla </a:t>
            </a:r>
            <a:r>
              <a:rPr lang="tr-TR" sz="4000" dirty="0" smtClean="0"/>
              <a:t>fetüsün, antijeni </a:t>
            </a:r>
            <a:r>
              <a:rPr lang="tr-TR" sz="4000" dirty="0" err="1" smtClean="0"/>
              <a:t>tolere</a:t>
            </a:r>
            <a:r>
              <a:rPr lang="tr-TR" sz="4000" dirty="0" smtClean="0"/>
              <a:t> edildiği varsayılır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annenin bağışıklık </a:t>
            </a:r>
            <a:r>
              <a:rPr lang="tr-TR" dirty="0" smtClean="0"/>
              <a:t>sistemi, in </a:t>
            </a:r>
            <a:r>
              <a:rPr lang="tr-TR" dirty="0" err="1" smtClean="0"/>
              <a:t>utero</a:t>
            </a:r>
            <a:r>
              <a:rPr lang="tr-TR" dirty="0" smtClean="0"/>
              <a:t> olarak fetüsün </a:t>
            </a:r>
            <a:r>
              <a:rPr lang="tr-TR" dirty="0" smtClean="0"/>
              <a:t>antijenlere verdiği </a:t>
            </a:r>
            <a:r>
              <a:rPr lang="tr-TR" dirty="0" smtClean="0"/>
              <a:t>tepkiyi yönlendirebilir.</a:t>
            </a:r>
            <a:endParaRPr lang="tr-TR" dirty="0"/>
          </a:p>
        </p:txBody>
      </p:sp>
      <p:pic>
        <p:nvPicPr>
          <p:cNvPr id="4" name="3 Resim" descr="allerjik gr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89530"/>
            <a:ext cx="2568348" cy="256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anne,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IgE'yi</a:t>
            </a:r>
            <a:r>
              <a:rPr lang="tr-TR" dirty="0" smtClean="0"/>
              <a:t> </a:t>
            </a:r>
            <a:r>
              <a:rPr lang="tr-TR" dirty="0" err="1" smtClean="0"/>
              <a:t>down-regüle</a:t>
            </a:r>
            <a:r>
              <a:rPr lang="tr-TR" dirty="0" smtClean="0"/>
              <a:t> etmek için yeterli IgG1 ve IgG3 sağlamayabilir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Bununla birlikte, spesifik </a:t>
            </a:r>
            <a:r>
              <a:rPr lang="tr-TR" dirty="0" smtClean="0"/>
              <a:t>besin</a:t>
            </a:r>
            <a:r>
              <a:rPr lang="tr-TR" dirty="0" smtClean="0"/>
              <a:t> </a:t>
            </a:r>
            <a:r>
              <a:rPr lang="tr-TR" dirty="0" err="1" smtClean="0"/>
              <a:t>allerjenlerine</a:t>
            </a:r>
            <a:r>
              <a:rPr lang="tr-TR" dirty="0" smtClean="0"/>
              <a:t> </a:t>
            </a:r>
            <a:r>
              <a:rPr lang="tr-TR" dirty="0" smtClean="0"/>
              <a:t>duyarlılığın, </a:t>
            </a:r>
            <a:r>
              <a:rPr lang="tr-TR" dirty="0" smtClean="0"/>
              <a:t>prenatal olarak başlatıldığına dair ikna edici kanıt </a:t>
            </a:r>
            <a:r>
              <a:rPr lang="tr-TR" dirty="0" smtClean="0"/>
              <a:t>bulunmamaktadır.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3079"/>
            <a:ext cx="8286776" cy="58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500834"/>
            <a:ext cx="282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6429396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32" y="1461322"/>
            <a:ext cx="8286534" cy="28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075" y="6500834"/>
            <a:ext cx="282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6429396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Akdeniz diyeti 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5"/>
            <a:ext cx="77153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714348" y="264318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çalışma da gebelik döneminde Akdeniz diyeti uygulamanın , yaşamın ilk yılında </a:t>
            </a:r>
            <a:r>
              <a:rPr lang="tr-TR" sz="2400" dirty="0" err="1" smtClean="0"/>
              <a:t>ekzema</a:t>
            </a:r>
            <a:r>
              <a:rPr lang="tr-TR" sz="2400" dirty="0" smtClean="0"/>
              <a:t> ve hışıltılı solunum riskini etkilemediği ortaya konmuştur. Fakat gebelik döneminde süt ürünleriyle </a:t>
            </a:r>
            <a:r>
              <a:rPr lang="tr-TR" sz="2400" dirty="0" smtClean="0"/>
              <a:t>beslenmenin, </a:t>
            </a:r>
            <a:r>
              <a:rPr lang="tr-TR" sz="2400" dirty="0" smtClean="0"/>
              <a:t>bu riski azaltırken,  yüksek  miktarda etle beslenmesinin bu riski artırdığı ortaya çıkartılmıştır. </a:t>
            </a:r>
            <a:endParaRPr lang="tr-T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357958"/>
            <a:ext cx="4095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Resim" descr="akdeniz diy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10" y="4643446"/>
            <a:ext cx="300586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24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357958"/>
            <a:ext cx="1695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785786" y="2357430"/>
            <a:ext cx="81439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Gebelikte döneminde Akdeniz diyeti  ile beslenmenin astım ve </a:t>
            </a:r>
            <a:r>
              <a:rPr lang="tr-TR" sz="2400" dirty="0" err="1" smtClean="0"/>
              <a:t>atopiyi</a:t>
            </a:r>
            <a:r>
              <a:rPr lang="tr-TR" sz="2400" dirty="0" smtClean="0"/>
              <a:t> önlediği ortaya konmuştur.</a:t>
            </a:r>
            <a:endParaRPr lang="tr-TR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36" y="3857628"/>
            <a:ext cx="39029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3" y="3857628"/>
            <a:ext cx="19020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Düz Bağlayıcı"/>
          <p:cNvCxnSpPr/>
          <p:nvPr/>
        </p:nvCxnSpPr>
        <p:spPr>
          <a:xfrm>
            <a:off x="3929058" y="3857628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4357686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OR  (CI :%95)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Sağlıklı Beslenme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Sağlıklı beslenme modeline uyan dört çalışma da da gebelikte beslenme şekli ile </a:t>
            </a:r>
            <a:r>
              <a:rPr lang="tr-TR" dirty="0" err="1" smtClean="0"/>
              <a:t>allerjik</a:t>
            </a:r>
            <a:r>
              <a:rPr lang="tr-TR" dirty="0" smtClean="0"/>
              <a:t> hastalıkların gelişmesi konusunda bir ilişki bulunmamıştır. Bu çalışmalarda önerilen sağlıklı beslenme meyve, sebze ve </a:t>
            </a:r>
            <a:r>
              <a:rPr lang="tr-TR" dirty="0" err="1" smtClean="0"/>
              <a:t>lifden</a:t>
            </a:r>
            <a:r>
              <a:rPr lang="tr-TR" dirty="0" smtClean="0"/>
              <a:t> zengin orta derecede et alımı, trans yağların az olduğu bir beslenme şeklidir. 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</p:txBody>
      </p:sp>
      <p:pic>
        <p:nvPicPr>
          <p:cNvPr id="4" name="3 Resim" descr="sağlılı beslen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285992"/>
            <a:ext cx="3001034" cy="298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Sağlıklı beslenme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İngiltere de 2008 yılında yapılan çalışma gebelikte beslenme şekilleri, sağlıklı –bilinçli, geleneksel,  işlenmiş ürünlerden zengin beslenen, </a:t>
            </a:r>
            <a:r>
              <a:rPr lang="tr-TR" dirty="0" err="1" smtClean="0"/>
              <a:t>vejeteryan</a:t>
            </a:r>
            <a:r>
              <a:rPr lang="tr-TR" dirty="0" smtClean="0"/>
              <a:t>, karbonhidrattan (şekerlerden) zengin beslenme olarak ayrılmış.  7-9 yaşlar arasında çocuklar </a:t>
            </a:r>
            <a:r>
              <a:rPr lang="tr-TR" dirty="0" err="1" smtClean="0"/>
              <a:t>ekzema</a:t>
            </a:r>
            <a:r>
              <a:rPr lang="tr-TR" dirty="0" smtClean="0"/>
              <a:t>,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 ve astım açısından değerlendirilmişler. Gruplar arasında anlamlı farklılık bulunmamış. 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858280" y="6572272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hastalıkların  ve son yıllarda özellikle besin </a:t>
            </a:r>
            <a:r>
              <a:rPr lang="tr-TR" dirty="0" err="1" smtClean="0"/>
              <a:t>allerjilerinin</a:t>
            </a:r>
            <a:r>
              <a:rPr lang="tr-TR" dirty="0" smtClean="0"/>
              <a:t> artması, </a:t>
            </a:r>
            <a:r>
              <a:rPr lang="tr-TR" dirty="0" err="1" smtClean="0"/>
              <a:t>Allerjistleri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korunma ile </a:t>
            </a:r>
            <a:r>
              <a:rPr lang="tr-TR" dirty="0" err="1" smtClean="0"/>
              <a:t>allerjik</a:t>
            </a:r>
            <a:r>
              <a:rPr lang="tr-TR" dirty="0" smtClean="0"/>
              <a:t> hastalıkların ortaya çıkması önlenebilir mi?  sorusunu araştırmaya yöneltmiştir.</a:t>
            </a:r>
            <a:endParaRPr lang="tr-TR" dirty="0"/>
          </a:p>
        </p:txBody>
      </p:sp>
      <p:pic>
        <p:nvPicPr>
          <p:cNvPr id="5" name="4 Resim" descr="graf ar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357562"/>
            <a:ext cx="2786082" cy="222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121435"/>
            <a:ext cx="5233214" cy="37683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8502"/>
            <a:ext cx="8491568" cy="145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6524625"/>
            <a:ext cx="1647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Sağlıklı beslenen, gebelikte özellikle balık ve deniz ürünleriyle  beslenen annelerin çocuklarında 3. yılda yapılan değerlendirmede , bu beslenme şeklinin çocuklarda </a:t>
            </a:r>
            <a:r>
              <a:rPr lang="tr-TR" dirty="0" err="1" smtClean="0"/>
              <a:t>atopi</a:t>
            </a:r>
            <a:r>
              <a:rPr lang="tr-TR" dirty="0" smtClean="0"/>
              <a:t> ve </a:t>
            </a:r>
            <a:r>
              <a:rPr lang="tr-TR" dirty="0" err="1" smtClean="0"/>
              <a:t>allerjik</a:t>
            </a:r>
            <a:r>
              <a:rPr lang="tr-TR" dirty="0" smtClean="0"/>
              <a:t> hastalıkların gelişimini etkilemediği gösterilmiştir.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78674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357958"/>
            <a:ext cx="4124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286520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8858280" y="6572272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02360"/>
            <a:ext cx="8786873" cy="322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78674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357958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11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>
          <a:xfrm>
            <a:off x="457200" y="2786058"/>
            <a:ext cx="3971924" cy="3340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Sağlıklı beslenme </a:t>
            </a:r>
          </a:p>
          <a:p>
            <a:r>
              <a:rPr lang="tr-TR" dirty="0" smtClean="0"/>
              <a:t>Yeşil ve sarı sebzeler</a:t>
            </a:r>
          </a:p>
          <a:p>
            <a:r>
              <a:rPr lang="tr-TR" dirty="0" smtClean="0"/>
              <a:t>Deniz ürünleri</a:t>
            </a:r>
          </a:p>
          <a:p>
            <a:r>
              <a:rPr lang="tr-TR" dirty="0" smtClean="0"/>
              <a:t>Bakliyat</a:t>
            </a:r>
          </a:p>
          <a:p>
            <a:r>
              <a:rPr lang="tr-TR" dirty="0" smtClean="0"/>
              <a:t>Balık </a:t>
            </a:r>
            <a:endParaRPr lang="tr-TR" dirty="0"/>
          </a:p>
        </p:txBody>
      </p:sp>
      <p:sp>
        <p:nvSpPr>
          <p:cNvPr id="13" name="12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>
          <a:xfrm>
            <a:off x="4645025" y="2714620"/>
            <a:ext cx="4141817" cy="341154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Batı tipi Beslenme</a:t>
            </a:r>
          </a:p>
          <a:p>
            <a:r>
              <a:rPr lang="tr-TR" dirty="0" smtClean="0"/>
              <a:t>Yüksek düzeyde bitkisel yağ alımı, </a:t>
            </a:r>
          </a:p>
          <a:p>
            <a:r>
              <a:rPr lang="tr-TR" dirty="0" smtClean="0"/>
              <a:t>tuz içeren çeşniler, </a:t>
            </a:r>
          </a:p>
          <a:p>
            <a:r>
              <a:rPr lang="tr-TR" dirty="0" smtClean="0"/>
              <a:t>sığır eti ve domuz eti, </a:t>
            </a:r>
          </a:p>
          <a:p>
            <a:r>
              <a:rPr lang="tr-TR" dirty="0" smtClean="0"/>
              <a:t>İşlenmiş Et, yumurta, tavuk ve </a:t>
            </a:r>
          </a:p>
          <a:p>
            <a:r>
              <a:rPr lang="tr-TR" dirty="0" smtClean="0"/>
              <a:t>Beyaz sebzeler;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390"/>
            <a:ext cx="8715436" cy="23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286644" y="657227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2011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8786842" y="650083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642942"/>
          </a:xfrm>
        </p:spPr>
        <p:txBody>
          <a:bodyPr/>
          <a:lstStyle/>
          <a:p>
            <a:r>
              <a:rPr lang="tr-TR" dirty="0" smtClean="0"/>
              <a:t>Japon tipi beslenme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Yüksek miktarda pirinç</a:t>
            </a:r>
          </a:p>
          <a:p>
            <a:r>
              <a:rPr lang="tr-TR" dirty="0" err="1" smtClean="0"/>
              <a:t>Miso</a:t>
            </a:r>
            <a:r>
              <a:rPr lang="tr-TR" dirty="0" smtClean="0"/>
              <a:t> çorbası</a:t>
            </a:r>
          </a:p>
          <a:p>
            <a:r>
              <a:rPr lang="tr-TR" dirty="0" smtClean="0"/>
              <a:t>Deniz Ürünleri ve Balık 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041775" cy="4840303"/>
          </a:xfrm>
        </p:spPr>
        <p:txBody>
          <a:bodyPr/>
          <a:lstStyle/>
          <a:p>
            <a:r>
              <a:rPr lang="tr-TR" b="1" dirty="0" err="1" smtClean="0"/>
              <a:t>Miso</a:t>
            </a:r>
            <a:r>
              <a:rPr lang="tr-TR" dirty="0" smtClean="0"/>
              <a:t>, fermente edilmiş bir Japon yiyeceği. Geleneksel Japon yemeği </a:t>
            </a:r>
            <a:r>
              <a:rPr lang="tr-TR" b="1" dirty="0" err="1" smtClean="0"/>
              <a:t>miso</a:t>
            </a:r>
            <a:r>
              <a:rPr lang="tr-TR" dirty="0" smtClean="0"/>
              <a:t> çorbasında da (</a:t>
            </a:r>
            <a:r>
              <a:rPr lang="tr-TR" dirty="0" err="1" smtClean="0"/>
              <a:t>misoşiru</a:t>
            </a:r>
            <a:r>
              <a:rPr lang="tr-TR" dirty="0" smtClean="0"/>
              <a:t>) kullanılır. Soya fasulyesi, pirinç veya arpanın, deniz tuzu ve </a:t>
            </a:r>
            <a:r>
              <a:rPr lang="tr-TR" dirty="0" err="1" smtClean="0"/>
              <a:t>ko</a:t>
            </a:r>
            <a:r>
              <a:rPr lang="tr-TR" dirty="0" smtClean="0"/>
              <a:t>-</a:t>
            </a:r>
            <a:r>
              <a:rPr lang="tr-TR" dirty="0" err="1" smtClean="0"/>
              <a:t>ji</a:t>
            </a:r>
            <a:r>
              <a:rPr lang="tr-TR" dirty="0" smtClean="0"/>
              <a:t> adlı mantarla </a:t>
            </a:r>
            <a:r>
              <a:rPr lang="tr-TR" dirty="0" err="1" smtClean="0"/>
              <a:t>fermentasyonu</a:t>
            </a:r>
            <a:r>
              <a:rPr lang="tr-TR" dirty="0" smtClean="0"/>
              <a:t> ile elde edilen bir çeşit hamurdur.</a:t>
            </a:r>
            <a:endParaRPr lang="tr-TR" dirty="0"/>
          </a:p>
        </p:txBody>
      </p:sp>
      <p:sp>
        <p:nvSpPr>
          <p:cNvPr id="2050" name="AutoShape 2" descr="miso çorbası ile ilgili görsel sonucu"/>
          <p:cNvSpPr>
            <a:spLocks noChangeAspect="1" noChangeArrowheads="1"/>
          </p:cNvSpPr>
          <p:nvPr/>
        </p:nvSpPr>
        <p:spPr bwMode="auto">
          <a:xfrm>
            <a:off x="155575" y="-731838"/>
            <a:ext cx="26289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 descr="mi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009054"/>
            <a:ext cx="1848838" cy="184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49831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763 gebe – çocuk ta yapılan araştırma sonucunda Üç grup içinde Batı tarzı beslenmenin çocuklarda hışıltılı solunum önlediği ortaya konmuştur. Yazarlar bu diyetle alınan alfa </a:t>
            </a:r>
            <a:r>
              <a:rPr lang="tr-TR" dirty="0" err="1" smtClean="0"/>
              <a:t>linolenik</a:t>
            </a:r>
            <a:r>
              <a:rPr lang="tr-TR" dirty="0" smtClean="0"/>
              <a:t> asit ve E vitaminin bu duruma neden olabileceğini belirtmişlerdir.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14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044" y="1714488"/>
            <a:ext cx="8799956" cy="28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42910" y="464344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çalışmada diyet </a:t>
            </a:r>
            <a:r>
              <a:rPr lang="tr-TR" sz="2400" dirty="0" err="1" smtClean="0"/>
              <a:t>patternleriyle</a:t>
            </a:r>
            <a:r>
              <a:rPr lang="tr-TR" sz="2400" dirty="0" smtClean="0"/>
              <a:t>, </a:t>
            </a:r>
            <a:r>
              <a:rPr lang="tr-TR" sz="2400" dirty="0" smtClean="0"/>
              <a:t>tekrarlayan hışıltılı solunum, astım, </a:t>
            </a:r>
            <a:r>
              <a:rPr lang="tr-TR" sz="2400" dirty="0" err="1" smtClean="0"/>
              <a:t>ekzema</a:t>
            </a:r>
            <a:r>
              <a:rPr lang="tr-TR" sz="2400" dirty="0" smtClean="0"/>
              <a:t> ve solunum yolu enfeksiyonları arasında bir ilişki bulunamamıştır.  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5929322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JACI 2010 :126 :250-5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898300" y="6518637"/>
            <a:ext cx="2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Sebzeler ve meyveler 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Yapılan araştırmalarda gebelikte alınan  bazı meyve ve sebzeler </a:t>
            </a:r>
            <a:r>
              <a:rPr lang="tr-TR" dirty="0" err="1" smtClean="0"/>
              <a:t>allerjik</a:t>
            </a:r>
            <a:r>
              <a:rPr lang="tr-TR" dirty="0" smtClean="0"/>
              <a:t> hastalıkları azalttığı, bazılarının ise artırdığı ortaya konmuştur.  Özellikle yeşil ve sarı sebzelerin, turunçgillerin çocuklarda </a:t>
            </a:r>
            <a:r>
              <a:rPr lang="tr-TR" dirty="0" err="1" smtClean="0"/>
              <a:t>ekzemayı</a:t>
            </a:r>
            <a:r>
              <a:rPr lang="tr-TR" dirty="0" smtClean="0"/>
              <a:t> azalttığı ortaya konmuştur. </a:t>
            </a:r>
            <a:endParaRPr lang="tr-TR" dirty="0"/>
          </a:p>
        </p:txBody>
      </p:sp>
      <p:pic>
        <p:nvPicPr>
          <p:cNvPr id="4" name="3 Resim" descr="sebze mey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586790"/>
            <a:ext cx="3000396" cy="190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dirty="0" err="1" smtClean="0"/>
              <a:t>Japonyada</a:t>
            </a:r>
            <a:r>
              <a:rPr lang="tr-TR" dirty="0" smtClean="0"/>
              <a:t> yapılan bu çalışmada gebelikte sarı ve yeşil sebzelerin ve turunçgillerin yenmesinin , </a:t>
            </a:r>
            <a:r>
              <a:rPr lang="tr-TR" dirty="0" smtClean="0"/>
              <a:t>çocuğun yaşamının </a:t>
            </a:r>
            <a:r>
              <a:rPr lang="tr-TR" dirty="0" smtClean="0"/>
              <a:t>ilk 16-24 ayları için, </a:t>
            </a:r>
            <a:r>
              <a:rPr lang="tr-TR" dirty="0" err="1" smtClean="0"/>
              <a:t>ekzemadan</a:t>
            </a:r>
            <a:r>
              <a:rPr lang="tr-TR" dirty="0" smtClean="0"/>
              <a:t> koruduğu hışıltılı solunum üzerine etki etmediği ortaya konmuştur. Bu çalışmada gebelik sırasında  E vitamini </a:t>
            </a:r>
            <a:r>
              <a:rPr lang="tr-TR" dirty="0" smtClean="0"/>
              <a:t>takviyesinin, </a:t>
            </a:r>
            <a:r>
              <a:rPr lang="tr-TR" dirty="0" smtClean="0"/>
              <a:t>bebeklik döneminde hışıltılı solunumdan koruduğu ortaya çıkartılmıştır.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715304" cy="22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357958"/>
            <a:ext cx="3324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1214438" y="2643182"/>
            <a:ext cx="6929462" cy="30718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   Bu Çalışmada gebelik sırasındaki beslenme ile çocukların beş yaşındaki durumları ISAAC anketiyle sorgulanmış. </a:t>
            </a:r>
          </a:p>
          <a:p>
            <a:pPr>
              <a:buNone/>
            </a:pPr>
            <a:r>
              <a:rPr lang="tr-TR" dirty="0" smtClean="0"/>
              <a:t>   Gebelik sırasında az lifli besin yemek hışıltılı solunum riskini </a:t>
            </a:r>
            <a:r>
              <a:rPr lang="tr-TR" dirty="0" smtClean="0">
                <a:solidFill>
                  <a:srgbClr val="C00000"/>
                </a:solidFill>
              </a:rPr>
              <a:t>1,55 kat,</a:t>
            </a:r>
            <a:r>
              <a:rPr lang="tr-TR" dirty="0" smtClean="0"/>
              <a:t> az elma yemenin</a:t>
            </a:r>
            <a:r>
              <a:rPr lang="tr-TR" dirty="0" smtClean="0">
                <a:solidFill>
                  <a:srgbClr val="C00000"/>
                </a:solidFill>
              </a:rPr>
              <a:t> 1,45 </a:t>
            </a:r>
            <a:r>
              <a:rPr lang="tr-TR" dirty="0" smtClean="0"/>
              <a:t>kat ve çok çikolata yemenin</a:t>
            </a:r>
            <a:r>
              <a:rPr lang="tr-TR" dirty="0" smtClean="0">
                <a:solidFill>
                  <a:srgbClr val="C00000"/>
                </a:solidFill>
              </a:rPr>
              <a:t> 1,36 </a:t>
            </a:r>
            <a:r>
              <a:rPr lang="tr-TR" dirty="0" smtClean="0"/>
              <a:t>kat artırdığı gösterilmiştir.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"/>
            <a:ext cx="8358246" cy="25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357958"/>
            <a:ext cx="286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5268931"/>
          </a:xfrm>
        </p:spPr>
        <p:txBody>
          <a:bodyPr/>
          <a:lstStyle/>
          <a:p>
            <a:r>
              <a:rPr lang="tr-TR" sz="3600" dirty="0" smtClean="0"/>
              <a:t>Gebelikte yüksek düzeyde </a:t>
            </a:r>
            <a:r>
              <a:rPr lang="tr-TR" sz="3600" dirty="0" err="1" smtClean="0"/>
              <a:t>allerjenik</a:t>
            </a:r>
            <a:r>
              <a:rPr lang="tr-TR" sz="3600" dirty="0" smtClean="0"/>
              <a:t> özelliği olan besinlerden kaçınmasının </a:t>
            </a:r>
            <a:r>
              <a:rPr lang="tr-TR" sz="3600" dirty="0" err="1" smtClean="0"/>
              <a:t>allerjik</a:t>
            </a:r>
            <a:r>
              <a:rPr lang="tr-TR" sz="3600" dirty="0" smtClean="0"/>
              <a:t> hastalıklarının </a:t>
            </a:r>
            <a:r>
              <a:rPr lang="tr-TR" sz="3600" dirty="0" err="1" smtClean="0"/>
              <a:t>insidansını</a:t>
            </a:r>
            <a:r>
              <a:rPr lang="tr-TR" sz="3600" dirty="0" smtClean="0"/>
              <a:t> etkileyip etkilemediği araştırılmıştır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4" name="3 Resim" descr="ge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008806"/>
            <a:ext cx="2928958" cy="194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7863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Aynı çalışmada gebelik sırasında yüksek miktarda meyve ile beslenmenin ve çilek suyu içmenin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riskini</a:t>
            </a:r>
            <a:r>
              <a:rPr lang="tr-TR" dirty="0" smtClean="0">
                <a:solidFill>
                  <a:srgbClr val="C00000"/>
                </a:solidFill>
              </a:rPr>
              <a:t> 1,40 </a:t>
            </a:r>
            <a:r>
              <a:rPr lang="tr-TR" dirty="0" smtClean="0"/>
              <a:t>kat artırdığı ortaya konulmuştur. 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215082"/>
            <a:ext cx="286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Bu çalışmada Gebelik döneminde yüksek miktarda turunçgiller ile beslenmenin 5 yaşında iken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duyarlanmayı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C00000"/>
                </a:solidFill>
              </a:rPr>
              <a:t>1,14 </a:t>
            </a:r>
            <a:r>
              <a:rPr lang="tr-TR" dirty="0" smtClean="0"/>
              <a:t>kat, genel olarak yüksek miktarda meyve yemenin de </a:t>
            </a:r>
            <a:r>
              <a:rPr lang="tr-TR" dirty="0" smtClean="0">
                <a:solidFill>
                  <a:srgbClr val="C00000"/>
                </a:solidFill>
              </a:rPr>
              <a:t>1,36</a:t>
            </a:r>
            <a:r>
              <a:rPr lang="tr-TR" dirty="0" smtClean="0"/>
              <a:t> kat artırdığı gösterilmiştir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20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786710" y="6215082"/>
            <a:ext cx="104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Nwaru</a:t>
            </a:r>
            <a:r>
              <a:rPr lang="tr-TR" dirty="0" smtClean="0"/>
              <a:t> BI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Aynı çalışmada D </a:t>
            </a:r>
            <a:r>
              <a:rPr lang="tr-TR" dirty="0" err="1" smtClean="0"/>
              <a:t>vit</a:t>
            </a:r>
            <a:r>
              <a:rPr lang="tr-TR" dirty="0" smtClean="0"/>
              <a:t> takviyesinin ise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duyarlanmayı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C00000"/>
                </a:solidFill>
              </a:rPr>
              <a:t>0,56</a:t>
            </a:r>
            <a:r>
              <a:rPr lang="tr-TR" dirty="0" smtClean="0"/>
              <a:t> oranında azalttığı ortaya konmuştur. 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20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786710" y="6215082"/>
            <a:ext cx="104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Nwaru</a:t>
            </a:r>
            <a:r>
              <a:rPr lang="tr-TR" dirty="0" smtClean="0"/>
              <a:t> BI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Balıkla Beslenme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Yapılan çalışmalarda gebelikte balıkla beslenmenin,  çocuklarda </a:t>
            </a:r>
            <a:r>
              <a:rPr lang="tr-TR" dirty="0" err="1" smtClean="0"/>
              <a:t>ekzemayı</a:t>
            </a:r>
            <a:r>
              <a:rPr lang="tr-TR" dirty="0" smtClean="0"/>
              <a:t>, hışıltılı solunumu ve </a:t>
            </a:r>
            <a:r>
              <a:rPr lang="tr-TR" dirty="0" err="1" smtClean="0"/>
              <a:t>allerjen</a:t>
            </a:r>
            <a:r>
              <a:rPr lang="tr-TR" dirty="0" smtClean="0"/>
              <a:t> duyarlılığını azalttığı çeşitli çalışmalarla gösterilmiştir. </a:t>
            </a:r>
          </a:p>
          <a:p>
            <a:endParaRPr lang="tr-TR" dirty="0"/>
          </a:p>
        </p:txBody>
      </p:sp>
      <p:pic>
        <p:nvPicPr>
          <p:cNvPr id="4" name="3 Resim" descr="balı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625074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0"/>
            <a:ext cx="878684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6357958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2379643"/>
            <a:ext cx="8229600" cy="28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Düz Bağlayıcı"/>
          <p:cNvCxnSpPr/>
          <p:nvPr/>
        </p:nvCxnSpPr>
        <p:spPr>
          <a:xfrm>
            <a:off x="500034" y="5286388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428596" y="5214950"/>
            <a:ext cx="814393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971600" y="544522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Gebelik döneminde balık yemek, çocukta  doktor tanılı </a:t>
            </a:r>
            <a:r>
              <a:rPr lang="tr-TR" sz="2400" dirty="0" err="1" smtClean="0"/>
              <a:t>ekzemayı</a:t>
            </a:r>
            <a:r>
              <a:rPr lang="tr-TR" sz="2400" dirty="0" smtClean="0"/>
              <a:t> azaltmıştır  </a:t>
            </a:r>
            <a:r>
              <a:rPr lang="tr-TR" sz="2400" dirty="0" smtClean="0">
                <a:solidFill>
                  <a:srgbClr val="C00000"/>
                </a:solidFill>
              </a:rPr>
              <a:t>(OR :0,75 GA.:0,57-0,98). 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4038600" cy="43577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Bu çalışmada gebelerin beslenmelerine bakarak, çocuklarda yaşamın ilk iki yılı </a:t>
            </a:r>
            <a:r>
              <a:rPr lang="tr-TR" dirty="0" smtClean="0"/>
              <a:t>içinde </a:t>
            </a:r>
            <a:r>
              <a:rPr lang="tr-TR" dirty="0" err="1" smtClean="0"/>
              <a:t>ekzemayı</a:t>
            </a:r>
            <a:r>
              <a:rPr lang="tr-TR" dirty="0" smtClean="0"/>
              <a:t>,  yüksek </a:t>
            </a:r>
            <a:r>
              <a:rPr lang="tr-TR" dirty="0" smtClean="0"/>
              <a:t>miktarda margarin yenmesinin </a:t>
            </a:r>
            <a:r>
              <a:rPr lang="tr-TR" dirty="0" smtClean="0">
                <a:solidFill>
                  <a:srgbClr val="C00000"/>
                </a:solidFill>
              </a:rPr>
              <a:t>1,49,  </a:t>
            </a:r>
            <a:r>
              <a:rPr lang="tr-TR" dirty="0" smtClean="0"/>
              <a:t>Bitkisel yağların ise  </a:t>
            </a:r>
            <a:r>
              <a:rPr lang="tr-TR" dirty="0" smtClean="0">
                <a:solidFill>
                  <a:srgbClr val="C00000"/>
                </a:solidFill>
              </a:rPr>
              <a:t>1,48 </a:t>
            </a:r>
            <a:r>
              <a:rPr lang="tr-TR" dirty="0" smtClean="0"/>
              <a:t>oranında artırdığı gösterilmiştir.  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4648200" y="500043"/>
            <a:ext cx="4038600" cy="43577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Yazarlar bu sonuçlardan yola çıkarak </a:t>
            </a:r>
            <a:r>
              <a:rPr lang="tr-TR" dirty="0" err="1" smtClean="0"/>
              <a:t>omega</a:t>
            </a:r>
            <a:r>
              <a:rPr lang="tr-TR" dirty="0" smtClean="0"/>
              <a:t> 6 </a:t>
            </a:r>
            <a:r>
              <a:rPr lang="tr-TR" dirty="0" err="1" smtClean="0"/>
              <a:t>poliansatüre</a:t>
            </a:r>
            <a:r>
              <a:rPr lang="tr-TR" dirty="0" smtClean="0"/>
              <a:t> yağ asidinden zengin besinlerle beslenmenin, </a:t>
            </a:r>
            <a:r>
              <a:rPr lang="tr-TR" dirty="0" err="1" smtClean="0"/>
              <a:t>allerjik</a:t>
            </a:r>
            <a:r>
              <a:rPr lang="tr-TR" dirty="0" smtClean="0"/>
              <a:t> hastalık riskini artırdığı,  </a:t>
            </a:r>
            <a:r>
              <a:rPr lang="tr-TR" dirty="0" err="1" smtClean="0"/>
              <a:t>omega</a:t>
            </a:r>
            <a:r>
              <a:rPr lang="tr-TR" dirty="0" smtClean="0"/>
              <a:t> -3 den zengin besinlerin ise azalttığını belirtmişlerdir.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115328" cy="42687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Polonya’da yapılan bu çalışmada haftada  205 gramdan fazla balık yiyen gebe </a:t>
            </a:r>
            <a:r>
              <a:rPr lang="tr-TR" dirty="0" smtClean="0"/>
              <a:t>annelerin, </a:t>
            </a:r>
            <a:r>
              <a:rPr lang="tr-TR" dirty="0" smtClean="0"/>
              <a:t>bebeklerinde </a:t>
            </a:r>
            <a:r>
              <a:rPr lang="tr-TR" dirty="0" err="1" smtClean="0"/>
              <a:t>ekzema</a:t>
            </a:r>
            <a:r>
              <a:rPr lang="tr-TR" dirty="0" smtClean="0"/>
              <a:t> riskinin yüzde 43 oranında azaldığı ortaya konmuştur </a:t>
            </a:r>
            <a:r>
              <a:rPr lang="tr-TR" dirty="0" smtClean="0">
                <a:solidFill>
                  <a:srgbClr val="C00000"/>
                </a:solidFill>
              </a:rPr>
              <a:t>OR: 0,57 (%95 Güven aralığı: 0,35-0,93) </a:t>
            </a:r>
            <a:r>
              <a:rPr lang="tr-TR" dirty="0" smtClean="0"/>
              <a:t>bulunmuştur . </a:t>
            </a:r>
            <a:endParaRPr lang="tr-TR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858180" cy="122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071934" y="628652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Int</a:t>
            </a:r>
            <a:r>
              <a:rPr lang="de-DE" dirty="0" smtClean="0"/>
              <a:t> </a:t>
            </a:r>
            <a:r>
              <a:rPr lang="de-DE" dirty="0" err="1" smtClean="0"/>
              <a:t>Arch</a:t>
            </a:r>
            <a:r>
              <a:rPr lang="de-DE" dirty="0" smtClean="0"/>
              <a:t> </a:t>
            </a:r>
            <a:r>
              <a:rPr lang="de-DE" dirty="0" err="1" smtClean="0"/>
              <a:t>Allergy</a:t>
            </a:r>
            <a:r>
              <a:rPr lang="de-DE" dirty="0" smtClean="0"/>
              <a:t> </a:t>
            </a:r>
            <a:r>
              <a:rPr lang="de-DE" dirty="0" err="1" smtClean="0"/>
              <a:t>Immunol</a:t>
            </a:r>
            <a:r>
              <a:rPr lang="de-DE" dirty="0" smtClean="0"/>
              <a:t>.</a:t>
            </a:r>
            <a:r>
              <a:rPr lang="tr-TR" dirty="0" smtClean="0"/>
              <a:t>. </a:t>
            </a:r>
            <a:r>
              <a:rPr lang="de-DE" dirty="0" smtClean="0"/>
              <a:t>2011;155(3):275-81.</a:t>
            </a:r>
            <a:endParaRPr lang="tr-TR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215082"/>
            <a:ext cx="2447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Gebelik döneminde </a:t>
            </a:r>
            <a:r>
              <a:rPr lang="tr-TR" dirty="0" err="1" smtClean="0"/>
              <a:t>allerjenik</a:t>
            </a:r>
            <a:r>
              <a:rPr lang="tr-TR" dirty="0" smtClean="0"/>
              <a:t> besinlerden kaçınmak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Yapılan çalışmaların bazılarında , gebelik döneminde </a:t>
            </a:r>
            <a:r>
              <a:rPr lang="tr-TR" dirty="0" err="1" smtClean="0"/>
              <a:t>allerjenik</a:t>
            </a:r>
            <a:r>
              <a:rPr lang="tr-TR" dirty="0" smtClean="0"/>
              <a:t> besinlerden </a:t>
            </a:r>
            <a:r>
              <a:rPr lang="tr-TR" dirty="0" smtClean="0"/>
              <a:t>kaçınılmasının </a:t>
            </a:r>
            <a:r>
              <a:rPr lang="tr-TR" dirty="0" smtClean="0"/>
              <a:t>, </a:t>
            </a:r>
            <a:r>
              <a:rPr lang="tr-TR" dirty="0" smtClean="0"/>
              <a:t>bazı çocuklarda </a:t>
            </a:r>
            <a:r>
              <a:rPr lang="tr-TR" dirty="0" err="1" smtClean="0"/>
              <a:t>allerji</a:t>
            </a:r>
            <a:r>
              <a:rPr lang="tr-TR" dirty="0" smtClean="0"/>
              <a:t> bulgularını </a:t>
            </a:r>
            <a:r>
              <a:rPr lang="tr-TR" dirty="0" smtClean="0"/>
              <a:t>artırdığı</a:t>
            </a:r>
            <a:r>
              <a:rPr lang="tr-TR" dirty="0" smtClean="0"/>
              <a:t>, bazılarında </a:t>
            </a:r>
            <a:r>
              <a:rPr lang="tr-TR" dirty="0" smtClean="0"/>
              <a:t>değiştirmediği, </a:t>
            </a:r>
            <a:r>
              <a:rPr lang="tr-TR" dirty="0" smtClean="0"/>
              <a:t>bazılarında ise azalttığını ortaya koymuştur.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r>
              <a:rPr lang="tr-TR" dirty="0" smtClean="0"/>
              <a:t>Bu çalışmada 23 yerfıstığı </a:t>
            </a:r>
            <a:r>
              <a:rPr lang="tr-TR" dirty="0" err="1" smtClean="0"/>
              <a:t>allerjisi</a:t>
            </a:r>
            <a:r>
              <a:rPr lang="tr-TR" dirty="0" smtClean="0"/>
              <a:t> olan çocuk 16 sağlıklı kontrol ile karşılaştırılmış. Annelerinin gebelik dönemindeki beslenmeleri sorgulanmıştır. </a:t>
            </a:r>
          </a:p>
          <a:p>
            <a:endParaRPr lang="tr-TR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358114" cy="9257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6500834"/>
            <a:ext cx="2447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500834"/>
            <a:ext cx="714380" cy="2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396779" cy="28968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357958"/>
            <a:ext cx="2447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357958"/>
            <a:ext cx="876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etin kutusu 1"/>
          <p:cNvSpPr txBox="1"/>
          <p:nvPr/>
        </p:nvSpPr>
        <p:spPr>
          <a:xfrm>
            <a:off x="1115616" y="4149080"/>
            <a:ext cx="653773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Bu çalışmada gebelikte yer fıstığı ile beslenme miktarının, çocukta yer fıstığıyla </a:t>
            </a:r>
            <a:r>
              <a:rPr lang="tr-TR" sz="2400" dirty="0" err="1" smtClean="0"/>
              <a:t>duyarlanmayı</a:t>
            </a:r>
            <a:r>
              <a:rPr lang="tr-TR" sz="2400" dirty="0" smtClean="0"/>
              <a:t> etkilemediği ortaya konmuştur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tr-TR" dirty="0" smtClean="0"/>
              <a:t>Gebelik döneminde </a:t>
            </a:r>
            <a:r>
              <a:rPr lang="tr-TR" dirty="0" err="1" smtClean="0"/>
              <a:t>allerjik</a:t>
            </a:r>
            <a:r>
              <a:rPr lang="tr-TR" dirty="0" smtClean="0"/>
              <a:t> besinlerden kaçınalım diye diyet uygulamak, gebenin yetersiz beslenmesine yol açıp 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malnütrisyona</a:t>
            </a:r>
            <a:r>
              <a:rPr lang="tr-TR" dirty="0" smtClean="0"/>
              <a:t> neden olabilir.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en-US" sz="1200" dirty="0" smtClean="0"/>
              <a:t>Friedman NJ, </a:t>
            </a:r>
            <a:r>
              <a:rPr lang="en-US" sz="1200" dirty="0" err="1" smtClean="0"/>
              <a:t>Zeiger</a:t>
            </a:r>
            <a:r>
              <a:rPr lang="en-US" sz="1200" dirty="0" smtClean="0"/>
              <a:t> RS. Prevention and Natural History of</a:t>
            </a:r>
            <a:r>
              <a:rPr lang="tr-TR" sz="1200" dirty="0" smtClean="0"/>
              <a:t> </a:t>
            </a:r>
            <a:r>
              <a:rPr lang="en-US" sz="1200" dirty="0" smtClean="0"/>
              <a:t>food Allergy in Pediatric Allergy: Principles and Practice. 2003,</a:t>
            </a:r>
          </a:p>
        </p:txBody>
      </p:sp>
      <p:pic>
        <p:nvPicPr>
          <p:cNvPr id="4" name="3 Resim" descr="gebe allerjik be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86124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tr-TR" dirty="0" smtClean="0"/>
          </a:p>
          <a:p>
            <a:r>
              <a:rPr lang="tr-TR" dirty="0" smtClean="0"/>
              <a:t>Bu çalışmada yaşları 3-15 ay arasındaki 503  , olası süt ya da yumurta </a:t>
            </a:r>
            <a:r>
              <a:rPr lang="tr-TR" dirty="0" err="1" smtClean="0"/>
              <a:t>allerjisi</a:t>
            </a:r>
            <a:r>
              <a:rPr lang="tr-TR" dirty="0" smtClean="0"/>
              <a:t> olan fakat yerfıstığı </a:t>
            </a:r>
            <a:r>
              <a:rPr lang="tr-TR" dirty="0" err="1" smtClean="0"/>
              <a:t>allerjisi</a:t>
            </a:r>
            <a:r>
              <a:rPr lang="tr-TR" dirty="0" smtClean="0"/>
              <a:t> tanısı konmayan çocuk araştırılmış. </a:t>
            </a:r>
          </a:p>
          <a:p>
            <a:r>
              <a:rPr lang="tr-TR" dirty="0" smtClean="0"/>
              <a:t>Gebelik sırasında yerfıstığı tüketimdeki artış ile yerfıstığı spesifik </a:t>
            </a:r>
            <a:r>
              <a:rPr lang="tr-TR" dirty="0" err="1" smtClean="0"/>
              <a:t>IgE</a:t>
            </a:r>
            <a:r>
              <a:rPr lang="tr-TR" dirty="0" smtClean="0"/>
              <a:t> düzeyi arasında anlamlı bir korelasyon bulunmuştur.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13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628652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7888"/>
            <a:ext cx="7715304" cy="64924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Düz Bağlayıcı 2"/>
          <p:cNvCxnSpPr/>
          <p:nvPr/>
        </p:nvCxnSpPr>
        <p:spPr>
          <a:xfrm flipH="1">
            <a:off x="5148064" y="332656"/>
            <a:ext cx="72008" cy="432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b="1" dirty="0" smtClean="0"/>
              <a:t>Development of atopic disease in babies whose mothers were </a:t>
            </a: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sz="2700" b="1" dirty="0" smtClean="0"/>
              <a:t>r</a:t>
            </a:r>
            <a:r>
              <a:rPr lang="en-US" sz="2700" b="1" dirty="0" err="1" smtClean="0"/>
              <a:t>eceiving</a:t>
            </a:r>
            <a:r>
              <a:rPr lang="en-US" sz="2700" b="1" dirty="0" smtClean="0"/>
              <a:t> exclusion 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700" b="1" dirty="0" smtClean="0"/>
              <a:t>diet during pregnancy--a randomized study</a:t>
            </a:r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Fälth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-Magnusson K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Kjellman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NI</a:t>
            </a:r>
            <a:r>
              <a:rPr lang="tr-TR" sz="2700" b="1" dirty="0" smtClean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tr-TR" sz="2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Otuz yıl önce İsveç’te yapılan bu çalışmada , 212 gebe kadının yarısı yumurta ve süt ile beslenmekten kaçınmış. Emzirme  döneminde de bu diyet sürmüş. Diyet yapan ve yapmayan kadınların çocukları 18 aylık iken deri testi, spesifik </a:t>
            </a:r>
            <a:r>
              <a:rPr lang="tr-TR" dirty="0" err="1" smtClean="0"/>
              <a:t>IgE</a:t>
            </a:r>
            <a:r>
              <a:rPr lang="tr-TR" dirty="0" smtClean="0"/>
              <a:t> karşılaştırılmış.  Gebelikte süt ve yumurta diyeti yapmanın süt ve yumurta </a:t>
            </a:r>
            <a:r>
              <a:rPr lang="tr-TR" dirty="0" err="1" smtClean="0"/>
              <a:t>allerjisi</a:t>
            </a:r>
            <a:r>
              <a:rPr lang="tr-TR" dirty="0" smtClean="0"/>
              <a:t> gelişiminde etkili olmadığı ortaya çıkartılmış. 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571868" y="621508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J </a:t>
            </a:r>
            <a:r>
              <a:rPr lang="tr-TR" u="sng" dirty="0" err="1" smtClean="0"/>
              <a:t>Allergy</a:t>
            </a:r>
            <a:r>
              <a:rPr lang="tr-TR" u="sng" dirty="0" smtClean="0"/>
              <a:t> </a:t>
            </a:r>
            <a:r>
              <a:rPr lang="tr-TR" u="sng" dirty="0" err="1" smtClean="0"/>
              <a:t>Clin</a:t>
            </a:r>
            <a:r>
              <a:rPr lang="tr-TR" u="sng" dirty="0" smtClean="0"/>
              <a:t> </a:t>
            </a:r>
            <a:r>
              <a:rPr lang="tr-TR" u="sng" dirty="0" err="1" smtClean="0"/>
              <a:t>Immunol</a:t>
            </a:r>
            <a:r>
              <a:rPr lang="tr-TR" u="sng" dirty="0" smtClean="0"/>
              <a:t>.</a:t>
            </a:r>
            <a:r>
              <a:rPr lang="tr-TR" dirty="0" smtClean="0"/>
              <a:t> 1987 </a:t>
            </a:r>
            <a:r>
              <a:rPr lang="tr-TR" dirty="0" err="1" smtClean="0"/>
              <a:t>Dec</a:t>
            </a:r>
            <a:r>
              <a:rPr lang="tr-TR" dirty="0" smtClean="0"/>
              <a:t>;80(6):868-75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30365" cy="83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6357958"/>
            <a:ext cx="2447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357958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ABD’de 1277 gebe- çocuk üzerinde yapılan araştırmada , çocuklar 8 yaşında değerlendirilmiş. Besin </a:t>
            </a:r>
            <a:r>
              <a:rPr lang="tr-TR" dirty="0" err="1" smtClean="0"/>
              <a:t>allerjisi</a:t>
            </a:r>
            <a:r>
              <a:rPr lang="tr-TR" dirty="0" smtClean="0"/>
              <a:t> %5,6 oranında bulunmuş. </a:t>
            </a:r>
          </a:p>
          <a:p>
            <a:r>
              <a:rPr lang="tr-TR" dirty="0" smtClean="0"/>
              <a:t>Gebelik sırasında yüksek miktarda yer fıstığıyla beslenmenin, çocuktaki olası yerfıstığı </a:t>
            </a:r>
            <a:r>
              <a:rPr lang="tr-TR" dirty="0" err="1" smtClean="0"/>
              <a:t>allerjisini</a:t>
            </a:r>
            <a:r>
              <a:rPr lang="tr-TR" dirty="0" smtClean="0"/>
              <a:t> % 47 oranında </a:t>
            </a:r>
            <a:r>
              <a:rPr lang="tr-TR" dirty="0" err="1" smtClean="0"/>
              <a:t>azalltığı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800" dirty="0" smtClean="0">
                <a:solidFill>
                  <a:srgbClr val="C00000"/>
                </a:solidFill>
              </a:rPr>
              <a:t>odds ratio [OR],</a:t>
            </a:r>
            <a:r>
              <a:rPr lang="tr-TR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>
                <a:solidFill>
                  <a:srgbClr val="C00000"/>
                </a:solidFill>
              </a:rPr>
              <a:t> 0.53</a:t>
            </a:r>
            <a:r>
              <a:rPr lang="tr-TR" sz="2800" dirty="0" smtClean="0">
                <a:solidFill>
                  <a:srgbClr val="C00000"/>
                </a:solidFill>
              </a:rPr>
              <a:t>, %95 GA, 0.30-0.94.)</a:t>
            </a:r>
            <a:r>
              <a:rPr lang="tr-TR" sz="2800" dirty="0" smtClean="0"/>
              <a:t>  </a:t>
            </a:r>
            <a:r>
              <a:rPr lang="tr-TR" dirty="0" smtClean="0"/>
              <a:t>görülmüştür.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Aynı çalışmada  gebelik döneminde yüksek miktarda süt ile beslenmenin de astımı azalttığı ortaya konmuş </a:t>
            </a:r>
            <a:r>
              <a:rPr lang="tr-TR" dirty="0" smtClean="0">
                <a:solidFill>
                  <a:schemeClr val="accent2"/>
                </a:solidFill>
              </a:rPr>
              <a:t>.OR: 0,83 (GA %95 :0.69-0.99).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de azalmış: </a:t>
            </a:r>
            <a:r>
              <a:rPr lang="tr-TR" dirty="0" smtClean="0">
                <a:solidFill>
                  <a:srgbClr val="C00000"/>
                </a:solidFill>
              </a:rPr>
              <a:t>OR:0,85 (GA %95: 0.74-0.97</a:t>
            </a:r>
          </a:p>
          <a:p>
            <a:r>
              <a:rPr lang="tr-TR" dirty="0" smtClean="0"/>
              <a:t>Aynı çalışmada  gebelik döneminde yüksek miktarda buğday  ile beslenmenin de </a:t>
            </a:r>
            <a:r>
              <a:rPr lang="tr-TR" dirty="0" err="1" smtClean="0"/>
              <a:t>atopik</a:t>
            </a:r>
            <a:r>
              <a:rPr lang="tr-TR" dirty="0" smtClean="0"/>
              <a:t>   dermatiti azalttığı ortaya konmuş. </a:t>
            </a:r>
            <a:r>
              <a:rPr lang="tr-TR" dirty="0" smtClean="0">
                <a:solidFill>
                  <a:srgbClr val="C00000"/>
                </a:solidFill>
              </a:rPr>
              <a:t>OR:0,6 (GA %95:%0,46-0,90)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en-US" sz="2700" dirty="0" smtClean="0"/>
              <a:t>Maternal diet during pregnancy and lactation and cow’s milk allergy in offspring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r-TR" dirty="0" smtClean="0"/>
              <a:t>Finlandiya’da 1997-2004 yılları arasında 6288 kadın gebelikte beslenme ve çocuklarda </a:t>
            </a:r>
            <a:r>
              <a:rPr lang="tr-TR" dirty="0" err="1" smtClean="0"/>
              <a:t>allerji</a:t>
            </a:r>
            <a:r>
              <a:rPr lang="tr-TR" dirty="0" smtClean="0"/>
              <a:t> gelişimi yönünden araştırılmış. Gebelik sırasında yüksek miktarda süt tüketiminin  çocuklarda inek sütü </a:t>
            </a:r>
            <a:r>
              <a:rPr lang="tr-TR" dirty="0" err="1" smtClean="0"/>
              <a:t>allerjisi</a:t>
            </a:r>
            <a:r>
              <a:rPr lang="tr-TR" dirty="0" smtClean="0"/>
              <a:t> gelişimini önlediği ortaya konmuştur. </a:t>
            </a:r>
            <a:r>
              <a:rPr lang="tr-TR" dirty="0" smtClean="0">
                <a:solidFill>
                  <a:srgbClr val="C00000"/>
                </a:solidFill>
              </a:rPr>
              <a:t>OR: 0,56 (GA%95 0,37-0,86) </a:t>
            </a:r>
          </a:p>
          <a:p>
            <a:r>
              <a:rPr lang="tr-TR" dirty="0" err="1" smtClean="0"/>
              <a:t>Allerjik</a:t>
            </a:r>
            <a:r>
              <a:rPr lang="tr-TR" dirty="0" smtClean="0"/>
              <a:t> hastalığı olmayan annelerde ise  daha yüksek bir önleme gösterilmiştir. </a:t>
            </a:r>
            <a:r>
              <a:rPr lang="tr-TR" dirty="0" smtClean="0">
                <a:solidFill>
                  <a:srgbClr val="C00000"/>
                </a:solidFill>
              </a:rPr>
              <a:t>OR: 0,30 (GA%95:0,13-0,69) bulunmuştur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214546" y="6215082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                           </a:t>
            </a:r>
            <a:r>
              <a:rPr lang="tr-TR" sz="1400" dirty="0" err="1" smtClean="0"/>
              <a:t>Tuokkola</a:t>
            </a:r>
            <a:r>
              <a:rPr lang="tr-TR" sz="1400" dirty="0" smtClean="0"/>
              <a:t> J , </a:t>
            </a:r>
            <a:r>
              <a:rPr lang="en-US" sz="1400" i="1" dirty="0" smtClean="0"/>
              <a:t>European Journal of Clinical Nutrition</a:t>
            </a:r>
            <a:r>
              <a:rPr lang="en-US" sz="1400" dirty="0" smtClean="0"/>
              <a:t> </a:t>
            </a:r>
            <a:r>
              <a:rPr lang="en-US" sz="1400" b="1" dirty="0" smtClean="0"/>
              <a:t>70</a:t>
            </a:r>
            <a:r>
              <a:rPr lang="en-US" sz="1400" dirty="0" smtClean="0"/>
              <a:t>, 554-559 (May 2016) </a:t>
            </a:r>
            <a:endParaRPr lang="tr-TR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11177" cy="287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714348" y="3357562"/>
            <a:ext cx="80010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Gebelik sırasında yapılan eliminasyon diyetleri anne ve fetüs açısından zararlı olabilir.</a:t>
            </a:r>
            <a:endParaRPr lang="tr-TR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14290"/>
            <a:ext cx="89725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6500834"/>
            <a:ext cx="1885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85926"/>
            <a:ext cx="7858180" cy="45683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7 Düz Bağlayıcı"/>
          <p:cNvCxnSpPr/>
          <p:nvPr/>
        </p:nvCxnSpPr>
        <p:spPr>
          <a:xfrm flipV="1">
            <a:off x="1285852" y="3643314"/>
            <a:ext cx="74295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 rot="5400000" flipH="1" flipV="1">
            <a:off x="571472" y="350043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714348" y="3357562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>
            <a:off x="785786" y="3714752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akimiyet sa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00125"/>
            <a:ext cx="8382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atam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28860" y="857232"/>
            <a:ext cx="4929222" cy="49292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Yaşam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sitokinler</a:t>
            </a:r>
            <a:r>
              <a:rPr lang="tr-TR" dirty="0" smtClean="0"/>
              <a:t>  </a:t>
            </a:r>
            <a:r>
              <a:rPr lang="tr-TR" dirty="0" err="1" smtClean="0"/>
              <a:t>Th</a:t>
            </a:r>
            <a:r>
              <a:rPr lang="tr-TR" dirty="0" smtClean="0"/>
              <a:t> 2  tipi yanıt verir.</a:t>
            </a:r>
          </a:p>
          <a:p>
            <a:r>
              <a:rPr lang="tr-TR" dirty="0" smtClean="0"/>
              <a:t>Bunun nedeni annenin </a:t>
            </a:r>
            <a:r>
              <a:rPr lang="tr-TR" dirty="0" err="1" smtClean="0"/>
              <a:t>immun</a:t>
            </a:r>
            <a:r>
              <a:rPr lang="tr-TR" dirty="0" smtClean="0"/>
              <a:t> sistemine  karşı fetüsü korumaktır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dönemin 11. haftasında </a:t>
            </a:r>
            <a:r>
              <a:rPr lang="tr-TR" dirty="0" err="1" smtClean="0"/>
              <a:t>IgE</a:t>
            </a:r>
            <a:r>
              <a:rPr lang="tr-TR" dirty="0" smtClean="0"/>
              <a:t> üretimi başlar.</a:t>
            </a:r>
            <a:endParaRPr lang="tr-TR" dirty="0"/>
          </a:p>
        </p:txBody>
      </p:sp>
      <p:pic>
        <p:nvPicPr>
          <p:cNvPr id="4" name="3 Resim" descr="fetal yaş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50057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58041"/>
            <a:ext cx="8928993" cy="336710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sme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799831" cy="460943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ışıl bar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74" y="1916832"/>
            <a:ext cx="5552302" cy="26865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47664" y="508518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Öğretmenimizi ,bedence aramızdan ayrılışının ikinci yılında saygıyla anıyorum. 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tr-TR" dirty="0" smtClean="0"/>
              <a:t>Doğumda </a:t>
            </a:r>
            <a:r>
              <a:rPr lang="tr-TR" dirty="0" err="1" smtClean="0"/>
              <a:t>yenidoğanlar</a:t>
            </a:r>
            <a:r>
              <a:rPr lang="tr-TR" dirty="0" smtClean="0"/>
              <a:t> düşük INF-gamma'ya sahiptir ve Th2 yanıtı, özellikle IL-4 ile bağlantılı </a:t>
            </a:r>
            <a:r>
              <a:rPr lang="tr-TR" dirty="0" err="1" smtClean="0"/>
              <a:t>sitokinleri</a:t>
            </a:r>
            <a:r>
              <a:rPr lang="tr-TR" dirty="0" smtClean="0"/>
              <a:t> üretme eğilimindedir. </a:t>
            </a:r>
          </a:p>
          <a:p>
            <a:endParaRPr lang="tr-TR" dirty="0" smtClean="0"/>
          </a:p>
          <a:p>
            <a:r>
              <a:rPr lang="tr-TR" dirty="0" smtClean="0"/>
              <a:t>O </a:t>
            </a:r>
            <a:r>
              <a:rPr lang="tr-TR" dirty="0" smtClean="0"/>
              <a:t>halde </a:t>
            </a:r>
            <a:r>
              <a:rPr lang="tr-TR" dirty="0" smtClean="0"/>
              <a:t>niçin bebekler </a:t>
            </a:r>
            <a:r>
              <a:rPr lang="tr-TR" dirty="0" err="1" smtClean="0"/>
              <a:t>allerjik</a:t>
            </a:r>
            <a:r>
              <a:rPr lang="tr-TR" dirty="0" smtClean="0"/>
              <a:t> olmuyor?</a:t>
            </a:r>
            <a:endParaRPr lang="tr-TR" dirty="0"/>
          </a:p>
        </p:txBody>
      </p:sp>
      <p:pic>
        <p:nvPicPr>
          <p:cNvPr id="4" name="3 Resim" descr="sağlılı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973180"/>
            <a:ext cx="3571900" cy="197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r>
              <a:rPr lang="tr-TR" dirty="0" smtClean="0"/>
              <a:t> Araştırmalar, annenin bağışıklık sisteminin </a:t>
            </a:r>
            <a:r>
              <a:rPr lang="tr-TR" dirty="0" err="1" smtClean="0"/>
              <a:t>yenidoğanda</a:t>
            </a:r>
            <a:r>
              <a:rPr lang="tr-TR" dirty="0" smtClean="0"/>
              <a:t> ve bebekte </a:t>
            </a:r>
            <a:r>
              <a:rPr lang="tr-TR" dirty="0" err="1" smtClean="0"/>
              <a:t>allerjinin</a:t>
            </a:r>
            <a:r>
              <a:rPr lang="tr-TR" dirty="0" smtClean="0"/>
              <a:t> meydana gelmesinde çok önemli bir rol oynayabileceğini ortaya koyuyor</a:t>
            </a:r>
          </a:p>
          <a:p>
            <a:r>
              <a:rPr lang="tr-TR" dirty="0" err="1" smtClean="0"/>
              <a:t>IgG</a:t>
            </a:r>
            <a:r>
              <a:rPr lang="tr-TR" dirty="0" smtClean="0"/>
              <a:t> plasentayı geçer; </a:t>
            </a:r>
            <a:r>
              <a:rPr lang="tr-TR" dirty="0" err="1" smtClean="0"/>
              <a:t>IgE</a:t>
            </a:r>
            <a:r>
              <a:rPr lang="tr-TR" dirty="0" smtClean="0"/>
              <a:t> geçemez</a:t>
            </a:r>
          </a:p>
          <a:p>
            <a:r>
              <a:rPr lang="tr-TR" dirty="0" smtClean="0"/>
              <a:t>Bazı alt tip </a:t>
            </a:r>
            <a:r>
              <a:rPr lang="tr-TR" dirty="0" err="1" smtClean="0"/>
              <a:t>IgG</a:t>
            </a:r>
            <a:r>
              <a:rPr lang="tr-TR" dirty="0" smtClean="0"/>
              <a:t> (</a:t>
            </a:r>
            <a:r>
              <a:rPr lang="tr-TR" dirty="0" err="1" smtClean="0"/>
              <a:t>IgGl</a:t>
            </a:r>
            <a:r>
              <a:rPr lang="tr-TR" dirty="0" smtClean="0"/>
              <a:t>; IgG3) </a:t>
            </a:r>
            <a:r>
              <a:rPr lang="tr-TR" dirty="0" err="1" smtClean="0"/>
              <a:t>IgE</a:t>
            </a:r>
            <a:r>
              <a:rPr lang="tr-TR" dirty="0" smtClean="0"/>
              <a:t> yanıtını </a:t>
            </a:r>
            <a:r>
              <a:rPr lang="tr-TR" dirty="0" err="1" smtClean="0"/>
              <a:t>inhibe</a:t>
            </a:r>
            <a:r>
              <a:rPr lang="tr-TR" dirty="0" smtClean="0"/>
              <a:t> edebilir.</a:t>
            </a:r>
            <a:endParaRPr lang="tr-TR" dirty="0"/>
          </a:p>
        </p:txBody>
      </p:sp>
      <p:pic>
        <p:nvPicPr>
          <p:cNvPr id="5" name="4 Resim" descr="plase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572008"/>
            <a:ext cx="2898509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tr-TR" dirty="0" smtClean="0"/>
              <a:t>IgG1 ve IgG3, </a:t>
            </a:r>
            <a:r>
              <a:rPr lang="tr-TR" dirty="0" err="1" smtClean="0"/>
              <a:t>IgG'nin</a:t>
            </a:r>
            <a:r>
              <a:rPr lang="tr-TR" dirty="0" smtClean="0"/>
              <a:t> daha "koruyucu" alt tipleridir</a:t>
            </a:r>
          </a:p>
          <a:p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annelerde IgG1 ve IgG3 normalden düşük olma eğilimindedir</a:t>
            </a:r>
          </a:p>
          <a:p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annelerde </a:t>
            </a:r>
            <a:r>
              <a:rPr lang="tr-TR" dirty="0" err="1" smtClean="0"/>
              <a:t>IgE</a:t>
            </a:r>
            <a:r>
              <a:rPr lang="tr-TR" dirty="0" smtClean="0"/>
              <a:t> ve IgG4 bol miktarda bulunur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tr-TR" dirty="0" err="1" smtClean="0"/>
              <a:t>Allerji</a:t>
            </a:r>
            <a:r>
              <a:rPr lang="tr-TR" dirty="0" smtClean="0"/>
              <a:t> ve astımı olan annelerde, </a:t>
            </a:r>
            <a:r>
              <a:rPr lang="tr-TR" dirty="0" err="1" smtClean="0"/>
              <a:t>fetal</a:t>
            </a:r>
            <a:r>
              <a:rPr lang="tr-TR" dirty="0" smtClean="0"/>
              <a:t> / </a:t>
            </a:r>
            <a:r>
              <a:rPr lang="tr-TR" dirty="0" err="1" smtClean="0"/>
              <a:t>maternal</a:t>
            </a:r>
            <a:r>
              <a:rPr lang="tr-TR" dirty="0" smtClean="0"/>
              <a:t> ara yüzde </a:t>
            </a:r>
            <a:r>
              <a:rPr lang="tr-TR" dirty="0" err="1" smtClean="0"/>
              <a:t>IgE</a:t>
            </a:r>
            <a:r>
              <a:rPr lang="tr-TR" dirty="0" smtClean="0"/>
              <a:t> </a:t>
            </a:r>
            <a:r>
              <a:rPr lang="tr-TR" dirty="0" smtClean="0"/>
              <a:t>yüksektir.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annenin fetüsü </a:t>
            </a:r>
            <a:r>
              <a:rPr lang="tr-TR" dirty="0" err="1" smtClean="0"/>
              <a:t>IgE</a:t>
            </a:r>
            <a:r>
              <a:rPr lang="tr-TR" dirty="0" smtClean="0"/>
              <a:t> üretimi ile antijene cevap vermeye </a:t>
            </a:r>
            <a:r>
              <a:rPr lang="tr-TR" dirty="0" smtClean="0"/>
              <a:t>hazırlanabilir.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1623</Words>
  <Application>Microsoft Office PowerPoint</Application>
  <PresentationFormat>Ekran Gösterisi (4:3)</PresentationFormat>
  <Paragraphs>142</Paragraphs>
  <Slides>52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 Gebelikte beslenme bebekte allerji gelişimini önler mi? </vt:lpstr>
      <vt:lpstr>PowerPoint Sunusu</vt:lpstr>
      <vt:lpstr>PowerPoint Sunusu</vt:lpstr>
      <vt:lpstr>PowerPoint Sunusu</vt:lpstr>
      <vt:lpstr>Fetal Yaşam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Akdeniz diyeti </vt:lpstr>
      <vt:lpstr>PowerPoint Sunusu</vt:lpstr>
      <vt:lpstr>Sağlıklı Beslenme </vt:lpstr>
      <vt:lpstr>Sağlıklı beslenme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Sebzeler ve meyveler </vt:lpstr>
      <vt:lpstr>PowerPoint Sunusu</vt:lpstr>
      <vt:lpstr>PowerPoint Sunusu</vt:lpstr>
      <vt:lpstr>PowerPoint Sunusu</vt:lpstr>
      <vt:lpstr>ü</vt:lpstr>
      <vt:lpstr>ü</vt:lpstr>
      <vt:lpstr> Balıkla Beslenme </vt:lpstr>
      <vt:lpstr>PowerPoint Sunusu</vt:lpstr>
      <vt:lpstr>PowerPoint Sunusu</vt:lpstr>
      <vt:lpstr>PowerPoint Sunusu</vt:lpstr>
      <vt:lpstr>Gebelik döneminde allerjenik besinlerden kaçınmak </vt:lpstr>
      <vt:lpstr>PowerPoint Sunusu</vt:lpstr>
      <vt:lpstr>PowerPoint Sunusu</vt:lpstr>
      <vt:lpstr>PowerPoint Sunusu</vt:lpstr>
      <vt:lpstr>PowerPoint Sunusu</vt:lpstr>
      <vt:lpstr>Development of atopic disease in babies whose mothers were  receiving exclusion .diet during pregnancy--a randomized study  Fälth-Magnusson K, Kjellman NI  </vt:lpstr>
      <vt:lpstr>PowerPoint Sunusu</vt:lpstr>
      <vt:lpstr>PowerPoint Sunusu</vt:lpstr>
      <vt:lpstr> Maternal diet during pregnancy and lactation and cow’s milk allergy in offspring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Gebelikte beslenme bebekte allerji gelişimini önler mi?</dc:title>
  <dc:creator>ERCAN</dc:creator>
  <cp:lastModifiedBy>PiTeknik</cp:lastModifiedBy>
  <cp:revision>150</cp:revision>
  <dcterms:created xsi:type="dcterms:W3CDTF">2017-04-03T11:07:59Z</dcterms:created>
  <dcterms:modified xsi:type="dcterms:W3CDTF">2017-04-23T09:48:35Z</dcterms:modified>
</cp:coreProperties>
</file>