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7" r:id="rId3"/>
    <p:sldId id="274" r:id="rId4"/>
    <p:sldId id="265" r:id="rId5"/>
    <p:sldId id="266" r:id="rId6"/>
    <p:sldId id="259" r:id="rId7"/>
    <p:sldId id="277" r:id="rId8"/>
    <p:sldId id="360" r:id="rId9"/>
    <p:sldId id="293" r:id="rId10"/>
    <p:sldId id="288" r:id="rId11"/>
    <p:sldId id="295" r:id="rId12"/>
    <p:sldId id="303" r:id="rId13"/>
    <p:sldId id="304" r:id="rId14"/>
    <p:sldId id="305" r:id="rId15"/>
    <p:sldId id="306" r:id="rId16"/>
    <p:sldId id="307" r:id="rId17"/>
    <p:sldId id="309" r:id="rId18"/>
    <p:sldId id="311" r:id="rId19"/>
    <p:sldId id="312" r:id="rId20"/>
    <p:sldId id="313" r:id="rId21"/>
    <p:sldId id="314" r:id="rId22"/>
    <p:sldId id="316" r:id="rId23"/>
    <p:sldId id="317" r:id="rId24"/>
    <p:sldId id="318" r:id="rId25"/>
    <p:sldId id="319" r:id="rId26"/>
    <p:sldId id="321" r:id="rId27"/>
    <p:sldId id="328" r:id="rId28"/>
    <p:sldId id="361" r:id="rId29"/>
    <p:sldId id="329" r:id="rId30"/>
    <p:sldId id="301" r:id="rId31"/>
    <p:sldId id="332" r:id="rId32"/>
    <p:sldId id="302" r:id="rId33"/>
    <p:sldId id="335" r:id="rId34"/>
    <p:sldId id="347" r:id="rId35"/>
    <p:sldId id="348" r:id="rId36"/>
    <p:sldId id="349" r:id="rId37"/>
    <p:sldId id="353" r:id="rId38"/>
    <p:sldId id="342" r:id="rId39"/>
    <p:sldId id="343" r:id="rId40"/>
    <p:sldId id="344" r:id="rId41"/>
    <p:sldId id="345" r:id="rId42"/>
    <p:sldId id="351" r:id="rId43"/>
    <p:sldId id="352" r:id="rId44"/>
    <p:sldId id="346" r:id="rId45"/>
    <p:sldId id="356" r:id="rId46"/>
    <p:sldId id="354" r:id="rId47"/>
    <p:sldId id="357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1A1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1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BCBF8-F9DF-4F91-A13B-6B0A6C4FDEAA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97C51AD-111B-4773-823C-E891EB83A4B0}">
      <dgm:prSet phldrT="[Metin]" custT="1"/>
      <dgm:spPr/>
      <dgm:t>
        <a:bodyPr/>
        <a:lstStyle/>
        <a:p>
          <a:r>
            <a:rPr lang="tr-TR" sz="1800" b="1" dirty="0" smtClean="0"/>
            <a:t>İnceleme</a:t>
          </a:r>
          <a:endParaRPr lang="tr-TR" sz="1800" b="1" dirty="0"/>
        </a:p>
      </dgm:t>
    </dgm:pt>
    <dgm:pt modelId="{C0938B0A-21C9-41D6-BA84-4E7EDF916995}" type="parTrans" cxnId="{41D27979-9E37-4B8A-8A2C-E05EEA50FDF8}">
      <dgm:prSet/>
      <dgm:spPr/>
      <dgm:t>
        <a:bodyPr/>
        <a:lstStyle/>
        <a:p>
          <a:endParaRPr lang="tr-TR"/>
        </a:p>
      </dgm:t>
    </dgm:pt>
    <dgm:pt modelId="{8CB5ADA8-F65A-4CBB-B156-A4B32AA5A550}" type="sibTrans" cxnId="{41D27979-9E37-4B8A-8A2C-E05EEA50FDF8}">
      <dgm:prSet/>
      <dgm:spPr/>
      <dgm:t>
        <a:bodyPr/>
        <a:lstStyle/>
        <a:p>
          <a:endParaRPr lang="tr-TR"/>
        </a:p>
      </dgm:t>
    </dgm:pt>
    <dgm:pt modelId="{FC6BF301-9405-4169-B43A-1B0935002AA0}">
      <dgm:prSet phldrT="[Metin]" custT="1"/>
      <dgm:spPr/>
      <dgm:t>
        <a:bodyPr/>
        <a:lstStyle/>
        <a:p>
          <a:r>
            <a:rPr lang="tr-TR" sz="1800" b="1" dirty="0" smtClean="0">
              <a:solidFill>
                <a:srgbClr val="0070C0"/>
              </a:solidFill>
            </a:rPr>
            <a:t>Çocuk</a:t>
          </a:r>
          <a:endParaRPr lang="tr-TR" sz="1800" dirty="0"/>
        </a:p>
      </dgm:t>
    </dgm:pt>
    <dgm:pt modelId="{08E0994F-94BE-4147-835B-360ED31350E6}" type="parTrans" cxnId="{E88038C1-CA33-4A2A-A8C0-D6B9BC652AAD}">
      <dgm:prSet/>
      <dgm:spPr/>
      <dgm:t>
        <a:bodyPr/>
        <a:lstStyle/>
        <a:p>
          <a:endParaRPr lang="tr-TR"/>
        </a:p>
      </dgm:t>
    </dgm:pt>
    <dgm:pt modelId="{6B1A236A-2817-4F60-93B4-57FC5286FADE}" type="sibTrans" cxnId="{E88038C1-CA33-4A2A-A8C0-D6B9BC652AAD}">
      <dgm:prSet/>
      <dgm:spPr/>
      <dgm:t>
        <a:bodyPr/>
        <a:lstStyle/>
        <a:p>
          <a:endParaRPr lang="tr-TR"/>
        </a:p>
      </dgm:t>
    </dgm:pt>
    <dgm:pt modelId="{C5366379-A770-488D-8A69-F34DFB04A902}">
      <dgm:prSet phldrT="[Metin]" custT="1"/>
      <dgm:spPr/>
      <dgm:t>
        <a:bodyPr/>
        <a:lstStyle/>
        <a:p>
          <a:pPr algn="ctr" defTabSz="800100">
            <a:lnSpc>
              <a:spcPct val="100000"/>
            </a:lnSpc>
            <a:spcAft>
              <a:spcPts val="0"/>
            </a:spcAft>
          </a:pPr>
          <a:r>
            <a:rPr lang="tr-TR" sz="1800" b="1" dirty="0" smtClean="0">
              <a:solidFill>
                <a:srgbClr val="0070C0"/>
              </a:solidFill>
            </a:rPr>
            <a:t>SEÇİCİLİK</a:t>
          </a:r>
        </a:p>
        <a:p>
          <a:pPr algn="l" defTabSz="800100">
            <a:lnSpc>
              <a:spcPct val="100000"/>
            </a:lnSpc>
            <a:spcAft>
              <a:spcPts val="0"/>
            </a:spcAft>
          </a:pPr>
          <a:r>
            <a:rPr lang="tr-TR" sz="1800" b="1" dirty="0" smtClean="0"/>
            <a:t>1- Yanlış algı</a:t>
          </a:r>
        </a:p>
        <a:p>
          <a:pPr algn="l" defTabSz="444500">
            <a:lnSpc>
              <a:spcPct val="100000"/>
            </a:lnSpc>
            <a:spcAft>
              <a:spcPts val="0"/>
            </a:spcAft>
          </a:pPr>
          <a:r>
            <a:rPr lang="tr-TR" sz="1800" b="1" dirty="0" smtClean="0"/>
            <a:t>2-Hafif seçicilik</a:t>
          </a:r>
        </a:p>
        <a:p>
          <a:pPr algn="l" defTabSz="800100">
            <a:lnSpc>
              <a:spcPct val="100000"/>
            </a:lnSpc>
            <a:spcAft>
              <a:spcPts val="0"/>
            </a:spcAft>
          </a:pPr>
          <a:r>
            <a:rPr lang="tr-TR" sz="1800" b="1" dirty="0" smtClean="0"/>
            <a:t>3- Ağır seçicilik</a:t>
          </a:r>
        </a:p>
        <a:p>
          <a:pPr algn="l" defTabSz="444500">
            <a:lnSpc>
              <a:spcPct val="100000"/>
            </a:lnSpc>
            <a:spcAft>
              <a:spcPts val="0"/>
            </a:spcAft>
          </a:pPr>
          <a:r>
            <a:rPr lang="tr-TR" sz="1800" b="1" dirty="0" smtClean="0">
              <a:solidFill>
                <a:srgbClr val="FF0000"/>
              </a:solidFill>
            </a:rPr>
            <a:t>4- Organik</a:t>
          </a:r>
        </a:p>
      </dgm:t>
    </dgm:pt>
    <dgm:pt modelId="{773758DE-505C-418C-8510-D75EF6B3D2BD}" type="parTrans" cxnId="{86A72DAE-49FC-4717-954D-106A404AE660}">
      <dgm:prSet/>
      <dgm:spPr/>
      <dgm:t>
        <a:bodyPr/>
        <a:lstStyle/>
        <a:p>
          <a:endParaRPr lang="tr-TR"/>
        </a:p>
      </dgm:t>
    </dgm:pt>
    <dgm:pt modelId="{C84DE385-AA85-42B7-9294-C0A00BCB5923}" type="sibTrans" cxnId="{86A72DAE-49FC-4717-954D-106A404AE660}">
      <dgm:prSet/>
      <dgm:spPr/>
      <dgm:t>
        <a:bodyPr/>
        <a:lstStyle/>
        <a:p>
          <a:endParaRPr lang="tr-TR"/>
        </a:p>
      </dgm:t>
    </dgm:pt>
    <dgm:pt modelId="{9433285C-8069-485D-99CA-52996ED81D10}">
      <dgm:prSet phldrT="[Metin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r-TR" sz="1800" b="1" dirty="0" smtClean="0">
              <a:solidFill>
                <a:srgbClr val="0070C0"/>
              </a:solidFill>
            </a:rPr>
            <a:t>BESLENME KORKUSU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r-TR" sz="1800" b="1" dirty="0" smtClean="0">
              <a:solidFill>
                <a:srgbClr val="0070C0"/>
              </a:solidFill>
            </a:rPr>
            <a:t>(Gıda reddi)</a:t>
          </a:r>
        </a:p>
        <a:p>
          <a:pPr marL="269875" indent="-269875" algn="l">
            <a:lnSpc>
              <a:spcPct val="100000"/>
            </a:lnSpc>
            <a:spcAft>
              <a:spcPts val="0"/>
            </a:spcAft>
          </a:pPr>
          <a:r>
            <a:rPr lang="tr-TR" sz="1800" b="1" dirty="0" smtClean="0">
              <a:solidFill>
                <a:schemeClr val="tx1"/>
              </a:solidFill>
            </a:rPr>
            <a:t>1- Yanlış algılanmış ağrı   </a:t>
          </a:r>
        </a:p>
        <a:p>
          <a:pPr marL="269875" indent="-269875" algn="l">
            <a:lnSpc>
              <a:spcPct val="100000"/>
            </a:lnSpc>
            <a:spcAft>
              <a:spcPts val="0"/>
            </a:spcAft>
          </a:pPr>
          <a:r>
            <a:rPr lang="tr-TR" sz="1800" b="1" dirty="0" smtClean="0">
              <a:solidFill>
                <a:schemeClr val="tx1"/>
              </a:solidFill>
            </a:rPr>
            <a:t>2- </a:t>
          </a:r>
          <a:r>
            <a:rPr lang="tr-TR" sz="1800" b="1" dirty="0" err="1" smtClean="0">
              <a:solidFill>
                <a:schemeClr val="tx1"/>
              </a:solidFill>
            </a:rPr>
            <a:t>İnfant</a:t>
          </a:r>
          <a:r>
            <a:rPr lang="tr-TR" sz="1800" b="1" dirty="0" smtClean="0">
              <a:solidFill>
                <a:schemeClr val="tx1"/>
              </a:solidFill>
            </a:rPr>
            <a:t> </a:t>
          </a:r>
          <a:r>
            <a:rPr lang="tr-TR" sz="1800" b="1" dirty="0" err="1" smtClean="0">
              <a:solidFill>
                <a:schemeClr val="tx1"/>
              </a:solidFill>
            </a:rPr>
            <a:t>patern</a:t>
          </a:r>
          <a:endParaRPr lang="tr-TR" sz="1800" b="1" dirty="0" smtClean="0">
            <a:solidFill>
              <a:schemeClr val="tx1"/>
            </a:solidFill>
          </a:endParaRPr>
        </a:p>
        <a:p>
          <a:pPr marL="269875" indent="-269875" algn="l">
            <a:lnSpc>
              <a:spcPct val="100000"/>
            </a:lnSpc>
            <a:spcAft>
              <a:spcPts val="0"/>
            </a:spcAft>
          </a:pPr>
          <a:r>
            <a:rPr lang="tr-TR" sz="1800" b="1" dirty="0" smtClean="0">
              <a:solidFill>
                <a:schemeClr val="tx1"/>
              </a:solidFill>
            </a:rPr>
            <a:t>3- Büyük çocuk </a:t>
          </a:r>
        </a:p>
        <a:p>
          <a:pPr marL="269875" indent="-269875" algn="l">
            <a:lnSpc>
              <a:spcPct val="100000"/>
            </a:lnSpc>
            <a:spcAft>
              <a:spcPts val="0"/>
            </a:spcAft>
          </a:pPr>
          <a:r>
            <a:rPr lang="tr-TR" sz="1800" b="1" dirty="0" smtClean="0">
              <a:solidFill>
                <a:schemeClr val="tx1"/>
              </a:solidFill>
            </a:rPr>
            <a:t>4- </a:t>
          </a:r>
          <a:r>
            <a:rPr lang="tr-TR" sz="1800" b="1" dirty="0" smtClean="0">
              <a:solidFill>
                <a:srgbClr val="FF0000"/>
              </a:solidFill>
            </a:rPr>
            <a:t>Organik</a:t>
          </a:r>
        </a:p>
      </dgm:t>
    </dgm:pt>
    <dgm:pt modelId="{BD63EDCF-52C7-40F8-AEF6-30963C7B1578}" type="parTrans" cxnId="{C88721A2-D5A2-48AB-9E40-971EDA2A84B0}">
      <dgm:prSet/>
      <dgm:spPr/>
      <dgm:t>
        <a:bodyPr/>
        <a:lstStyle/>
        <a:p>
          <a:endParaRPr lang="tr-TR"/>
        </a:p>
      </dgm:t>
    </dgm:pt>
    <dgm:pt modelId="{90E37E2B-FBF5-472B-86F3-B67DA921765D}" type="sibTrans" cxnId="{C88721A2-D5A2-48AB-9E40-971EDA2A84B0}">
      <dgm:prSet/>
      <dgm:spPr/>
      <dgm:t>
        <a:bodyPr/>
        <a:lstStyle/>
        <a:p>
          <a:endParaRPr lang="tr-TR"/>
        </a:p>
      </dgm:t>
    </dgm:pt>
    <dgm:pt modelId="{6BBD44D8-A0A6-423F-A065-EC6DD0D3B3D6}">
      <dgm:prSet phldrT="[Metin]" custT="1"/>
      <dgm:spPr/>
      <dgm:t>
        <a:bodyPr/>
        <a:lstStyle/>
        <a:p>
          <a:r>
            <a:rPr lang="tr-TR" sz="1800" b="1" dirty="0" smtClean="0">
              <a:solidFill>
                <a:srgbClr val="0070C0"/>
              </a:solidFill>
            </a:rPr>
            <a:t>Besleyici</a:t>
          </a:r>
          <a:endParaRPr lang="tr-TR" sz="1800" dirty="0"/>
        </a:p>
      </dgm:t>
    </dgm:pt>
    <dgm:pt modelId="{688ADE07-F264-4C86-9A82-1F1381157482}" type="parTrans" cxnId="{2541F3BE-4198-46BA-871F-A1D74EB2703A}">
      <dgm:prSet/>
      <dgm:spPr/>
      <dgm:t>
        <a:bodyPr/>
        <a:lstStyle/>
        <a:p>
          <a:endParaRPr lang="tr-TR"/>
        </a:p>
      </dgm:t>
    </dgm:pt>
    <dgm:pt modelId="{D4744600-F09E-4713-B378-039B8B7C6115}" type="sibTrans" cxnId="{2541F3BE-4198-46BA-871F-A1D74EB2703A}">
      <dgm:prSet/>
      <dgm:spPr/>
      <dgm:t>
        <a:bodyPr/>
        <a:lstStyle/>
        <a:p>
          <a:endParaRPr lang="tr-TR"/>
        </a:p>
      </dgm:t>
    </dgm:pt>
    <dgm:pt modelId="{4BE39880-958C-4069-9522-EE9D6B8BB7A0}">
      <dgm:prSet phldrT="[Metin]" custT="1"/>
      <dgm:spPr/>
      <dgm:t>
        <a:bodyPr/>
        <a:lstStyle/>
        <a:p>
          <a:pPr algn="l"/>
          <a:r>
            <a:rPr lang="tr-TR" sz="1800" b="1" dirty="0" smtClean="0"/>
            <a:t>1- Cevap veren</a:t>
          </a:r>
        </a:p>
        <a:p>
          <a:pPr algn="l"/>
          <a:r>
            <a:rPr lang="tr-TR" sz="1800" b="1" dirty="0" smtClean="0"/>
            <a:t>2- Kontrol edici</a:t>
          </a:r>
        </a:p>
        <a:p>
          <a:pPr algn="l"/>
          <a:r>
            <a:rPr lang="tr-TR" sz="1800" b="1" dirty="0" smtClean="0"/>
            <a:t>3- Anlayışlı</a:t>
          </a:r>
        </a:p>
        <a:p>
          <a:pPr algn="l"/>
          <a:r>
            <a:rPr lang="tr-TR" sz="1800" b="1" dirty="0" smtClean="0"/>
            <a:t>4- Umursamaz</a:t>
          </a:r>
        </a:p>
      </dgm:t>
    </dgm:pt>
    <dgm:pt modelId="{1AE10E90-4BBB-4BB1-89AC-BC887E167D80}" type="parTrans" cxnId="{821FCC5F-2DF3-4EB0-8433-2DE74FB8A266}">
      <dgm:prSet/>
      <dgm:spPr/>
      <dgm:t>
        <a:bodyPr/>
        <a:lstStyle/>
        <a:p>
          <a:endParaRPr lang="tr-TR"/>
        </a:p>
      </dgm:t>
    </dgm:pt>
    <dgm:pt modelId="{7AF4FA82-F7DB-4A98-82C9-175B1F3E4129}" type="sibTrans" cxnId="{821FCC5F-2DF3-4EB0-8433-2DE74FB8A266}">
      <dgm:prSet/>
      <dgm:spPr/>
      <dgm:t>
        <a:bodyPr/>
        <a:lstStyle/>
        <a:p>
          <a:endParaRPr lang="tr-TR"/>
        </a:p>
      </dgm:t>
    </dgm:pt>
    <dgm:pt modelId="{3386F775-BD41-4996-8273-0E32F7FC5692}">
      <dgm:prSet custT="1"/>
      <dgm:spPr/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r-TR" sz="1800" b="1" dirty="0" smtClean="0">
              <a:solidFill>
                <a:srgbClr val="0070C0"/>
              </a:solidFill>
            </a:rPr>
            <a:t>İŞTAHSIZLIK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r-TR" sz="1800" b="1" dirty="0" smtClean="0"/>
            <a:t>1-Yanlış algı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r-TR" sz="1800" b="1" dirty="0" smtClean="0"/>
            <a:t>2-Enerjik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r-TR" sz="1800" b="1" dirty="0" smtClean="0"/>
            <a:t>3-Apatik-içe kapanık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r-TR" sz="1800" b="1" dirty="0" smtClean="0">
              <a:solidFill>
                <a:srgbClr val="FF0000"/>
              </a:solidFill>
            </a:rPr>
            <a:t>4-Organik</a:t>
          </a:r>
        </a:p>
      </dgm:t>
    </dgm:pt>
    <dgm:pt modelId="{4A8C4E54-0397-44AD-81E7-066D4494B117}" type="parTrans" cxnId="{721C8451-C3C1-4FE6-A569-53C53F26F355}">
      <dgm:prSet/>
      <dgm:spPr/>
      <dgm:t>
        <a:bodyPr/>
        <a:lstStyle/>
        <a:p>
          <a:endParaRPr lang="tr-TR"/>
        </a:p>
      </dgm:t>
    </dgm:pt>
    <dgm:pt modelId="{FDAB3CC1-0243-42BA-9EF3-FA5C7DB36721}" type="sibTrans" cxnId="{721C8451-C3C1-4FE6-A569-53C53F26F355}">
      <dgm:prSet/>
      <dgm:spPr/>
      <dgm:t>
        <a:bodyPr/>
        <a:lstStyle/>
        <a:p>
          <a:endParaRPr lang="tr-TR"/>
        </a:p>
      </dgm:t>
    </dgm:pt>
    <dgm:pt modelId="{AD7666EA-913D-4C5F-889F-63CD301DA5B1}">
      <dgm:prSet custT="1"/>
      <dgm:spPr/>
      <dgm:t>
        <a:bodyPr/>
        <a:lstStyle/>
        <a:p>
          <a:r>
            <a:rPr lang="tr-TR" sz="2000" b="1" dirty="0" smtClean="0"/>
            <a:t>Organik veya davranışsal alarm belirtileri</a:t>
          </a:r>
          <a:endParaRPr lang="tr-TR" sz="2000" b="1" dirty="0"/>
        </a:p>
      </dgm:t>
    </dgm:pt>
    <dgm:pt modelId="{A57F5618-E349-47DA-92D9-382D8F000C38}" type="parTrans" cxnId="{CADAAF20-8DF7-4230-AAA8-D701CC347A36}">
      <dgm:prSet/>
      <dgm:spPr/>
      <dgm:t>
        <a:bodyPr/>
        <a:lstStyle/>
        <a:p>
          <a:endParaRPr lang="tr-TR"/>
        </a:p>
      </dgm:t>
    </dgm:pt>
    <dgm:pt modelId="{52CF930A-A852-4A37-A848-40CBF2644835}" type="sibTrans" cxnId="{CADAAF20-8DF7-4230-AAA8-D701CC347A36}">
      <dgm:prSet/>
      <dgm:spPr/>
      <dgm:t>
        <a:bodyPr/>
        <a:lstStyle/>
        <a:p>
          <a:endParaRPr lang="tr-TR"/>
        </a:p>
      </dgm:t>
    </dgm:pt>
    <dgm:pt modelId="{35BADD30-EE88-4903-8EE1-CC568F988C85}" type="pres">
      <dgm:prSet presAssocID="{679BCBF8-F9DF-4F91-A13B-6B0A6C4FDE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0D2E740-DFF7-4DDB-B934-A8A8EAC3192F}" type="pres">
      <dgm:prSet presAssocID="{AD7666EA-913D-4C5F-889F-63CD301DA5B1}" presName="hierRoot1" presStyleCnt="0"/>
      <dgm:spPr/>
    </dgm:pt>
    <dgm:pt modelId="{08BFC598-9F91-4D08-9B97-6A4AB72BD7E2}" type="pres">
      <dgm:prSet presAssocID="{AD7666EA-913D-4C5F-889F-63CD301DA5B1}" presName="composite" presStyleCnt="0"/>
      <dgm:spPr/>
    </dgm:pt>
    <dgm:pt modelId="{F0DA1C46-B8A6-4215-9316-0916F128CC40}" type="pres">
      <dgm:prSet presAssocID="{AD7666EA-913D-4C5F-889F-63CD301DA5B1}" presName="background" presStyleLbl="node0" presStyleIdx="0" presStyleCnt="1"/>
      <dgm:spPr/>
    </dgm:pt>
    <dgm:pt modelId="{1A7D8CDB-C6A3-462C-B366-31CE8EE10425}" type="pres">
      <dgm:prSet presAssocID="{AD7666EA-913D-4C5F-889F-63CD301DA5B1}" presName="text" presStyleLbl="fgAcc0" presStyleIdx="0" presStyleCnt="1" custScaleX="186676" custScaleY="59608" custLinFactNeighborX="7609" custLinFactNeighborY="47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9A5601-345E-44CF-9118-3F4B11723CCE}" type="pres">
      <dgm:prSet presAssocID="{AD7666EA-913D-4C5F-889F-63CD301DA5B1}" presName="hierChild2" presStyleCnt="0"/>
      <dgm:spPr/>
    </dgm:pt>
    <dgm:pt modelId="{B088A824-8919-44E4-A2F4-F1A8A6BF092B}" type="pres">
      <dgm:prSet presAssocID="{C0938B0A-21C9-41D6-BA84-4E7EDF916995}" presName="Name10" presStyleLbl="parChTrans1D2" presStyleIdx="0" presStyleCnt="1"/>
      <dgm:spPr/>
      <dgm:t>
        <a:bodyPr/>
        <a:lstStyle/>
        <a:p>
          <a:endParaRPr lang="tr-TR"/>
        </a:p>
      </dgm:t>
    </dgm:pt>
    <dgm:pt modelId="{3A3F004D-31A7-409D-AA12-4F4A025E1465}" type="pres">
      <dgm:prSet presAssocID="{497C51AD-111B-4773-823C-E891EB83A4B0}" presName="hierRoot2" presStyleCnt="0"/>
      <dgm:spPr/>
    </dgm:pt>
    <dgm:pt modelId="{0BFB4001-AC50-483B-9FBB-F372C6ED3517}" type="pres">
      <dgm:prSet presAssocID="{497C51AD-111B-4773-823C-E891EB83A4B0}" presName="composite2" presStyleCnt="0"/>
      <dgm:spPr/>
    </dgm:pt>
    <dgm:pt modelId="{82A071C5-A6D7-4598-946F-D499286A3D87}" type="pres">
      <dgm:prSet presAssocID="{497C51AD-111B-4773-823C-E891EB83A4B0}" presName="background2" presStyleLbl="node2" presStyleIdx="0" presStyleCnt="1"/>
      <dgm:spPr/>
    </dgm:pt>
    <dgm:pt modelId="{6EA9D4CD-093A-466B-9893-4C71B75B55D1}" type="pres">
      <dgm:prSet presAssocID="{497C51AD-111B-4773-823C-E891EB83A4B0}" presName="text2" presStyleLbl="fgAcc2" presStyleIdx="0" presStyleCnt="1" custScaleY="39683" custLinFactNeighborX="-1014" custLinFactNeighborY="-207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5435875-6040-44B4-9BD1-D1FB540D0B90}" type="pres">
      <dgm:prSet presAssocID="{497C51AD-111B-4773-823C-E891EB83A4B0}" presName="hierChild3" presStyleCnt="0"/>
      <dgm:spPr/>
    </dgm:pt>
    <dgm:pt modelId="{06A90E8A-0F09-4CF3-8E36-3007B0742714}" type="pres">
      <dgm:prSet presAssocID="{08E0994F-94BE-4147-835B-360ED31350E6}" presName="Name17" presStyleLbl="parChTrans1D3" presStyleIdx="0" presStyleCnt="2"/>
      <dgm:spPr/>
      <dgm:t>
        <a:bodyPr/>
        <a:lstStyle/>
        <a:p>
          <a:endParaRPr lang="tr-TR"/>
        </a:p>
      </dgm:t>
    </dgm:pt>
    <dgm:pt modelId="{32F12768-B0B3-4E97-A41D-EC628666131F}" type="pres">
      <dgm:prSet presAssocID="{FC6BF301-9405-4169-B43A-1B0935002AA0}" presName="hierRoot3" presStyleCnt="0"/>
      <dgm:spPr/>
    </dgm:pt>
    <dgm:pt modelId="{B1FA510D-B63E-4065-9BF5-AFCE2C410E0C}" type="pres">
      <dgm:prSet presAssocID="{FC6BF301-9405-4169-B43A-1B0935002AA0}" presName="composite3" presStyleCnt="0"/>
      <dgm:spPr/>
    </dgm:pt>
    <dgm:pt modelId="{9A09B914-B06A-4F95-8736-40E4863A0DC8}" type="pres">
      <dgm:prSet presAssocID="{FC6BF301-9405-4169-B43A-1B0935002AA0}" presName="background3" presStyleLbl="node3" presStyleIdx="0" presStyleCnt="2"/>
      <dgm:spPr/>
    </dgm:pt>
    <dgm:pt modelId="{156525BA-3632-4068-A11B-5708595CE33F}" type="pres">
      <dgm:prSet presAssocID="{FC6BF301-9405-4169-B43A-1B0935002AA0}" presName="text3" presStyleLbl="fgAcc3" presStyleIdx="0" presStyleCnt="2" custScaleY="46075" custLinFactNeighborX="586" custLinFactNeighborY="-2716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7492E44-F3E3-4F69-8A5B-4218C306BDCB}" type="pres">
      <dgm:prSet presAssocID="{FC6BF301-9405-4169-B43A-1B0935002AA0}" presName="hierChild4" presStyleCnt="0"/>
      <dgm:spPr/>
    </dgm:pt>
    <dgm:pt modelId="{046390BF-4B10-4310-B79C-8E0BC4E55290}" type="pres">
      <dgm:prSet presAssocID="{4A8C4E54-0397-44AD-81E7-066D4494B117}" presName="Name23" presStyleLbl="parChTrans1D4" presStyleIdx="0" presStyleCnt="4"/>
      <dgm:spPr/>
      <dgm:t>
        <a:bodyPr/>
        <a:lstStyle/>
        <a:p>
          <a:endParaRPr lang="tr-TR"/>
        </a:p>
      </dgm:t>
    </dgm:pt>
    <dgm:pt modelId="{13D8FC93-F85E-4D45-A5DE-3B1791D6421B}" type="pres">
      <dgm:prSet presAssocID="{3386F775-BD41-4996-8273-0E32F7FC5692}" presName="hierRoot4" presStyleCnt="0"/>
      <dgm:spPr/>
    </dgm:pt>
    <dgm:pt modelId="{E93159E1-77A6-4EB2-9B9B-86535954BBE0}" type="pres">
      <dgm:prSet presAssocID="{3386F775-BD41-4996-8273-0E32F7FC5692}" presName="composite4" presStyleCnt="0"/>
      <dgm:spPr/>
    </dgm:pt>
    <dgm:pt modelId="{649F36C1-6C00-49F5-9C7A-A9D44F268B1F}" type="pres">
      <dgm:prSet presAssocID="{3386F775-BD41-4996-8273-0E32F7FC5692}" presName="background4" presStyleLbl="node4" presStyleIdx="0" presStyleCnt="4"/>
      <dgm:spPr/>
    </dgm:pt>
    <dgm:pt modelId="{56C453E1-E394-4C11-8FAB-7B856EFBA6E1}" type="pres">
      <dgm:prSet presAssocID="{3386F775-BD41-4996-8273-0E32F7FC5692}" presName="text4" presStyleLbl="fgAcc4" presStyleIdx="0" presStyleCnt="4" custScaleX="101731" custScaleY="108339" custLinFactNeighborX="-16220" custLinFactNeighborY="-374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0F2D3CA-27EB-4F52-8B77-4A46183643D6}" type="pres">
      <dgm:prSet presAssocID="{3386F775-BD41-4996-8273-0E32F7FC5692}" presName="hierChild5" presStyleCnt="0"/>
      <dgm:spPr/>
    </dgm:pt>
    <dgm:pt modelId="{07EFB87B-3B38-41AA-9F77-00381CA25408}" type="pres">
      <dgm:prSet presAssocID="{773758DE-505C-418C-8510-D75EF6B3D2BD}" presName="Name23" presStyleLbl="parChTrans1D4" presStyleIdx="1" presStyleCnt="4"/>
      <dgm:spPr/>
      <dgm:t>
        <a:bodyPr/>
        <a:lstStyle/>
        <a:p>
          <a:endParaRPr lang="tr-TR"/>
        </a:p>
      </dgm:t>
    </dgm:pt>
    <dgm:pt modelId="{27D19894-7D4B-4A91-9B3F-13CA09A772D3}" type="pres">
      <dgm:prSet presAssocID="{C5366379-A770-488D-8A69-F34DFB04A902}" presName="hierRoot4" presStyleCnt="0"/>
      <dgm:spPr/>
    </dgm:pt>
    <dgm:pt modelId="{45FDF7AB-004E-4EC3-BFD9-AFD849A8CB21}" type="pres">
      <dgm:prSet presAssocID="{C5366379-A770-488D-8A69-F34DFB04A902}" presName="composite4" presStyleCnt="0"/>
      <dgm:spPr/>
    </dgm:pt>
    <dgm:pt modelId="{7B768987-B55B-459E-B210-58D5A956335C}" type="pres">
      <dgm:prSet presAssocID="{C5366379-A770-488D-8A69-F34DFB04A902}" presName="background4" presStyleLbl="node4" presStyleIdx="1" presStyleCnt="4"/>
      <dgm:spPr/>
    </dgm:pt>
    <dgm:pt modelId="{87B28267-4D0D-4176-B49B-A75ECF854BE7}" type="pres">
      <dgm:prSet presAssocID="{C5366379-A770-488D-8A69-F34DFB04A902}" presName="text4" presStyleLbl="fgAcc4" presStyleIdx="1" presStyleCnt="4" custScaleX="80305" custScaleY="124164" custLinFactNeighborX="-16393" custLinFactNeighborY="-3751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412926-6914-4571-8BE0-EB60D65B58C1}" type="pres">
      <dgm:prSet presAssocID="{C5366379-A770-488D-8A69-F34DFB04A902}" presName="hierChild5" presStyleCnt="0"/>
      <dgm:spPr/>
    </dgm:pt>
    <dgm:pt modelId="{BEA3F3A7-0FB0-4F59-944F-C44510B9AB8C}" type="pres">
      <dgm:prSet presAssocID="{BD63EDCF-52C7-40F8-AEF6-30963C7B1578}" presName="Name23" presStyleLbl="parChTrans1D4" presStyleIdx="2" presStyleCnt="4"/>
      <dgm:spPr/>
      <dgm:t>
        <a:bodyPr/>
        <a:lstStyle/>
        <a:p>
          <a:endParaRPr lang="tr-TR"/>
        </a:p>
      </dgm:t>
    </dgm:pt>
    <dgm:pt modelId="{D111EEA5-C219-4D2D-8F69-8343EE25931B}" type="pres">
      <dgm:prSet presAssocID="{9433285C-8069-485D-99CA-52996ED81D10}" presName="hierRoot4" presStyleCnt="0"/>
      <dgm:spPr/>
    </dgm:pt>
    <dgm:pt modelId="{C7692EE5-9B17-4E6E-812B-10936E9058CB}" type="pres">
      <dgm:prSet presAssocID="{9433285C-8069-485D-99CA-52996ED81D10}" presName="composite4" presStyleCnt="0"/>
      <dgm:spPr/>
    </dgm:pt>
    <dgm:pt modelId="{F283248F-2A15-4090-9EE0-BA3EE6CE378B}" type="pres">
      <dgm:prSet presAssocID="{9433285C-8069-485D-99CA-52996ED81D10}" presName="background4" presStyleLbl="node4" presStyleIdx="2" presStyleCnt="4"/>
      <dgm:spPr/>
    </dgm:pt>
    <dgm:pt modelId="{B8347B85-ED89-4B32-B30A-FB4728F82CDD}" type="pres">
      <dgm:prSet presAssocID="{9433285C-8069-485D-99CA-52996ED81D10}" presName="text4" presStyleLbl="fgAcc4" presStyleIdx="2" presStyleCnt="4" custScaleX="113818" custScaleY="115331" custLinFactNeighborX="-18810" custLinFactNeighborY="-3768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7DDEEA6-9BBE-43CC-9303-E3E632959A36}" type="pres">
      <dgm:prSet presAssocID="{9433285C-8069-485D-99CA-52996ED81D10}" presName="hierChild5" presStyleCnt="0"/>
      <dgm:spPr/>
    </dgm:pt>
    <dgm:pt modelId="{48E386C9-5CCD-48C9-9B82-EDDB79475133}" type="pres">
      <dgm:prSet presAssocID="{688ADE07-F264-4C86-9A82-1F1381157482}" presName="Name17" presStyleLbl="parChTrans1D3" presStyleIdx="1" presStyleCnt="2"/>
      <dgm:spPr/>
      <dgm:t>
        <a:bodyPr/>
        <a:lstStyle/>
        <a:p>
          <a:endParaRPr lang="tr-TR"/>
        </a:p>
      </dgm:t>
    </dgm:pt>
    <dgm:pt modelId="{C6396D42-C7AF-4569-BD55-FB7DB6D99E0A}" type="pres">
      <dgm:prSet presAssocID="{6BBD44D8-A0A6-423F-A065-EC6DD0D3B3D6}" presName="hierRoot3" presStyleCnt="0"/>
      <dgm:spPr/>
    </dgm:pt>
    <dgm:pt modelId="{1AB89470-778B-4C44-B9F0-E47AB3F4E691}" type="pres">
      <dgm:prSet presAssocID="{6BBD44D8-A0A6-423F-A065-EC6DD0D3B3D6}" presName="composite3" presStyleCnt="0"/>
      <dgm:spPr/>
    </dgm:pt>
    <dgm:pt modelId="{920420C5-87C0-4431-A233-51ADEB2AE6BF}" type="pres">
      <dgm:prSet presAssocID="{6BBD44D8-A0A6-423F-A065-EC6DD0D3B3D6}" presName="background3" presStyleLbl="node3" presStyleIdx="1" presStyleCnt="2"/>
      <dgm:spPr/>
    </dgm:pt>
    <dgm:pt modelId="{5C389C5A-4A33-42E9-A477-F14FAB398CD3}" type="pres">
      <dgm:prSet presAssocID="{6BBD44D8-A0A6-423F-A065-EC6DD0D3B3D6}" presName="text3" presStyleLbl="fgAcc3" presStyleIdx="1" presStyleCnt="2" custScaleY="33893" custLinFactNeighborX="1522" custLinFactNeighborY="-2716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4FE6D4-24EF-4E81-AF4D-FE3B2C96EEAA}" type="pres">
      <dgm:prSet presAssocID="{6BBD44D8-A0A6-423F-A065-EC6DD0D3B3D6}" presName="hierChild4" presStyleCnt="0"/>
      <dgm:spPr/>
    </dgm:pt>
    <dgm:pt modelId="{2E9D4D43-BB35-427C-AF0C-FE18E70F3880}" type="pres">
      <dgm:prSet presAssocID="{1AE10E90-4BBB-4BB1-89AC-BC887E167D80}" presName="Name23" presStyleLbl="parChTrans1D4" presStyleIdx="3" presStyleCnt="4"/>
      <dgm:spPr/>
      <dgm:t>
        <a:bodyPr/>
        <a:lstStyle/>
        <a:p>
          <a:endParaRPr lang="tr-TR"/>
        </a:p>
      </dgm:t>
    </dgm:pt>
    <dgm:pt modelId="{69E5D77E-A4EB-4341-ABA3-8986044E8FA9}" type="pres">
      <dgm:prSet presAssocID="{4BE39880-958C-4069-9522-EE9D6B8BB7A0}" presName="hierRoot4" presStyleCnt="0"/>
      <dgm:spPr/>
    </dgm:pt>
    <dgm:pt modelId="{1F106E7C-8FF5-4084-8DC4-3FA1B0C4F6F8}" type="pres">
      <dgm:prSet presAssocID="{4BE39880-958C-4069-9522-EE9D6B8BB7A0}" presName="composite4" presStyleCnt="0"/>
      <dgm:spPr/>
    </dgm:pt>
    <dgm:pt modelId="{CC36CA55-1B4B-4A65-A8B6-174F33DC2608}" type="pres">
      <dgm:prSet presAssocID="{4BE39880-958C-4069-9522-EE9D6B8BB7A0}" presName="background4" presStyleLbl="node4" presStyleIdx="3" presStyleCnt="4"/>
      <dgm:spPr/>
    </dgm:pt>
    <dgm:pt modelId="{898CC1BB-9255-416D-B31A-5193AD02D764}" type="pres">
      <dgm:prSet presAssocID="{4BE39880-958C-4069-9522-EE9D6B8BB7A0}" presName="text4" presStyleLbl="fgAcc4" presStyleIdx="3" presStyleCnt="4" custScaleX="89425" custScaleY="117436" custLinFactNeighborX="1585" custLinFactNeighborY="-2659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4DFA6E2-A3E6-424F-B6B5-4FFF5124CCC9}" type="pres">
      <dgm:prSet presAssocID="{4BE39880-958C-4069-9522-EE9D6B8BB7A0}" presName="hierChild5" presStyleCnt="0"/>
      <dgm:spPr/>
    </dgm:pt>
  </dgm:ptLst>
  <dgm:cxnLst>
    <dgm:cxn modelId="{CADAAF20-8DF7-4230-AAA8-D701CC347A36}" srcId="{679BCBF8-F9DF-4F91-A13B-6B0A6C4FDEAA}" destId="{AD7666EA-913D-4C5F-889F-63CD301DA5B1}" srcOrd="0" destOrd="0" parTransId="{A57F5618-E349-47DA-92D9-382D8F000C38}" sibTransId="{52CF930A-A852-4A37-A848-40CBF2644835}"/>
    <dgm:cxn modelId="{721C8451-C3C1-4FE6-A569-53C53F26F355}" srcId="{FC6BF301-9405-4169-B43A-1B0935002AA0}" destId="{3386F775-BD41-4996-8273-0E32F7FC5692}" srcOrd="0" destOrd="0" parTransId="{4A8C4E54-0397-44AD-81E7-066D4494B117}" sibTransId="{FDAB3CC1-0243-42BA-9EF3-FA5C7DB36721}"/>
    <dgm:cxn modelId="{560BBF2F-22B8-48B3-A8B6-B719FE6FB41C}" type="presOf" srcId="{3386F775-BD41-4996-8273-0E32F7FC5692}" destId="{56C453E1-E394-4C11-8FAB-7B856EFBA6E1}" srcOrd="0" destOrd="0" presId="urn:microsoft.com/office/officeart/2005/8/layout/hierarchy1"/>
    <dgm:cxn modelId="{D281BDCB-E0EF-4EB8-A7CB-A10324AFB947}" type="presOf" srcId="{FC6BF301-9405-4169-B43A-1B0935002AA0}" destId="{156525BA-3632-4068-A11B-5708595CE33F}" srcOrd="0" destOrd="0" presId="urn:microsoft.com/office/officeart/2005/8/layout/hierarchy1"/>
    <dgm:cxn modelId="{D435B153-E085-476D-AD37-3366EB9C5E6C}" type="presOf" srcId="{1AE10E90-4BBB-4BB1-89AC-BC887E167D80}" destId="{2E9D4D43-BB35-427C-AF0C-FE18E70F3880}" srcOrd="0" destOrd="0" presId="urn:microsoft.com/office/officeart/2005/8/layout/hierarchy1"/>
    <dgm:cxn modelId="{C88721A2-D5A2-48AB-9E40-971EDA2A84B0}" srcId="{FC6BF301-9405-4169-B43A-1B0935002AA0}" destId="{9433285C-8069-485D-99CA-52996ED81D10}" srcOrd="2" destOrd="0" parTransId="{BD63EDCF-52C7-40F8-AEF6-30963C7B1578}" sibTransId="{90E37E2B-FBF5-472B-86F3-B67DA921765D}"/>
    <dgm:cxn modelId="{4CA8361C-5873-4396-81D3-3AF24939D658}" type="presOf" srcId="{497C51AD-111B-4773-823C-E891EB83A4B0}" destId="{6EA9D4CD-093A-466B-9893-4C71B75B55D1}" srcOrd="0" destOrd="0" presId="urn:microsoft.com/office/officeart/2005/8/layout/hierarchy1"/>
    <dgm:cxn modelId="{BC6605A5-4D44-4DC8-B981-F196B526BAAC}" type="presOf" srcId="{6BBD44D8-A0A6-423F-A065-EC6DD0D3B3D6}" destId="{5C389C5A-4A33-42E9-A477-F14FAB398CD3}" srcOrd="0" destOrd="0" presId="urn:microsoft.com/office/officeart/2005/8/layout/hierarchy1"/>
    <dgm:cxn modelId="{E88038C1-CA33-4A2A-A8C0-D6B9BC652AAD}" srcId="{497C51AD-111B-4773-823C-E891EB83A4B0}" destId="{FC6BF301-9405-4169-B43A-1B0935002AA0}" srcOrd="0" destOrd="0" parTransId="{08E0994F-94BE-4147-835B-360ED31350E6}" sibTransId="{6B1A236A-2817-4F60-93B4-57FC5286FADE}"/>
    <dgm:cxn modelId="{41D27979-9E37-4B8A-8A2C-E05EEA50FDF8}" srcId="{AD7666EA-913D-4C5F-889F-63CD301DA5B1}" destId="{497C51AD-111B-4773-823C-E891EB83A4B0}" srcOrd="0" destOrd="0" parTransId="{C0938B0A-21C9-41D6-BA84-4E7EDF916995}" sibTransId="{8CB5ADA8-F65A-4CBB-B156-A4B32AA5A550}"/>
    <dgm:cxn modelId="{6A4CAB53-B348-49BD-82FD-BC431CC4AD71}" type="presOf" srcId="{773758DE-505C-418C-8510-D75EF6B3D2BD}" destId="{07EFB87B-3B38-41AA-9F77-00381CA25408}" srcOrd="0" destOrd="0" presId="urn:microsoft.com/office/officeart/2005/8/layout/hierarchy1"/>
    <dgm:cxn modelId="{821FCC5F-2DF3-4EB0-8433-2DE74FB8A266}" srcId="{6BBD44D8-A0A6-423F-A065-EC6DD0D3B3D6}" destId="{4BE39880-958C-4069-9522-EE9D6B8BB7A0}" srcOrd="0" destOrd="0" parTransId="{1AE10E90-4BBB-4BB1-89AC-BC887E167D80}" sibTransId="{7AF4FA82-F7DB-4A98-82C9-175B1F3E4129}"/>
    <dgm:cxn modelId="{D140361C-3A32-4BB4-B9BB-C6F5FEFC942A}" type="presOf" srcId="{4BE39880-958C-4069-9522-EE9D6B8BB7A0}" destId="{898CC1BB-9255-416D-B31A-5193AD02D764}" srcOrd="0" destOrd="0" presId="urn:microsoft.com/office/officeart/2005/8/layout/hierarchy1"/>
    <dgm:cxn modelId="{86A72DAE-49FC-4717-954D-106A404AE660}" srcId="{FC6BF301-9405-4169-B43A-1B0935002AA0}" destId="{C5366379-A770-488D-8A69-F34DFB04A902}" srcOrd="1" destOrd="0" parTransId="{773758DE-505C-418C-8510-D75EF6B3D2BD}" sibTransId="{C84DE385-AA85-42B7-9294-C0A00BCB5923}"/>
    <dgm:cxn modelId="{2D71576D-1D6C-4383-B40A-5BC36DF41A54}" type="presOf" srcId="{BD63EDCF-52C7-40F8-AEF6-30963C7B1578}" destId="{BEA3F3A7-0FB0-4F59-944F-C44510B9AB8C}" srcOrd="0" destOrd="0" presId="urn:microsoft.com/office/officeart/2005/8/layout/hierarchy1"/>
    <dgm:cxn modelId="{14D86DAD-CFB3-4CCC-A42F-D2EF6D88CDA2}" type="presOf" srcId="{679BCBF8-F9DF-4F91-A13B-6B0A6C4FDEAA}" destId="{35BADD30-EE88-4903-8EE1-CC568F988C85}" srcOrd="0" destOrd="0" presId="urn:microsoft.com/office/officeart/2005/8/layout/hierarchy1"/>
    <dgm:cxn modelId="{EC72BB50-657C-4C2D-8906-5DAFD8D68051}" type="presOf" srcId="{688ADE07-F264-4C86-9A82-1F1381157482}" destId="{48E386C9-5CCD-48C9-9B82-EDDB79475133}" srcOrd="0" destOrd="0" presId="urn:microsoft.com/office/officeart/2005/8/layout/hierarchy1"/>
    <dgm:cxn modelId="{A16AB9A0-06E3-41AF-89B4-7DE37CF6FDB1}" type="presOf" srcId="{C5366379-A770-488D-8A69-F34DFB04A902}" destId="{87B28267-4D0D-4176-B49B-A75ECF854BE7}" srcOrd="0" destOrd="0" presId="urn:microsoft.com/office/officeart/2005/8/layout/hierarchy1"/>
    <dgm:cxn modelId="{CC01BA9D-8782-4D85-9A10-DE1C6DA35E8B}" type="presOf" srcId="{08E0994F-94BE-4147-835B-360ED31350E6}" destId="{06A90E8A-0F09-4CF3-8E36-3007B0742714}" srcOrd="0" destOrd="0" presId="urn:microsoft.com/office/officeart/2005/8/layout/hierarchy1"/>
    <dgm:cxn modelId="{C2F99111-711A-4D7B-AAA2-DC814FCBDCC6}" type="presOf" srcId="{9433285C-8069-485D-99CA-52996ED81D10}" destId="{B8347B85-ED89-4B32-B30A-FB4728F82CDD}" srcOrd="0" destOrd="0" presId="urn:microsoft.com/office/officeart/2005/8/layout/hierarchy1"/>
    <dgm:cxn modelId="{1607B602-F088-4DB6-9BB8-6431026E5E58}" type="presOf" srcId="{C0938B0A-21C9-41D6-BA84-4E7EDF916995}" destId="{B088A824-8919-44E4-A2F4-F1A8A6BF092B}" srcOrd="0" destOrd="0" presId="urn:microsoft.com/office/officeart/2005/8/layout/hierarchy1"/>
    <dgm:cxn modelId="{A9D6807E-BDA9-4698-9E73-2747ADAB0778}" type="presOf" srcId="{4A8C4E54-0397-44AD-81E7-066D4494B117}" destId="{046390BF-4B10-4310-B79C-8E0BC4E55290}" srcOrd="0" destOrd="0" presId="urn:microsoft.com/office/officeart/2005/8/layout/hierarchy1"/>
    <dgm:cxn modelId="{2541F3BE-4198-46BA-871F-A1D74EB2703A}" srcId="{497C51AD-111B-4773-823C-E891EB83A4B0}" destId="{6BBD44D8-A0A6-423F-A065-EC6DD0D3B3D6}" srcOrd="1" destOrd="0" parTransId="{688ADE07-F264-4C86-9A82-1F1381157482}" sibTransId="{D4744600-F09E-4713-B378-039B8B7C6115}"/>
    <dgm:cxn modelId="{FBD69C3A-AFBF-44DA-8709-EFE73BD0C71B}" type="presOf" srcId="{AD7666EA-913D-4C5F-889F-63CD301DA5B1}" destId="{1A7D8CDB-C6A3-462C-B366-31CE8EE10425}" srcOrd="0" destOrd="0" presId="urn:microsoft.com/office/officeart/2005/8/layout/hierarchy1"/>
    <dgm:cxn modelId="{3C28E320-117A-4E4A-B5F6-E6F5426932A0}" type="presParOf" srcId="{35BADD30-EE88-4903-8EE1-CC568F988C85}" destId="{E0D2E740-DFF7-4DDB-B934-A8A8EAC3192F}" srcOrd="0" destOrd="0" presId="urn:microsoft.com/office/officeart/2005/8/layout/hierarchy1"/>
    <dgm:cxn modelId="{280B81AD-0498-40E2-99B1-994022D10C37}" type="presParOf" srcId="{E0D2E740-DFF7-4DDB-B934-A8A8EAC3192F}" destId="{08BFC598-9F91-4D08-9B97-6A4AB72BD7E2}" srcOrd="0" destOrd="0" presId="urn:microsoft.com/office/officeart/2005/8/layout/hierarchy1"/>
    <dgm:cxn modelId="{7B27E4A4-52A8-4B03-9D3C-61F548FD8B1F}" type="presParOf" srcId="{08BFC598-9F91-4D08-9B97-6A4AB72BD7E2}" destId="{F0DA1C46-B8A6-4215-9316-0916F128CC40}" srcOrd="0" destOrd="0" presId="urn:microsoft.com/office/officeart/2005/8/layout/hierarchy1"/>
    <dgm:cxn modelId="{B683E111-4C42-43ED-AE6B-3D84134A4DD7}" type="presParOf" srcId="{08BFC598-9F91-4D08-9B97-6A4AB72BD7E2}" destId="{1A7D8CDB-C6A3-462C-B366-31CE8EE10425}" srcOrd="1" destOrd="0" presId="urn:microsoft.com/office/officeart/2005/8/layout/hierarchy1"/>
    <dgm:cxn modelId="{5542ECE7-84CB-4B59-8C99-498961859CE4}" type="presParOf" srcId="{E0D2E740-DFF7-4DDB-B934-A8A8EAC3192F}" destId="{CB9A5601-345E-44CF-9118-3F4B11723CCE}" srcOrd="1" destOrd="0" presId="urn:microsoft.com/office/officeart/2005/8/layout/hierarchy1"/>
    <dgm:cxn modelId="{146E71E2-36FD-4428-AA8F-94513E05E0F9}" type="presParOf" srcId="{CB9A5601-345E-44CF-9118-3F4B11723CCE}" destId="{B088A824-8919-44E4-A2F4-F1A8A6BF092B}" srcOrd="0" destOrd="0" presId="urn:microsoft.com/office/officeart/2005/8/layout/hierarchy1"/>
    <dgm:cxn modelId="{2F8DD2AD-81B1-4563-925A-33B303F2CF8F}" type="presParOf" srcId="{CB9A5601-345E-44CF-9118-3F4B11723CCE}" destId="{3A3F004D-31A7-409D-AA12-4F4A025E1465}" srcOrd="1" destOrd="0" presId="urn:microsoft.com/office/officeart/2005/8/layout/hierarchy1"/>
    <dgm:cxn modelId="{D2BA99B7-B100-4203-A243-AEFA34A60DFA}" type="presParOf" srcId="{3A3F004D-31A7-409D-AA12-4F4A025E1465}" destId="{0BFB4001-AC50-483B-9FBB-F372C6ED3517}" srcOrd="0" destOrd="0" presId="urn:microsoft.com/office/officeart/2005/8/layout/hierarchy1"/>
    <dgm:cxn modelId="{2DF3BD34-A8F6-4F45-A926-5B3DF340F0F0}" type="presParOf" srcId="{0BFB4001-AC50-483B-9FBB-F372C6ED3517}" destId="{82A071C5-A6D7-4598-946F-D499286A3D87}" srcOrd="0" destOrd="0" presId="urn:microsoft.com/office/officeart/2005/8/layout/hierarchy1"/>
    <dgm:cxn modelId="{81FEA8DE-0E43-4FA3-9435-0BFF521910EB}" type="presParOf" srcId="{0BFB4001-AC50-483B-9FBB-F372C6ED3517}" destId="{6EA9D4CD-093A-466B-9893-4C71B75B55D1}" srcOrd="1" destOrd="0" presId="urn:microsoft.com/office/officeart/2005/8/layout/hierarchy1"/>
    <dgm:cxn modelId="{2F6B8F08-5C0C-4A71-B545-9504A3A37635}" type="presParOf" srcId="{3A3F004D-31A7-409D-AA12-4F4A025E1465}" destId="{55435875-6040-44B4-9BD1-D1FB540D0B90}" srcOrd="1" destOrd="0" presId="urn:microsoft.com/office/officeart/2005/8/layout/hierarchy1"/>
    <dgm:cxn modelId="{06A2935E-89D7-4C7B-849C-C1D119C2426E}" type="presParOf" srcId="{55435875-6040-44B4-9BD1-D1FB540D0B90}" destId="{06A90E8A-0F09-4CF3-8E36-3007B0742714}" srcOrd="0" destOrd="0" presId="urn:microsoft.com/office/officeart/2005/8/layout/hierarchy1"/>
    <dgm:cxn modelId="{73395EEE-CD67-4EFD-ADCB-00428B607835}" type="presParOf" srcId="{55435875-6040-44B4-9BD1-D1FB540D0B90}" destId="{32F12768-B0B3-4E97-A41D-EC628666131F}" srcOrd="1" destOrd="0" presId="urn:microsoft.com/office/officeart/2005/8/layout/hierarchy1"/>
    <dgm:cxn modelId="{D13099AC-CAA4-44EC-89D7-10A618D3189B}" type="presParOf" srcId="{32F12768-B0B3-4E97-A41D-EC628666131F}" destId="{B1FA510D-B63E-4065-9BF5-AFCE2C410E0C}" srcOrd="0" destOrd="0" presId="urn:microsoft.com/office/officeart/2005/8/layout/hierarchy1"/>
    <dgm:cxn modelId="{AEA87570-50A0-4F45-BEC8-46ECF49824BA}" type="presParOf" srcId="{B1FA510D-B63E-4065-9BF5-AFCE2C410E0C}" destId="{9A09B914-B06A-4F95-8736-40E4863A0DC8}" srcOrd="0" destOrd="0" presId="urn:microsoft.com/office/officeart/2005/8/layout/hierarchy1"/>
    <dgm:cxn modelId="{E2BF3261-8EB3-4DA4-ACE7-B9F18FFFA32E}" type="presParOf" srcId="{B1FA510D-B63E-4065-9BF5-AFCE2C410E0C}" destId="{156525BA-3632-4068-A11B-5708595CE33F}" srcOrd="1" destOrd="0" presId="urn:microsoft.com/office/officeart/2005/8/layout/hierarchy1"/>
    <dgm:cxn modelId="{8B1DCA67-D178-4A79-AFAC-F8F3030A7D1F}" type="presParOf" srcId="{32F12768-B0B3-4E97-A41D-EC628666131F}" destId="{87492E44-F3E3-4F69-8A5B-4218C306BDCB}" srcOrd="1" destOrd="0" presId="urn:microsoft.com/office/officeart/2005/8/layout/hierarchy1"/>
    <dgm:cxn modelId="{F72E30D4-5DD6-4A32-8D00-D6A5E105703D}" type="presParOf" srcId="{87492E44-F3E3-4F69-8A5B-4218C306BDCB}" destId="{046390BF-4B10-4310-B79C-8E0BC4E55290}" srcOrd="0" destOrd="0" presId="urn:microsoft.com/office/officeart/2005/8/layout/hierarchy1"/>
    <dgm:cxn modelId="{19EB8FDF-85D6-404F-B32D-49327115B785}" type="presParOf" srcId="{87492E44-F3E3-4F69-8A5B-4218C306BDCB}" destId="{13D8FC93-F85E-4D45-A5DE-3B1791D6421B}" srcOrd="1" destOrd="0" presId="urn:microsoft.com/office/officeart/2005/8/layout/hierarchy1"/>
    <dgm:cxn modelId="{37F64EA9-145E-4F47-8E61-577E77BC4D41}" type="presParOf" srcId="{13D8FC93-F85E-4D45-A5DE-3B1791D6421B}" destId="{E93159E1-77A6-4EB2-9B9B-86535954BBE0}" srcOrd="0" destOrd="0" presId="urn:microsoft.com/office/officeart/2005/8/layout/hierarchy1"/>
    <dgm:cxn modelId="{F8238E84-A917-4000-85B0-99B38063761B}" type="presParOf" srcId="{E93159E1-77A6-4EB2-9B9B-86535954BBE0}" destId="{649F36C1-6C00-49F5-9C7A-A9D44F268B1F}" srcOrd="0" destOrd="0" presId="urn:microsoft.com/office/officeart/2005/8/layout/hierarchy1"/>
    <dgm:cxn modelId="{50AC60FF-F276-423A-AC7C-F12C30804BF3}" type="presParOf" srcId="{E93159E1-77A6-4EB2-9B9B-86535954BBE0}" destId="{56C453E1-E394-4C11-8FAB-7B856EFBA6E1}" srcOrd="1" destOrd="0" presId="urn:microsoft.com/office/officeart/2005/8/layout/hierarchy1"/>
    <dgm:cxn modelId="{B52AA6C8-19D1-4489-9B6D-AD8DE54065F2}" type="presParOf" srcId="{13D8FC93-F85E-4D45-A5DE-3B1791D6421B}" destId="{D0F2D3CA-27EB-4F52-8B77-4A46183643D6}" srcOrd="1" destOrd="0" presId="urn:microsoft.com/office/officeart/2005/8/layout/hierarchy1"/>
    <dgm:cxn modelId="{40F5B09C-C9FC-4F54-AA42-BE2C96C21B16}" type="presParOf" srcId="{87492E44-F3E3-4F69-8A5B-4218C306BDCB}" destId="{07EFB87B-3B38-41AA-9F77-00381CA25408}" srcOrd="2" destOrd="0" presId="urn:microsoft.com/office/officeart/2005/8/layout/hierarchy1"/>
    <dgm:cxn modelId="{481E29D9-8E19-4907-91A9-E550FC196E16}" type="presParOf" srcId="{87492E44-F3E3-4F69-8A5B-4218C306BDCB}" destId="{27D19894-7D4B-4A91-9B3F-13CA09A772D3}" srcOrd="3" destOrd="0" presId="urn:microsoft.com/office/officeart/2005/8/layout/hierarchy1"/>
    <dgm:cxn modelId="{BB0D37BD-5FF5-4B65-A645-EE3AA5B89CFC}" type="presParOf" srcId="{27D19894-7D4B-4A91-9B3F-13CA09A772D3}" destId="{45FDF7AB-004E-4EC3-BFD9-AFD849A8CB21}" srcOrd="0" destOrd="0" presId="urn:microsoft.com/office/officeart/2005/8/layout/hierarchy1"/>
    <dgm:cxn modelId="{E24D716C-B374-4A95-9ABD-BD080ECB534A}" type="presParOf" srcId="{45FDF7AB-004E-4EC3-BFD9-AFD849A8CB21}" destId="{7B768987-B55B-459E-B210-58D5A956335C}" srcOrd="0" destOrd="0" presId="urn:microsoft.com/office/officeart/2005/8/layout/hierarchy1"/>
    <dgm:cxn modelId="{6948FE08-2279-4FA1-B476-FCF18A81A9B9}" type="presParOf" srcId="{45FDF7AB-004E-4EC3-BFD9-AFD849A8CB21}" destId="{87B28267-4D0D-4176-B49B-A75ECF854BE7}" srcOrd="1" destOrd="0" presId="urn:microsoft.com/office/officeart/2005/8/layout/hierarchy1"/>
    <dgm:cxn modelId="{E61A64D1-4A46-4F9A-8290-593A11CF5E8D}" type="presParOf" srcId="{27D19894-7D4B-4A91-9B3F-13CA09A772D3}" destId="{64412926-6914-4571-8BE0-EB60D65B58C1}" srcOrd="1" destOrd="0" presId="urn:microsoft.com/office/officeart/2005/8/layout/hierarchy1"/>
    <dgm:cxn modelId="{294223EC-6F70-47ED-AB03-71CB00B65B6C}" type="presParOf" srcId="{87492E44-F3E3-4F69-8A5B-4218C306BDCB}" destId="{BEA3F3A7-0FB0-4F59-944F-C44510B9AB8C}" srcOrd="4" destOrd="0" presId="urn:microsoft.com/office/officeart/2005/8/layout/hierarchy1"/>
    <dgm:cxn modelId="{80BF3476-D27A-4F3E-88E7-92E8915812DB}" type="presParOf" srcId="{87492E44-F3E3-4F69-8A5B-4218C306BDCB}" destId="{D111EEA5-C219-4D2D-8F69-8343EE25931B}" srcOrd="5" destOrd="0" presId="urn:microsoft.com/office/officeart/2005/8/layout/hierarchy1"/>
    <dgm:cxn modelId="{84F49501-A23E-4D07-8A56-4C396AF44C8E}" type="presParOf" srcId="{D111EEA5-C219-4D2D-8F69-8343EE25931B}" destId="{C7692EE5-9B17-4E6E-812B-10936E9058CB}" srcOrd="0" destOrd="0" presId="urn:microsoft.com/office/officeart/2005/8/layout/hierarchy1"/>
    <dgm:cxn modelId="{1FD5406A-2F7D-4A8A-BB76-EFF0E6B214D9}" type="presParOf" srcId="{C7692EE5-9B17-4E6E-812B-10936E9058CB}" destId="{F283248F-2A15-4090-9EE0-BA3EE6CE378B}" srcOrd="0" destOrd="0" presId="urn:microsoft.com/office/officeart/2005/8/layout/hierarchy1"/>
    <dgm:cxn modelId="{FD09B21B-4A49-4151-9B7E-0EBC502A07CB}" type="presParOf" srcId="{C7692EE5-9B17-4E6E-812B-10936E9058CB}" destId="{B8347B85-ED89-4B32-B30A-FB4728F82CDD}" srcOrd="1" destOrd="0" presId="urn:microsoft.com/office/officeart/2005/8/layout/hierarchy1"/>
    <dgm:cxn modelId="{9088274B-10C6-43A8-A5E5-D10DA10D420A}" type="presParOf" srcId="{D111EEA5-C219-4D2D-8F69-8343EE25931B}" destId="{D7DDEEA6-9BBE-43CC-9303-E3E632959A36}" srcOrd="1" destOrd="0" presId="urn:microsoft.com/office/officeart/2005/8/layout/hierarchy1"/>
    <dgm:cxn modelId="{99277BAB-8361-47D3-A012-D956FA2CD792}" type="presParOf" srcId="{55435875-6040-44B4-9BD1-D1FB540D0B90}" destId="{48E386C9-5CCD-48C9-9B82-EDDB79475133}" srcOrd="2" destOrd="0" presId="urn:microsoft.com/office/officeart/2005/8/layout/hierarchy1"/>
    <dgm:cxn modelId="{18EF1F56-F345-4D83-BFB5-04297439CBAF}" type="presParOf" srcId="{55435875-6040-44B4-9BD1-D1FB540D0B90}" destId="{C6396D42-C7AF-4569-BD55-FB7DB6D99E0A}" srcOrd="3" destOrd="0" presId="urn:microsoft.com/office/officeart/2005/8/layout/hierarchy1"/>
    <dgm:cxn modelId="{DC02D4CB-1E69-4413-9EA0-BEF8D754233B}" type="presParOf" srcId="{C6396D42-C7AF-4569-BD55-FB7DB6D99E0A}" destId="{1AB89470-778B-4C44-B9F0-E47AB3F4E691}" srcOrd="0" destOrd="0" presId="urn:microsoft.com/office/officeart/2005/8/layout/hierarchy1"/>
    <dgm:cxn modelId="{1D2D0907-DC37-4E82-84B6-D1822ABFFF97}" type="presParOf" srcId="{1AB89470-778B-4C44-B9F0-E47AB3F4E691}" destId="{920420C5-87C0-4431-A233-51ADEB2AE6BF}" srcOrd="0" destOrd="0" presId="urn:microsoft.com/office/officeart/2005/8/layout/hierarchy1"/>
    <dgm:cxn modelId="{9F38A3A5-8AB8-4EA0-8C16-1E923C962C8D}" type="presParOf" srcId="{1AB89470-778B-4C44-B9F0-E47AB3F4E691}" destId="{5C389C5A-4A33-42E9-A477-F14FAB398CD3}" srcOrd="1" destOrd="0" presId="urn:microsoft.com/office/officeart/2005/8/layout/hierarchy1"/>
    <dgm:cxn modelId="{BB7048C9-1DE0-4D9E-82CC-CBAC0EDC1D43}" type="presParOf" srcId="{C6396D42-C7AF-4569-BD55-FB7DB6D99E0A}" destId="{834FE6D4-24EF-4E81-AF4D-FE3B2C96EEAA}" srcOrd="1" destOrd="0" presId="urn:microsoft.com/office/officeart/2005/8/layout/hierarchy1"/>
    <dgm:cxn modelId="{6F5530E2-CC45-4C8A-A401-7EFA3CAFA024}" type="presParOf" srcId="{834FE6D4-24EF-4E81-AF4D-FE3B2C96EEAA}" destId="{2E9D4D43-BB35-427C-AF0C-FE18E70F3880}" srcOrd="0" destOrd="0" presId="urn:microsoft.com/office/officeart/2005/8/layout/hierarchy1"/>
    <dgm:cxn modelId="{36A1E56F-B424-4367-9E20-64BEEFF8A5C6}" type="presParOf" srcId="{834FE6D4-24EF-4E81-AF4D-FE3B2C96EEAA}" destId="{69E5D77E-A4EB-4341-ABA3-8986044E8FA9}" srcOrd="1" destOrd="0" presId="urn:microsoft.com/office/officeart/2005/8/layout/hierarchy1"/>
    <dgm:cxn modelId="{43A2571B-148F-4CEF-92FB-4333E47805ED}" type="presParOf" srcId="{69E5D77E-A4EB-4341-ABA3-8986044E8FA9}" destId="{1F106E7C-8FF5-4084-8DC4-3FA1B0C4F6F8}" srcOrd="0" destOrd="0" presId="urn:microsoft.com/office/officeart/2005/8/layout/hierarchy1"/>
    <dgm:cxn modelId="{53AC88D1-5922-4957-8EC6-119BCAFAD187}" type="presParOf" srcId="{1F106E7C-8FF5-4084-8DC4-3FA1B0C4F6F8}" destId="{CC36CA55-1B4B-4A65-A8B6-174F33DC2608}" srcOrd="0" destOrd="0" presId="urn:microsoft.com/office/officeart/2005/8/layout/hierarchy1"/>
    <dgm:cxn modelId="{7FAF4D38-AED7-433A-89CF-17875908FF90}" type="presParOf" srcId="{1F106E7C-8FF5-4084-8DC4-3FA1B0C4F6F8}" destId="{898CC1BB-9255-416D-B31A-5193AD02D764}" srcOrd="1" destOrd="0" presId="urn:microsoft.com/office/officeart/2005/8/layout/hierarchy1"/>
    <dgm:cxn modelId="{4F96BB7C-4482-402B-8951-A03ACE7C9070}" type="presParOf" srcId="{69E5D77E-A4EB-4341-ABA3-8986044E8FA9}" destId="{14DFA6E2-A3E6-424F-B6B5-4FFF5124CCC9}" srcOrd="1" destOrd="0" presId="urn:microsoft.com/office/officeart/2005/8/layout/hierarchy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C244F3-0FC5-4F0C-A45D-33E8D15DA337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C8749CD-7441-4165-8348-D4B57B5783AA}">
      <dgm:prSet phldrT="[Metin]"/>
      <dgm:spPr>
        <a:solidFill>
          <a:srgbClr val="C931A1"/>
        </a:solidFill>
      </dgm:spPr>
      <dgm:t>
        <a:bodyPr/>
        <a:lstStyle/>
        <a:p>
          <a:r>
            <a:rPr lang="tr-TR" b="1" dirty="0" smtClean="0"/>
            <a:t>Ürtiker</a:t>
          </a:r>
          <a:endParaRPr lang="tr-TR" b="1" dirty="0"/>
        </a:p>
      </dgm:t>
    </dgm:pt>
    <dgm:pt modelId="{DFC1EA76-65E9-41D5-85CF-BC4F9C9E605E}" type="parTrans" cxnId="{BED03547-EF59-4CAB-8216-F506F5556A96}">
      <dgm:prSet/>
      <dgm:spPr/>
      <dgm:t>
        <a:bodyPr/>
        <a:lstStyle/>
        <a:p>
          <a:endParaRPr lang="tr-TR"/>
        </a:p>
      </dgm:t>
    </dgm:pt>
    <dgm:pt modelId="{57EF9FDA-9821-4632-BD1B-7A312E56D7A8}" type="sibTrans" cxnId="{BED03547-EF59-4CAB-8216-F506F5556A96}">
      <dgm:prSet/>
      <dgm:spPr>
        <a:solidFill>
          <a:srgbClr val="C931A1"/>
        </a:solidFill>
      </dgm:spPr>
      <dgm:t>
        <a:bodyPr/>
        <a:lstStyle/>
        <a:p>
          <a:endParaRPr lang="tr-TR"/>
        </a:p>
      </dgm:t>
    </dgm:pt>
    <dgm:pt modelId="{89267031-F233-46B2-B836-1676B425064D}">
      <dgm:prSet phldrT="[Metin]" custT="1"/>
      <dgm:spPr/>
      <dgm:t>
        <a:bodyPr/>
        <a:lstStyle/>
        <a:p>
          <a:r>
            <a:rPr lang="tr-TR" sz="2000" b="1" dirty="0" err="1" smtClean="0"/>
            <a:t>Anjioödem</a:t>
          </a:r>
          <a:endParaRPr lang="tr-TR" sz="2000" b="1" dirty="0"/>
        </a:p>
      </dgm:t>
    </dgm:pt>
    <dgm:pt modelId="{2B345A40-D7A2-4C3A-9EEF-C8A7DB139E2D}" type="parTrans" cxnId="{F404C5DA-0FD4-4976-9753-C05981D2391B}">
      <dgm:prSet/>
      <dgm:spPr/>
      <dgm:t>
        <a:bodyPr/>
        <a:lstStyle/>
        <a:p>
          <a:endParaRPr lang="tr-TR"/>
        </a:p>
      </dgm:t>
    </dgm:pt>
    <dgm:pt modelId="{B2E6B950-F581-4CAA-9EAD-64947C1E1CF5}" type="sibTrans" cxnId="{F404C5DA-0FD4-4976-9753-C05981D2391B}">
      <dgm:prSet/>
      <dgm:spPr/>
      <dgm:t>
        <a:bodyPr/>
        <a:lstStyle/>
        <a:p>
          <a:endParaRPr lang="tr-TR"/>
        </a:p>
      </dgm:t>
    </dgm:pt>
    <dgm:pt modelId="{E27E6FD2-57A9-4120-BA92-2E40CB3CAD16}">
      <dgm:prSet phldrT="[Metin]"/>
      <dgm:spPr/>
      <dgm:t>
        <a:bodyPr/>
        <a:lstStyle/>
        <a:p>
          <a:r>
            <a:rPr lang="tr-TR" b="1" dirty="0" smtClean="0"/>
            <a:t>Akut rinit </a:t>
          </a:r>
          <a:endParaRPr lang="tr-TR" b="1" dirty="0"/>
        </a:p>
      </dgm:t>
    </dgm:pt>
    <dgm:pt modelId="{94FE6F3E-D3FB-4D40-B30E-65F4F9F066C5}" type="parTrans" cxnId="{B5992233-8A77-4FCB-ABCE-B001D1BFCBE4}">
      <dgm:prSet/>
      <dgm:spPr/>
      <dgm:t>
        <a:bodyPr/>
        <a:lstStyle/>
        <a:p>
          <a:endParaRPr lang="tr-TR"/>
        </a:p>
      </dgm:t>
    </dgm:pt>
    <dgm:pt modelId="{63E84206-BA05-424A-8F6C-84E0BB31F3B7}" type="sibTrans" cxnId="{B5992233-8A77-4FCB-ABCE-B001D1BFCBE4}">
      <dgm:prSet/>
      <dgm:spPr/>
      <dgm:t>
        <a:bodyPr/>
        <a:lstStyle/>
        <a:p>
          <a:endParaRPr lang="tr-TR"/>
        </a:p>
      </dgm:t>
    </dgm:pt>
    <dgm:pt modelId="{4DC72A29-E4CA-4126-B054-EB34FC20A123}">
      <dgm:prSet phldrT="[Metin]"/>
      <dgm:spPr/>
      <dgm:t>
        <a:bodyPr/>
        <a:lstStyle/>
        <a:p>
          <a:r>
            <a:rPr lang="tr-TR" b="1" dirty="0" smtClean="0"/>
            <a:t>Yaygın kaşıntı</a:t>
          </a:r>
          <a:endParaRPr lang="tr-TR" b="1" dirty="0"/>
        </a:p>
      </dgm:t>
    </dgm:pt>
    <dgm:pt modelId="{F27C2A0B-341A-45E8-AE2E-D221D71114C2}" type="parTrans" cxnId="{C5749E1D-2B75-4D3D-97D1-2AE181326367}">
      <dgm:prSet/>
      <dgm:spPr/>
      <dgm:t>
        <a:bodyPr/>
        <a:lstStyle/>
        <a:p>
          <a:endParaRPr lang="tr-TR"/>
        </a:p>
      </dgm:t>
    </dgm:pt>
    <dgm:pt modelId="{B50C37D3-05EA-429A-91F4-E94F68F42073}" type="sibTrans" cxnId="{C5749E1D-2B75-4D3D-97D1-2AE181326367}">
      <dgm:prSet/>
      <dgm:spPr/>
      <dgm:t>
        <a:bodyPr/>
        <a:lstStyle/>
        <a:p>
          <a:endParaRPr lang="tr-TR"/>
        </a:p>
      </dgm:t>
    </dgm:pt>
    <dgm:pt modelId="{F61A9B06-D642-43B0-8B48-04ABC90A5546}">
      <dgm:prSet phldrT="[Metin]"/>
      <dgm:spPr/>
      <dgm:t>
        <a:bodyPr/>
        <a:lstStyle/>
        <a:p>
          <a:r>
            <a:rPr lang="tr-TR" b="1" dirty="0" smtClean="0"/>
            <a:t>Akut GIS bulguları</a:t>
          </a:r>
          <a:endParaRPr lang="tr-TR" b="1" dirty="0"/>
        </a:p>
      </dgm:t>
    </dgm:pt>
    <dgm:pt modelId="{27052E78-7D49-4312-A99D-6438F59DE4FF}" type="parTrans" cxnId="{87699D82-AECA-46D2-A419-A6008A554DB3}">
      <dgm:prSet/>
      <dgm:spPr/>
      <dgm:t>
        <a:bodyPr/>
        <a:lstStyle/>
        <a:p>
          <a:endParaRPr lang="tr-TR"/>
        </a:p>
      </dgm:t>
    </dgm:pt>
    <dgm:pt modelId="{9457D3EC-1160-4648-9702-E114368659A4}" type="sibTrans" cxnId="{87699D82-AECA-46D2-A419-A6008A554DB3}">
      <dgm:prSet/>
      <dgm:spPr/>
      <dgm:t>
        <a:bodyPr/>
        <a:lstStyle/>
        <a:p>
          <a:endParaRPr lang="tr-TR"/>
        </a:p>
      </dgm:t>
    </dgm:pt>
    <dgm:pt modelId="{929FADF4-F5B2-4ECD-9ACB-EF4A884419AD}">
      <dgm:prSet custT="1"/>
      <dgm:spPr>
        <a:solidFill>
          <a:srgbClr val="00B0F0"/>
        </a:solidFill>
      </dgm:spPr>
      <dgm:t>
        <a:bodyPr/>
        <a:lstStyle/>
        <a:p>
          <a:r>
            <a:rPr lang="tr-TR" sz="2200" b="1" dirty="0" smtClean="0"/>
            <a:t>Anafilaksi</a:t>
          </a:r>
          <a:endParaRPr lang="tr-TR" sz="2200" b="1" dirty="0"/>
        </a:p>
      </dgm:t>
    </dgm:pt>
    <dgm:pt modelId="{10B36D5E-EDAA-4809-8B2C-55083F5248FD}" type="parTrans" cxnId="{AD11C40B-8F7A-4EA1-A946-6AEA24EFB242}">
      <dgm:prSet/>
      <dgm:spPr/>
      <dgm:t>
        <a:bodyPr/>
        <a:lstStyle/>
        <a:p>
          <a:endParaRPr lang="tr-TR"/>
        </a:p>
      </dgm:t>
    </dgm:pt>
    <dgm:pt modelId="{E87D256A-0905-4BDD-8F34-AD39C693591B}" type="sibTrans" cxnId="{AD11C40B-8F7A-4EA1-A946-6AEA24EFB242}">
      <dgm:prSet/>
      <dgm:spPr>
        <a:solidFill>
          <a:srgbClr val="00B0F0"/>
        </a:solidFill>
      </dgm:spPr>
      <dgm:t>
        <a:bodyPr/>
        <a:lstStyle/>
        <a:p>
          <a:endParaRPr lang="tr-TR"/>
        </a:p>
      </dgm:t>
    </dgm:pt>
    <dgm:pt modelId="{B047CADD-A6EB-448A-ABE0-BF321C7944BC}" type="pres">
      <dgm:prSet presAssocID="{BBC244F3-0FC5-4F0C-A45D-33E8D15DA3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7DACDBE-B27E-4F07-B3F6-5B61317E17CA}" type="pres">
      <dgm:prSet presAssocID="{DC8749CD-7441-4165-8348-D4B57B5783A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055938-8DB4-46A6-BDF2-0A057A47BA43}" type="pres">
      <dgm:prSet presAssocID="{57EF9FDA-9821-4632-BD1B-7A312E56D7A8}" presName="sibTrans" presStyleLbl="sibTrans2D1" presStyleIdx="0" presStyleCnt="6"/>
      <dgm:spPr/>
      <dgm:t>
        <a:bodyPr/>
        <a:lstStyle/>
        <a:p>
          <a:endParaRPr lang="tr-TR"/>
        </a:p>
      </dgm:t>
    </dgm:pt>
    <dgm:pt modelId="{A42DF673-AFF6-4296-999F-4BEAA52846C1}" type="pres">
      <dgm:prSet presAssocID="{57EF9FDA-9821-4632-BD1B-7A312E56D7A8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6F7F3723-58D4-4377-9051-BDFCD3076187}" type="pres">
      <dgm:prSet presAssocID="{89267031-F233-46B2-B836-1676B425064D}" presName="node" presStyleLbl="node1" presStyleIdx="1" presStyleCnt="6" custScaleX="118053" custScaleY="1036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6C808D-2A62-45A7-87FD-D20B5BF9BFDF}" type="pres">
      <dgm:prSet presAssocID="{B2E6B950-F581-4CAA-9EAD-64947C1E1CF5}" presName="sibTrans" presStyleLbl="sibTrans2D1" presStyleIdx="1" presStyleCnt="6"/>
      <dgm:spPr/>
      <dgm:t>
        <a:bodyPr/>
        <a:lstStyle/>
        <a:p>
          <a:endParaRPr lang="tr-TR"/>
        </a:p>
      </dgm:t>
    </dgm:pt>
    <dgm:pt modelId="{48EEF3E3-1F82-4EE0-BDD5-7AE6943D5EB2}" type="pres">
      <dgm:prSet presAssocID="{B2E6B950-F581-4CAA-9EAD-64947C1E1CF5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6B36CD94-4D25-4073-9637-2DE7F96CF1A8}" type="pres">
      <dgm:prSet presAssocID="{929FADF4-F5B2-4ECD-9ACB-EF4A884419AD}" presName="node" presStyleLbl="node1" presStyleIdx="2" presStyleCnt="6" custScaleX="122269" custScaleY="1062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806AE1-B384-464A-9C4C-42988939F3BC}" type="pres">
      <dgm:prSet presAssocID="{E87D256A-0905-4BDD-8F34-AD39C693591B}" presName="sibTrans" presStyleLbl="sibTrans2D1" presStyleIdx="2" presStyleCnt="6"/>
      <dgm:spPr/>
      <dgm:t>
        <a:bodyPr/>
        <a:lstStyle/>
        <a:p>
          <a:endParaRPr lang="tr-TR"/>
        </a:p>
      </dgm:t>
    </dgm:pt>
    <dgm:pt modelId="{C0A8EF8F-2C88-4B60-9F72-463952EF6C7A}" type="pres">
      <dgm:prSet presAssocID="{E87D256A-0905-4BDD-8F34-AD39C693591B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671A1D54-EB2A-45C7-933A-F5EC57A33967}" type="pres">
      <dgm:prSet presAssocID="{E27E6FD2-57A9-4120-BA92-2E40CB3CAD1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44B291-61BA-4A39-82AA-820DB6D2E6D8}" type="pres">
      <dgm:prSet presAssocID="{63E84206-BA05-424A-8F6C-84E0BB31F3B7}" presName="sibTrans" presStyleLbl="sibTrans2D1" presStyleIdx="3" presStyleCnt="6"/>
      <dgm:spPr/>
      <dgm:t>
        <a:bodyPr/>
        <a:lstStyle/>
        <a:p>
          <a:endParaRPr lang="tr-TR"/>
        </a:p>
      </dgm:t>
    </dgm:pt>
    <dgm:pt modelId="{C374C382-63A3-4487-AAFD-0D9C2A18B3AA}" type="pres">
      <dgm:prSet presAssocID="{63E84206-BA05-424A-8F6C-84E0BB31F3B7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4B642829-9107-4807-8BBB-D4885D1EC117}" type="pres">
      <dgm:prSet presAssocID="{4DC72A29-E4CA-4126-B054-EB34FC20A12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4FBA72-70B7-414B-AF16-62AAF4F3D236}" type="pres">
      <dgm:prSet presAssocID="{B50C37D3-05EA-429A-91F4-E94F68F42073}" presName="sibTrans" presStyleLbl="sibTrans2D1" presStyleIdx="4" presStyleCnt="6"/>
      <dgm:spPr/>
      <dgm:t>
        <a:bodyPr/>
        <a:lstStyle/>
        <a:p>
          <a:endParaRPr lang="tr-TR"/>
        </a:p>
      </dgm:t>
    </dgm:pt>
    <dgm:pt modelId="{B382B505-5FFD-4151-B0E9-278025003D14}" type="pres">
      <dgm:prSet presAssocID="{B50C37D3-05EA-429A-91F4-E94F68F42073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796E2B1F-4C37-4F3D-94D2-E2D4193D5095}" type="pres">
      <dgm:prSet presAssocID="{F61A9B06-D642-43B0-8B48-04ABC90A554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3ED8BB-2570-4E0B-83B3-B394FA172219}" type="pres">
      <dgm:prSet presAssocID="{9457D3EC-1160-4648-9702-E114368659A4}" presName="sibTrans" presStyleLbl="sibTrans2D1" presStyleIdx="5" presStyleCnt="6"/>
      <dgm:spPr/>
      <dgm:t>
        <a:bodyPr/>
        <a:lstStyle/>
        <a:p>
          <a:endParaRPr lang="tr-TR"/>
        </a:p>
      </dgm:t>
    </dgm:pt>
    <dgm:pt modelId="{B3D9B57A-005A-4C6E-B9CB-D4B5F748F1D5}" type="pres">
      <dgm:prSet presAssocID="{9457D3EC-1160-4648-9702-E114368659A4}" presName="connectorText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68B2841C-39A6-4568-A607-8C8593F34F17}" type="presOf" srcId="{E87D256A-0905-4BDD-8F34-AD39C693591B}" destId="{5C806AE1-B384-464A-9C4C-42988939F3BC}" srcOrd="0" destOrd="0" presId="urn:microsoft.com/office/officeart/2005/8/layout/cycle2"/>
    <dgm:cxn modelId="{6C7AB9B4-091C-40A8-9828-844FA9CD36E2}" type="presOf" srcId="{E87D256A-0905-4BDD-8F34-AD39C693591B}" destId="{C0A8EF8F-2C88-4B60-9F72-463952EF6C7A}" srcOrd="1" destOrd="0" presId="urn:microsoft.com/office/officeart/2005/8/layout/cycle2"/>
    <dgm:cxn modelId="{654E0798-55F5-469D-9302-56D67263AA00}" type="presOf" srcId="{63E84206-BA05-424A-8F6C-84E0BB31F3B7}" destId="{C374C382-63A3-4487-AAFD-0D9C2A18B3AA}" srcOrd="1" destOrd="0" presId="urn:microsoft.com/office/officeart/2005/8/layout/cycle2"/>
    <dgm:cxn modelId="{F404C5DA-0FD4-4976-9753-C05981D2391B}" srcId="{BBC244F3-0FC5-4F0C-A45D-33E8D15DA337}" destId="{89267031-F233-46B2-B836-1676B425064D}" srcOrd="1" destOrd="0" parTransId="{2B345A40-D7A2-4C3A-9EEF-C8A7DB139E2D}" sibTransId="{B2E6B950-F581-4CAA-9EAD-64947C1E1CF5}"/>
    <dgm:cxn modelId="{8EE0CEFD-A4C5-4059-B245-FC21085FC90E}" type="presOf" srcId="{B50C37D3-05EA-429A-91F4-E94F68F42073}" destId="{B382B505-5FFD-4151-B0E9-278025003D14}" srcOrd="1" destOrd="0" presId="urn:microsoft.com/office/officeart/2005/8/layout/cycle2"/>
    <dgm:cxn modelId="{CF388DF4-7DE8-4E97-AE90-39417C9EF60E}" type="presOf" srcId="{9457D3EC-1160-4648-9702-E114368659A4}" destId="{D63ED8BB-2570-4E0B-83B3-B394FA172219}" srcOrd="0" destOrd="0" presId="urn:microsoft.com/office/officeart/2005/8/layout/cycle2"/>
    <dgm:cxn modelId="{F709E365-6637-4FF4-975D-AAF2484BDB11}" type="presOf" srcId="{89267031-F233-46B2-B836-1676B425064D}" destId="{6F7F3723-58D4-4377-9051-BDFCD3076187}" srcOrd="0" destOrd="0" presId="urn:microsoft.com/office/officeart/2005/8/layout/cycle2"/>
    <dgm:cxn modelId="{6616E539-DB6B-4240-AAFB-7D7BEE77B803}" type="presOf" srcId="{BBC244F3-0FC5-4F0C-A45D-33E8D15DA337}" destId="{B047CADD-A6EB-448A-ABE0-BF321C7944BC}" srcOrd="0" destOrd="0" presId="urn:microsoft.com/office/officeart/2005/8/layout/cycle2"/>
    <dgm:cxn modelId="{87699D82-AECA-46D2-A419-A6008A554DB3}" srcId="{BBC244F3-0FC5-4F0C-A45D-33E8D15DA337}" destId="{F61A9B06-D642-43B0-8B48-04ABC90A5546}" srcOrd="5" destOrd="0" parTransId="{27052E78-7D49-4312-A99D-6438F59DE4FF}" sibTransId="{9457D3EC-1160-4648-9702-E114368659A4}"/>
    <dgm:cxn modelId="{AD11C40B-8F7A-4EA1-A946-6AEA24EFB242}" srcId="{BBC244F3-0FC5-4F0C-A45D-33E8D15DA337}" destId="{929FADF4-F5B2-4ECD-9ACB-EF4A884419AD}" srcOrd="2" destOrd="0" parTransId="{10B36D5E-EDAA-4809-8B2C-55083F5248FD}" sibTransId="{E87D256A-0905-4BDD-8F34-AD39C693591B}"/>
    <dgm:cxn modelId="{162E5DDB-CDB5-4EE2-AC07-1B15F9B67086}" type="presOf" srcId="{E27E6FD2-57A9-4120-BA92-2E40CB3CAD16}" destId="{671A1D54-EB2A-45C7-933A-F5EC57A33967}" srcOrd="0" destOrd="0" presId="urn:microsoft.com/office/officeart/2005/8/layout/cycle2"/>
    <dgm:cxn modelId="{BED03547-EF59-4CAB-8216-F506F5556A96}" srcId="{BBC244F3-0FC5-4F0C-A45D-33E8D15DA337}" destId="{DC8749CD-7441-4165-8348-D4B57B5783AA}" srcOrd="0" destOrd="0" parTransId="{DFC1EA76-65E9-41D5-85CF-BC4F9C9E605E}" sibTransId="{57EF9FDA-9821-4632-BD1B-7A312E56D7A8}"/>
    <dgm:cxn modelId="{D7BA5296-2FB2-4A63-94D5-1483A77A1875}" type="presOf" srcId="{DC8749CD-7441-4165-8348-D4B57B5783AA}" destId="{A7DACDBE-B27E-4F07-B3F6-5B61317E17CA}" srcOrd="0" destOrd="0" presId="urn:microsoft.com/office/officeart/2005/8/layout/cycle2"/>
    <dgm:cxn modelId="{C5749E1D-2B75-4D3D-97D1-2AE181326367}" srcId="{BBC244F3-0FC5-4F0C-A45D-33E8D15DA337}" destId="{4DC72A29-E4CA-4126-B054-EB34FC20A123}" srcOrd="4" destOrd="0" parTransId="{F27C2A0B-341A-45E8-AE2E-D221D71114C2}" sibTransId="{B50C37D3-05EA-429A-91F4-E94F68F42073}"/>
    <dgm:cxn modelId="{41F15166-86DD-4AB5-91A1-72EE438E4796}" type="presOf" srcId="{B50C37D3-05EA-429A-91F4-E94F68F42073}" destId="{714FBA72-70B7-414B-AF16-62AAF4F3D236}" srcOrd="0" destOrd="0" presId="urn:microsoft.com/office/officeart/2005/8/layout/cycle2"/>
    <dgm:cxn modelId="{FE14137F-D4E2-4611-9024-FE38C5412698}" type="presOf" srcId="{9457D3EC-1160-4648-9702-E114368659A4}" destId="{B3D9B57A-005A-4C6E-B9CB-D4B5F748F1D5}" srcOrd="1" destOrd="0" presId="urn:microsoft.com/office/officeart/2005/8/layout/cycle2"/>
    <dgm:cxn modelId="{3789CB2C-7E00-42CD-A65C-B697247371A5}" type="presOf" srcId="{B2E6B950-F581-4CAA-9EAD-64947C1E1CF5}" destId="{936C808D-2A62-45A7-87FD-D20B5BF9BFDF}" srcOrd="0" destOrd="0" presId="urn:microsoft.com/office/officeart/2005/8/layout/cycle2"/>
    <dgm:cxn modelId="{AB1BFBB1-2406-4C72-99D1-3E8B585E0901}" type="presOf" srcId="{F61A9B06-D642-43B0-8B48-04ABC90A5546}" destId="{796E2B1F-4C37-4F3D-94D2-E2D4193D5095}" srcOrd="0" destOrd="0" presId="urn:microsoft.com/office/officeart/2005/8/layout/cycle2"/>
    <dgm:cxn modelId="{607ACF27-B08D-40E0-BBF3-1BC6293FE6B0}" type="presOf" srcId="{57EF9FDA-9821-4632-BD1B-7A312E56D7A8}" destId="{7D055938-8DB4-46A6-BDF2-0A057A47BA43}" srcOrd="0" destOrd="0" presId="urn:microsoft.com/office/officeart/2005/8/layout/cycle2"/>
    <dgm:cxn modelId="{CE72AC9C-C82E-4B2B-93EC-DE808DFF836C}" type="presOf" srcId="{929FADF4-F5B2-4ECD-9ACB-EF4A884419AD}" destId="{6B36CD94-4D25-4073-9637-2DE7F96CF1A8}" srcOrd="0" destOrd="0" presId="urn:microsoft.com/office/officeart/2005/8/layout/cycle2"/>
    <dgm:cxn modelId="{66C9AFB7-F0B7-4C82-9196-7DEFE6D0539F}" type="presOf" srcId="{4DC72A29-E4CA-4126-B054-EB34FC20A123}" destId="{4B642829-9107-4807-8BBB-D4885D1EC117}" srcOrd="0" destOrd="0" presId="urn:microsoft.com/office/officeart/2005/8/layout/cycle2"/>
    <dgm:cxn modelId="{2B967632-B40F-4656-8B57-AFEEA549245C}" type="presOf" srcId="{63E84206-BA05-424A-8F6C-84E0BB31F3B7}" destId="{DF44B291-61BA-4A39-82AA-820DB6D2E6D8}" srcOrd="0" destOrd="0" presId="urn:microsoft.com/office/officeart/2005/8/layout/cycle2"/>
    <dgm:cxn modelId="{B5992233-8A77-4FCB-ABCE-B001D1BFCBE4}" srcId="{BBC244F3-0FC5-4F0C-A45D-33E8D15DA337}" destId="{E27E6FD2-57A9-4120-BA92-2E40CB3CAD16}" srcOrd="3" destOrd="0" parTransId="{94FE6F3E-D3FB-4D40-B30E-65F4F9F066C5}" sibTransId="{63E84206-BA05-424A-8F6C-84E0BB31F3B7}"/>
    <dgm:cxn modelId="{8BBCA9DF-5190-4452-B844-B36768AE1C5B}" type="presOf" srcId="{B2E6B950-F581-4CAA-9EAD-64947C1E1CF5}" destId="{48EEF3E3-1F82-4EE0-BDD5-7AE6943D5EB2}" srcOrd="1" destOrd="0" presId="urn:microsoft.com/office/officeart/2005/8/layout/cycle2"/>
    <dgm:cxn modelId="{B63D34EA-AEC6-4EC2-9058-C93952FDA412}" type="presOf" srcId="{57EF9FDA-9821-4632-BD1B-7A312E56D7A8}" destId="{A42DF673-AFF6-4296-999F-4BEAA52846C1}" srcOrd="1" destOrd="0" presId="urn:microsoft.com/office/officeart/2005/8/layout/cycle2"/>
    <dgm:cxn modelId="{8DAB9AF1-BAD6-4567-A6EF-2364A979C150}" type="presParOf" srcId="{B047CADD-A6EB-448A-ABE0-BF321C7944BC}" destId="{A7DACDBE-B27E-4F07-B3F6-5B61317E17CA}" srcOrd="0" destOrd="0" presId="urn:microsoft.com/office/officeart/2005/8/layout/cycle2"/>
    <dgm:cxn modelId="{8D948E95-DAE2-4864-8A1E-53D1B1D05C7E}" type="presParOf" srcId="{B047CADD-A6EB-448A-ABE0-BF321C7944BC}" destId="{7D055938-8DB4-46A6-BDF2-0A057A47BA43}" srcOrd="1" destOrd="0" presId="urn:microsoft.com/office/officeart/2005/8/layout/cycle2"/>
    <dgm:cxn modelId="{5F6DAE3E-4F5D-409B-8EB3-D9CAB91D7BD9}" type="presParOf" srcId="{7D055938-8DB4-46A6-BDF2-0A057A47BA43}" destId="{A42DF673-AFF6-4296-999F-4BEAA52846C1}" srcOrd="0" destOrd="0" presId="urn:microsoft.com/office/officeart/2005/8/layout/cycle2"/>
    <dgm:cxn modelId="{4A93643B-B723-4A51-98FD-03BF26CCD95E}" type="presParOf" srcId="{B047CADD-A6EB-448A-ABE0-BF321C7944BC}" destId="{6F7F3723-58D4-4377-9051-BDFCD3076187}" srcOrd="2" destOrd="0" presId="urn:microsoft.com/office/officeart/2005/8/layout/cycle2"/>
    <dgm:cxn modelId="{49A7384B-207E-42F0-A3B1-A105A8066C38}" type="presParOf" srcId="{B047CADD-A6EB-448A-ABE0-BF321C7944BC}" destId="{936C808D-2A62-45A7-87FD-D20B5BF9BFDF}" srcOrd="3" destOrd="0" presId="urn:microsoft.com/office/officeart/2005/8/layout/cycle2"/>
    <dgm:cxn modelId="{DFB6600B-5EEF-4E24-ABC6-4733128CB8CF}" type="presParOf" srcId="{936C808D-2A62-45A7-87FD-D20B5BF9BFDF}" destId="{48EEF3E3-1F82-4EE0-BDD5-7AE6943D5EB2}" srcOrd="0" destOrd="0" presId="urn:microsoft.com/office/officeart/2005/8/layout/cycle2"/>
    <dgm:cxn modelId="{C10B9715-FF3B-4074-9A7C-BD7D8386928B}" type="presParOf" srcId="{B047CADD-A6EB-448A-ABE0-BF321C7944BC}" destId="{6B36CD94-4D25-4073-9637-2DE7F96CF1A8}" srcOrd="4" destOrd="0" presId="urn:microsoft.com/office/officeart/2005/8/layout/cycle2"/>
    <dgm:cxn modelId="{C4C705C5-910E-4831-9121-CBEF4730FBF9}" type="presParOf" srcId="{B047CADD-A6EB-448A-ABE0-BF321C7944BC}" destId="{5C806AE1-B384-464A-9C4C-42988939F3BC}" srcOrd="5" destOrd="0" presId="urn:microsoft.com/office/officeart/2005/8/layout/cycle2"/>
    <dgm:cxn modelId="{A103526E-3772-4D17-888F-9A61BA4B32B5}" type="presParOf" srcId="{5C806AE1-B384-464A-9C4C-42988939F3BC}" destId="{C0A8EF8F-2C88-4B60-9F72-463952EF6C7A}" srcOrd="0" destOrd="0" presId="urn:microsoft.com/office/officeart/2005/8/layout/cycle2"/>
    <dgm:cxn modelId="{E917E5DA-A1E3-4841-98D5-7033F2521638}" type="presParOf" srcId="{B047CADD-A6EB-448A-ABE0-BF321C7944BC}" destId="{671A1D54-EB2A-45C7-933A-F5EC57A33967}" srcOrd="6" destOrd="0" presId="urn:microsoft.com/office/officeart/2005/8/layout/cycle2"/>
    <dgm:cxn modelId="{ACE42C11-8F50-4817-B5D1-6EA3E8537EFF}" type="presParOf" srcId="{B047CADD-A6EB-448A-ABE0-BF321C7944BC}" destId="{DF44B291-61BA-4A39-82AA-820DB6D2E6D8}" srcOrd="7" destOrd="0" presId="urn:microsoft.com/office/officeart/2005/8/layout/cycle2"/>
    <dgm:cxn modelId="{CDBAACB7-FDAA-4488-83AA-B9E8AD813F3E}" type="presParOf" srcId="{DF44B291-61BA-4A39-82AA-820DB6D2E6D8}" destId="{C374C382-63A3-4487-AAFD-0D9C2A18B3AA}" srcOrd="0" destOrd="0" presId="urn:microsoft.com/office/officeart/2005/8/layout/cycle2"/>
    <dgm:cxn modelId="{81655F19-F9D9-4011-BC82-F7F0B072E44B}" type="presParOf" srcId="{B047CADD-A6EB-448A-ABE0-BF321C7944BC}" destId="{4B642829-9107-4807-8BBB-D4885D1EC117}" srcOrd="8" destOrd="0" presId="urn:microsoft.com/office/officeart/2005/8/layout/cycle2"/>
    <dgm:cxn modelId="{48C85FC3-A0DC-4595-87C5-8EC3CCDB76A8}" type="presParOf" srcId="{B047CADD-A6EB-448A-ABE0-BF321C7944BC}" destId="{714FBA72-70B7-414B-AF16-62AAF4F3D236}" srcOrd="9" destOrd="0" presId="urn:microsoft.com/office/officeart/2005/8/layout/cycle2"/>
    <dgm:cxn modelId="{692DE1FF-A316-4DB2-8490-61A36B265AB1}" type="presParOf" srcId="{714FBA72-70B7-414B-AF16-62AAF4F3D236}" destId="{B382B505-5FFD-4151-B0E9-278025003D14}" srcOrd="0" destOrd="0" presId="urn:microsoft.com/office/officeart/2005/8/layout/cycle2"/>
    <dgm:cxn modelId="{7E74A3A8-5ED1-4BA0-B518-8D725D7ABCFA}" type="presParOf" srcId="{B047CADD-A6EB-448A-ABE0-BF321C7944BC}" destId="{796E2B1F-4C37-4F3D-94D2-E2D4193D5095}" srcOrd="10" destOrd="0" presId="urn:microsoft.com/office/officeart/2005/8/layout/cycle2"/>
    <dgm:cxn modelId="{9336EACA-31F7-4504-A212-1E75C68CEF6F}" type="presParOf" srcId="{B047CADD-A6EB-448A-ABE0-BF321C7944BC}" destId="{D63ED8BB-2570-4E0B-83B3-B394FA172219}" srcOrd="11" destOrd="0" presId="urn:microsoft.com/office/officeart/2005/8/layout/cycle2"/>
    <dgm:cxn modelId="{981B5BD0-27E9-4B44-A6E8-03DDCA990129}" type="presParOf" srcId="{D63ED8BB-2570-4E0B-83B3-B394FA172219}" destId="{B3D9B57A-005A-4C6E-B9CB-D4B5F748F1D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D4D43-BB35-427C-AF0C-FE18E70F3880}">
      <dsp:nvSpPr>
        <dsp:cNvPr id="0" name=""/>
        <dsp:cNvSpPr/>
      </dsp:nvSpPr>
      <dsp:spPr>
        <a:xfrm>
          <a:off x="10085384" y="3057455"/>
          <a:ext cx="91440" cy="717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1616"/>
              </a:lnTo>
              <a:lnTo>
                <a:pt x="47254" y="491616"/>
              </a:lnTo>
              <a:lnTo>
                <a:pt x="47254" y="7172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386C9-5CCD-48C9-9B82-EDDB79475133}">
      <dsp:nvSpPr>
        <dsp:cNvPr id="0" name=""/>
        <dsp:cNvSpPr/>
      </dsp:nvSpPr>
      <dsp:spPr>
        <a:xfrm>
          <a:off x="7181661" y="1924595"/>
          <a:ext cx="2949443" cy="608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18"/>
              </a:lnTo>
              <a:lnTo>
                <a:pt x="2949443" y="382918"/>
              </a:lnTo>
              <a:lnTo>
                <a:pt x="2949443" y="608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3F3A7-0FB0-4F59-944F-C44510B9AB8C}">
      <dsp:nvSpPr>
        <dsp:cNvPr id="0" name=""/>
        <dsp:cNvSpPr/>
      </dsp:nvSpPr>
      <dsp:spPr>
        <a:xfrm>
          <a:off x="4332970" y="3245862"/>
          <a:ext cx="2286032" cy="54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77"/>
              </a:lnTo>
              <a:lnTo>
                <a:pt x="2286032" y="319977"/>
              </a:lnTo>
              <a:lnTo>
                <a:pt x="2286032" y="5456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FB87B-3B38-41AA-9F77-00381CA25408}">
      <dsp:nvSpPr>
        <dsp:cNvPr id="0" name=""/>
        <dsp:cNvSpPr/>
      </dsp:nvSpPr>
      <dsp:spPr>
        <a:xfrm>
          <a:off x="3772145" y="3245862"/>
          <a:ext cx="560825" cy="548305"/>
        </a:xfrm>
        <a:custGeom>
          <a:avLst/>
          <a:gdLst/>
          <a:ahLst/>
          <a:cxnLst/>
          <a:rect l="0" t="0" r="0" b="0"/>
          <a:pathLst>
            <a:path>
              <a:moveTo>
                <a:pt x="560825" y="0"/>
              </a:moveTo>
              <a:lnTo>
                <a:pt x="560825" y="322638"/>
              </a:lnTo>
              <a:lnTo>
                <a:pt x="0" y="322638"/>
              </a:lnTo>
              <a:lnTo>
                <a:pt x="0" y="5483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390BF-4B10-4310-B79C-8E0BC4E55290}">
      <dsp:nvSpPr>
        <dsp:cNvPr id="0" name=""/>
        <dsp:cNvSpPr/>
      </dsp:nvSpPr>
      <dsp:spPr>
        <a:xfrm>
          <a:off x="1017842" y="3245862"/>
          <a:ext cx="3315127" cy="549372"/>
        </a:xfrm>
        <a:custGeom>
          <a:avLst/>
          <a:gdLst/>
          <a:ahLst/>
          <a:cxnLst/>
          <a:rect l="0" t="0" r="0" b="0"/>
          <a:pathLst>
            <a:path>
              <a:moveTo>
                <a:pt x="3315127" y="0"/>
              </a:moveTo>
              <a:lnTo>
                <a:pt x="3315127" y="323705"/>
              </a:lnTo>
              <a:lnTo>
                <a:pt x="0" y="323705"/>
              </a:lnTo>
              <a:lnTo>
                <a:pt x="0" y="5493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90E8A-0F09-4CF3-8E36-3007B0742714}">
      <dsp:nvSpPr>
        <dsp:cNvPr id="0" name=""/>
        <dsp:cNvSpPr/>
      </dsp:nvSpPr>
      <dsp:spPr>
        <a:xfrm>
          <a:off x="4332970" y="1924595"/>
          <a:ext cx="2848690" cy="608555"/>
        </a:xfrm>
        <a:custGeom>
          <a:avLst/>
          <a:gdLst/>
          <a:ahLst/>
          <a:cxnLst/>
          <a:rect l="0" t="0" r="0" b="0"/>
          <a:pathLst>
            <a:path>
              <a:moveTo>
                <a:pt x="2848690" y="0"/>
              </a:moveTo>
              <a:lnTo>
                <a:pt x="2848690" y="382887"/>
              </a:lnTo>
              <a:lnTo>
                <a:pt x="0" y="382887"/>
              </a:lnTo>
              <a:lnTo>
                <a:pt x="0" y="608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8A824-8919-44E4-A2F4-F1A8A6BF092B}">
      <dsp:nvSpPr>
        <dsp:cNvPr id="0" name=""/>
        <dsp:cNvSpPr/>
      </dsp:nvSpPr>
      <dsp:spPr>
        <a:xfrm>
          <a:off x="7181661" y="929837"/>
          <a:ext cx="210055" cy="380920"/>
        </a:xfrm>
        <a:custGeom>
          <a:avLst/>
          <a:gdLst/>
          <a:ahLst/>
          <a:cxnLst/>
          <a:rect l="0" t="0" r="0" b="0"/>
          <a:pathLst>
            <a:path>
              <a:moveTo>
                <a:pt x="210055" y="0"/>
              </a:moveTo>
              <a:lnTo>
                <a:pt x="210055" y="155253"/>
              </a:lnTo>
              <a:lnTo>
                <a:pt x="0" y="155253"/>
              </a:lnTo>
              <a:lnTo>
                <a:pt x="0" y="380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A1C46-B8A6-4215-9316-0916F128CC40}">
      <dsp:nvSpPr>
        <dsp:cNvPr id="0" name=""/>
        <dsp:cNvSpPr/>
      </dsp:nvSpPr>
      <dsp:spPr>
        <a:xfrm>
          <a:off x="5118015" y="7790"/>
          <a:ext cx="4547402" cy="922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7D8CDB-C6A3-462C-B366-31CE8EE10425}">
      <dsp:nvSpPr>
        <dsp:cNvPr id="0" name=""/>
        <dsp:cNvSpPr/>
      </dsp:nvSpPr>
      <dsp:spPr>
        <a:xfrm>
          <a:off x="5388680" y="264922"/>
          <a:ext cx="4547402" cy="92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Organik veya davranışsal alarm belirtileri</a:t>
          </a:r>
          <a:endParaRPr lang="tr-TR" sz="2000" b="1" kern="1200" dirty="0"/>
        </a:p>
      </dsp:txBody>
      <dsp:txXfrm>
        <a:off x="5415686" y="291928"/>
        <a:ext cx="4493390" cy="868035"/>
      </dsp:txXfrm>
    </dsp:sp>
    <dsp:sp modelId="{82A071C5-A6D7-4598-946F-D499286A3D87}">
      <dsp:nvSpPr>
        <dsp:cNvPr id="0" name=""/>
        <dsp:cNvSpPr/>
      </dsp:nvSpPr>
      <dsp:spPr>
        <a:xfrm>
          <a:off x="5963668" y="1310758"/>
          <a:ext cx="2435986" cy="613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A9D4CD-093A-466B-9893-4C71B75B55D1}">
      <dsp:nvSpPr>
        <dsp:cNvPr id="0" name=""/>
        <dsp:cNvSpPr/>
      </dsp:nvSpPr>
      <dsp:spPr>
        <a:xfrm>
          <a:off x="6234333" y="1567889"/>
          <a:ext cx="2435986" cy="613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İnceleme</a:t>
          </a:r>
          <a:endParaRPr lang="tr-TR" sz="1800" b="1" kern="1200" dirty="0"/>
        </a:p>
      </dsp:txBody>
      <dsp:txXfrm>
        <a:off x="6252312" y="1585868"/>
        <a:ext cx="2400028" cy="577879"/>
      </dsp:txXfrm>
    </dsp:sp>
    <dsp:sp modelId="{9A09B914-B06A-4F95-8736-40E4863A0DC8}">
      <dsp:nvSpPr>
        <dsp:cNvPr id="0" name=""/>
        <dsp:cNvSpPr/>
      </dsp:nvSpPr>
      <dsp:spPr>
        <a:xfrm>
          <a:off x="3114977" y="2533150"/>
          <a:ext cx="2435986" cy="71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6525BA-3632-4068-A11B-5708595CE33F}">
      <dsp:nvSpPr>
        <dsp:cNvPr id="0" name=""/>
        <dsp:cNvSpPr/>
      </dsp:nvSpPr>
      <dsp:spPr>
        <a:xfrm>
          <a:off x="3385642" y="2790282"/>
          <a:ext cx="2435986" cy="712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0070C0"/>
              </a:solidFill>
            </a:rPr>
            <a:t>Çocuk</a:t>
          </a:r>
          <a:endParaRPr lang="tr-TR" sz="1800" kern="1200" dirty="0"/>
        </a:p>
      </dsp:txBody>
      <dsp:txXfrm>
        <a:off x="3406517" y="2811157"/>
        <a:ext cx="2394236" cy="670961"/>
      </dsp:txXfrm>
    </dsp:sp>
    <dsp:sp modelId="{649F36C1-6C00-49F5-9C7A-A9D44F268B1F}">
      <dsp:nvSpPr>
        <dsp:cNvPr id="0" name=""/>
        <dsp:cNvSpPr/>
      </dsp:nvSpPr>
      <dsp:spPr>
        <a:xfrm>
          <a:off x="-221233" y="3795234"/>
          <a:ext cx="2478153" cy="1675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C453E1-E394-4C11-8FAB-7B856EFBA6E1}">
      <dsp:nvSpPr>
        <dsp:cNvPr id="0" name=""/>
        <dsp:cNvSpPr/>
      </dsp:nvSpPr>
      <dsp:spPr>
        <a:xfrm>
          <a:off x="49431" y="4052366"/>
          <a:ext cx="2478153" cy="167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0070C0"/>
              </a:solidFill>
            </a:rPr>
            <a:t>İŞTAHSIZLIK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1-Yanlış algı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2-Enerjik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3-Apatik-içe kapanık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FF0000"/>
              </a:solidFill>
            </a:rPr>
            <a:t>4-Organik</a:t>
          </a:r>
        </a:p>
      </dsp:txBody>
      <dsp:txXfrm>
        <a:off x="98515" y="4101450"/>
        <a:ext cx="2379985" cy="1577675"/>
      </dsp:txXfrm>
    </dsp:sp>
    <dsp:sp modelId="{7B768987-B55B-459E-B210-58D5A956335C}">
      <dsp:nvSpPr>
        <dsp:cNvPr id="0" name=""/>
        <dsp:cNvSpPr/>
      </dsp:nvSpPr>
      <dsp:spPr>
        <a:xfrm>
          <a:off x="2794035" y="3794167"/>
          <a:ext cx="1956219" cy="1920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B28267-4D0D-4176-B49B-A75ECF854BE7}">
      <dsp:nvSpPr>
        <dsp:cNvPr id="0" name=""/>
        <dsp:cNvSpPr/>
      </dsp:nvSpPr>
      <dsp:spPr>
        <a:xfrm>
          <a:off x="3064701" y="4051299"/>
          <a:ext cx="1956219" cy="1920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0070C0"/>
              </a:solidFill>
            </a:rPr>
            <a:t>SEÇİCİLİK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1- Yanlış algı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2-Hafif seçicilik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3- Ağır seçicilik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FF0000"/>
              </a:solidFill>
            </a:rPr>
            <a:t>4- Organik</a:t>
          </a:r>
        </a:p>
      </dsp:txBody>
      <dsp:txXfrm>
        <a:off x="3120954" y="4107552"/>
        <a:ext cx="1843713" cy="1808126"/>
      </dsp:txXfrm>
    </dsp:sp>
    <dsp:sp modelId="{F283248F-2A15-4090-9EE0-BA3EE6CE378B}">
      <dsp:nvSpPr>
        <dsp:cNvPr id="0" name=""/>
        <dsp:cNvSpPr/>
      </dsp:nvSpPr>
      <dsp:spPr>
        <a:xfrm>
          <a:off x="5232707" y="3791506"/>
          <a:ext cx="2772591" cy="178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347B85-ED89-4B32-B30A-FB4728F82CDD}">
      <dsp:nvSpPr>
        <dsp:cNvPr id="0" name=""/>
        <dsp:cNvSpPr/>
      </dsp:nvSpPr>
      <dsp:spPr>
        <a:xfrm>
          <a:off x="5503372" y="4048638"/>
          <a:ext cx="2772591" cy="1783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0070C0"/>
              </a:solidFill>
            </a:rPr>
            <a:t>BESLENME KORKUSU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rgbClr val="0070C0"/>
              </a:solidFill>
            </a:rPr>
            <a:t>(Gıda reddi)</a:t>
          </a:r>
        </a:p>
        <a:p>
          <a:pPr marL="269875" lvl="0" indent="-269875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1- Yanlış algılanmış ağrı   </a:t>
          </a:r>
        </a:p>
        <a:p>
          <a:pPr marL="269875" lvl="0" indent="-269875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2- </a:t>
          </a:r>
          <a:r>
            <a:rPr lang="tr-TR" sz="1800" b="1" kern="1200" dirty="0" err="1" smtClean="0">
              <a:solidFill>
                <a:schemeClr val="tx1"/>
              </a:solidFill>
            </a:rPr>
            <a:t>İnfant</a:t>
          </a:r>
          <a:r>
            <a:rPr lang="tr-TR" sz="1800" b="1" kern="1200" dirty="0" smtClean="0">
              <a:solidFill>
                <a:schemeClr val="tx1"/>
              </a:solidFill>
            </a:rPr>
            <a:t> </a:t>
          </a:r>
          <a:r>
            <a:rPr lang="tr-TR" sz="1800" b="1" kern="1200" dirty="0" err="1" smtClean="0">
              <a:solidFill>
                <a:schemeClr val="tx1"/>
              </a:solidFill>
            </a:rPr>
            <a:t>patern</a:t>
          </a:r>
          <a:endParaRPr lang="tr-TR" sz="1800" b="1" kern="1200" dirty="0" smtClean="0">
            <a:solidFill>
              <a:schemeClr val="tx1"/>
            </a:solidFill>
          </a:endParaRPr>
        </a:p>
        <a:p>
          <a:pPr marL="269875" lvl="0" indent="-269875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3- Büyük çocuk </a:t>
          </a:r>
        </a:p>
        <a:p>
          <a:pPr marL="269875" lvl="0" indent="-269875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4- </a:t>
          </a:r>
          <a:r>
            <a:rPr lang="tr-TR" sz="1800" b="1" kern="1200" dirty="0" smtClean="0">
              <a:solidFill>
                <a:srgbClr val="FF0000"/>
              </a:solidFill>
            </a:rPr>
            <a:t>Organik</a:t>
          </a:r>
        </a:p>
      </dsp:txBody>
      <dsp:txXfrm>
        <a:off x="5555624" y="4100890"/>
        <a:ext cx="2668087" cy="1679495"/>
      </dsp:txXfrm>
    </dsp:sp>
    <dsp:sp modelId="{920420C5-87C0-4431-A233-51ADEB2AE6BF}">
      <dsp:nvSpPr>
        <dsp:cNvPr id="0" name=""/>
        <dsp:cNvSpPr/>
      </dsp:nvSpPr>
      <dsp:spPr>
        <a:xfrm>
          <a:off x="8913111" y="2533181"/>
          <a:ext cx="2435986" cy="524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389C5A-4A33-42E9-A477-F14FAB398CD3}">
      <dsp:nvSpPr>
        <dsp:cNvPr id="0" name=""/>
        <dsp:cNvSpPr/>
      </dsp:nvSpPr>
      <dsp:spPr>
        <a:xfrm>
          <a:off x="9183776" y="2790313"/>
          <a:ext cx="2435986" cy="524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0070C0"/>
              </a:solidFill>
            </a:rPr>
            <a:t>Besleyici</a:t>
          </a:r>
          <a:endParaRPr lang="tr-TR" sz="1800" kern="1200" dirty="0"/>
        </a:p>
      </dsp:txBody>
      <dsp:txXfrm>
        <a:off x="9199131" y="2805668"/>
        <a:ext cx="2405276" cy="493564"/>
      </dsp:txXfrm>
    </dsp:sp>
    <dsp:sp modelId="{CC36CA55-1B4B-4A65-A8B6-174F33DC2608}">
      <dsp:nvSpPr>
        <dsp:cNvPr id="0" name=""/>
        <dsp:cNvSpPr/>
      </dsp:nvSpPr>
      <dsp:spPr>
        <a:xfrm>
          <a:off x="9043449" y="3774738"/>
          <a:ext cx="2178381" cy="1816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8CC1BB-9255-416D-B31A-5193AD02D764}">
      <dsp:nvSpPr>
        <dsp:cNvPr id="0" name=""/>
        <dsp:cNvSpPr/>
      </dsp:nvSpPr>
      <dsp:spPr>
        <a:xfrm>
          <a:off x="9314114" y="4031870"/>
          <a:ext cx="2178381" cy="1816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1- Cevap veren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2- Kontrol edici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3- Anlayışlı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4- Umursamaz</a:t>
          </a:r>
        </a:p>
      </dsp:txBody>
      <dsp:txXfrm>
        <a:off x="9367319" y="4085075"/>
        <a:ext cx="2071971" cy="1710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ACDBE-B27E-4F07-B3F6-5B61317E17CA}">
      <dsp:nvSpPr>
        <dsp:cNvPr id="0" name=""/>
        <dsp:cNvSpPr/>
      </dsp:nvSpPr>
      <dsp:spPr>
        <a:xfrm>
          <a:off x="3433674" y="1417"/>
          <a:ext cx="1573423" cy="1573423"/>
        </a:xfrm>
        <a:prstGeom prst="ellipse">
          <a:avLst/>
        </a:prstGeom>
        <a:solidFill>
          <a:srgbClr val="C931A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Ürtiker</a:t>
          </a:r>
          <a:endParaRPr lang="tr-TR" sz="2200" b="1" kern="1200" dirty="0"/>
        </a:p>
      </dsp:txBody>
      <dsp:txXfrm>
        <a:off x="3664096" y="231839"/>
        <a:ext cx="1112579" cy="1112579"/>
      </dsp:txXfrm>
    </dsp:sp>
    <dsp:sp modelId="{7D055938-8DB4-46A6-BDF2-0A057A47BA43}">
      <dsp:nvSpPr>
        <dsp:cNvPr id="0" name=""/>
        <dsp:cNvSpPr/>
      </dsp:nvSpPr>
      <dsp:spPr>
        <a:xfrm rot="1800000">
          <a:off x="5006822" y="1080413"/>
          <a:ext cx="359402" cy="531030"/>
        </a:xfrm>
        <a:prstGeom prst="rightArrow">
          <a:avLst>
            <a:gd name="adj1" fmla="val 60000"/>
            <a:gd name="adj2" fmla="val 50000"/>
          </a:avLst>
        </a:prstGeom>
        <a:solidFill>
          <a:srgbClr val="C931A1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5014045" y="1159664"/>
        <a:ext cx="251581" cy="318618"/>
      </dsp:txXfrm>
    </dsp:sp>
    <dsp:sp modelId="{6F7F3723-58D4-4377-9051-BDFCD3076187}">
      <dsp:nvSpPr>
        <dsp:cNvPr id="0" name=""/>
        <dsp:cNvSpPr/>
      </dsp:nvSpPr>
      <dsp:spPr>
        <a:xfrm>
          <a:off x="5336123" y="1153434"/>
          <a:ext cx="1857473" cy="16301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/>
            <a:t>Anjioödem</a:t>
          </a:r>
          <a:endParaRPr lang="tr-TR" sz="2000" b="1" kern="1200" dirty="0"/>
        </a:p>
      </dsp:txBody>
      <dsp:txXfrm>
        <a:off x="5608144" y="1392163"/>
        <a:ext cx="1313431" cy="1152687"/>
      </dsp:txXfrm>
    </dsp:sp>
    <dsp:sp modelId="{936C808D-2A62-45A7-87FD-D20B5BF9BFDF}">
      <dsp:nvSpPr>
        <dsp:cNvPr id="0" name=""/>
        <dsp:cNvSpPr/>
      </dsp:nvSpPr>
      <dsp:spPr>
        <a:xfrm rot="5400000">
          <a:off x="6076667" y="2862493"/>
          <a:ext cx="376386" cy="531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6133125" y="2912241"/>
        <a:ext cx="263470" cy="318618"/>
      </dsp:txXfrm>
    </dsp:sp>
    <dsp:sp modelId="{6B36CD94-4D25-4073-9637-2DE7F96CF1A8}">
      <dsp:nvSpPr>
        <dsp:cNvPr id="0" name=""/>
        <dsp:cNvSpPr/>
      </dsp:nvSpPr>
      <dsp:spPr>
        <a:xfrm>
          <a:off x="5302955" y="3493742"/>
          <a:ext cx="1923809" cy="1671038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Anafilaksi</a:t>
          </a:r>
          <a:endParaRPr lang="tr-TR" sz="2200" b="1" kern="1200" dirty="0"/>
        </a:p>
      </dsp:txBody>
      <dsp:txXfrm>
        <a:off x="5584690" y="3738460"/>
        <a:ext cx="1360339" cy="1181602"/>
      </dsp:txXfrm>
    </dsp:sp>
    <dsp:sp modelId="{5C806AE1-B384-464A-9C4C-42988939F3BC}">
      <dsp:nvSpPr>
        <dsp:cNvPr id="0" name=""/>
        <dsp:cNvSpPr/>
      </dsp:nvSpPr>
      <dsp:spPr>
        <a:xfrm rot="9000000">
          <a:off x="5019175" y="4683643"/>
          <a:ext cx="343985" cy="53103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5115457" y="4764050"/>
        <a:ext cx="240790" cy="318618"/>
      </dsp:txXfrm>
    </dsp:sp>
    <dsp:sp modelId="{671A1D54-EB2A-45C7-933A-F5EC57A33967}">
      <dsp:nvSpPr>
        <dsp:cNvPr id="0" name=""/>
        <dsp:cNvSpPr/>
      </dsp:nvSpPr>
      <dsp:spPr>
        <a:xfrm>
          <a:off x="3433674" y="4722927"/>
          <a:ext cx="1573423" cy="15734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Akut rinit </a:t>
          </a:r>
          <a:endParaRPr lang="tr-TR" sz="2200" b="1" kern="1200" dirty="0"/>
        </a:p>
      </dsp:txBody>
      <dsp:txXfrm>
        <a:off x="3664096" y="4953349"/>
        <a:ext cx="1112579" cy="1112579"/>
      </dsp:txXfrm>
    </dsp:sp>
    <dsp:sp modelId="{DF44B291-61BA-4A39-82AA-820DB6D2E6D8}">
      <dsp:nvSpPr>
        <dsp:cNvPr id="0" name=""/>
        <dsp:cNvSpPr/>
      </dsp:nvSpPr>
      <dsp:spPr>
        <a:xfrm rot="12600000">
          <a:off x="2999734" y="4659840"/>
          <a:ext cx="417285" cy="531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3116533" y="4797342"/>
        <a:ext cx="292100" cy="318618"/>
      </dsp:txXfrm>
    </dsp:sp>
    <dsp:sp modelId="{4B642829-9107-4807-8BBB-D4885D1EC117}">
      <dsp:nvSpPr>
        <dsp:cNvPr id="0" name=""/>
        <dsp:cNvSpPr/>
      </dsp:nvSpPr>
      <dsp:spPr>
        <a:xfrm>
          <a:off x="1389201" y="3542550"/>
          <a:ext cx="1573423" cy="15734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Yaygın kaşıntı</a:t>
          </a:r>
          <a:endParaRPr lang="tr-TR" sz="2200" b="1" kern="1200" dirty="0"/>
        </a:p>
      </dsp:txBody>
      <dsp:txXfrm>
        <a:off x="1619623" y="3772972"/>
        <a:ext cx="1112579" cy="1112579"/>
      </dsp:txXfrm>
    </dsp:sp>
    <dsp:sp modelId="{714FBA72-70B7-414B-AF16-62AAF4F3D236}">
      <dsp:nvSpPr>
        <dsp:cNvPr id="0" name=""/>
        <dsp:cNvSpPr/>
      </dsp:nvSpPr>
      <dsp:spPr>
        <a:xfrm rot="16200000">
          <a:off x="1967270" y="2895179"/>
          <a:ext cx="417285" cy="531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2029863" y="3063978"/>
        <a:ext cx="292100" cy="318618"/>
      </dsp:txXfrm>
    </dsp:sp>
    <dsp:sp modelId="{796E2B1F-4C37-4F3D-94D2-E2D4193D5095}">
      <dsp:nvSpPr>
        <dsp:cNvPr id="0" name=""/>
        <dsp:cNvSpPr/>
      </dsp:nvSpPr>
      <dsp:spPr>
        <a:xfrm>
          <a:off x="1389201" y="1181795"/>
          <a:ext cx="1573423" cy="15734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Akut GIS bulguları</a:t>
          </a:r>
          <a:endParaRPr lang="tr-TR" sz="2200" b="1" kern="1200" dirty="0"/>
        </a:p>
      </dsp:txBody>
      <dsp:txXfrm>
        <a:off x="1619623" y="1412217"/>
        <a:ext cx="1112579" cy="1112579"/>
      </dsp:txXfrm>
    </dsp:sp>
    <dsp:sp modelId="{D63ED8BB-2570-4E0B-83B3-B394FA172219}">
      <dsp:nvSpPr>
        <dsp:cNvPr id="0" name=""/>
        <dsp:cNvSpPr/>
      </dsp:nvSpPr>
      <dsp:spPr>
        <a:xfrm rot="19800000">
          <a:off x="2979279" y="1118708"/>
          <a:ext cx="417285" cy="531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2987665" y="1256210"/>
        <a:ext cx="292100" cy="318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93B6-C001-4D60-9676-2991B7B195CA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8961-0181-4F5E-A1C9-45505D1659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20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909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805E9-B215-4C82-BFFF-CA446EA8DFB5}" type="slidenum">
              <a:rPr lang="tr-T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tr-T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72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22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47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86A1-313B-4E15-85DF-4E35E0BE97A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F905-7B47-41AE-A4BB-88000534E75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13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91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30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61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31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55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40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F155-662B-4ADE-8839-F0780ECF29E1}" type="datetimeFigureOut">
              <a:rPr lang="tr-TR" smtClean="0"/>
              <a:t>23/04/2017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35FF6-B112-4EF7-BB84-2FBF5E8A6E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3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5.jp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cad=rja&amp;uact=8&amp;ved=0ahUKEwj2-oOGi9nSAhVBiRoKHfZyAc0QjRwIBw&amp;url=https://appliedbehavioralstrategies.wordpress.com/2011/09/22/research-review-assessment-of-feeding-problems/&amp;bvm=bv.149397726,d.d2s&amp;psig=AFQjCNG9VGtEQOEAf-ZXFPoqvhmXMBTRCw&amp;ust=148968704639796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94459" y="3089998"/>
            <a:ext cx="9144000" cy="16364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Beslenme problemi olan süt çocuğuna </a:t>
            </a:r>
            <a:r>
              <a:rPr lang="tr-T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yaklaşım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94459" y="479213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tr-T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hasta besin alerjisi açısından değerlendirilmeli</a:t>
            </a:r>
            <a:r>
              <a:rPr lang="tr-T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tr-T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Cem Hasan RAZİ</a:t>
            </a:r>
            <a:endParaRPr lang="tr-T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7" y="210486"/>
            <a:ext cx="6214325" cy="191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4" y="5213500"/>
            <a:ext cx="238125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r="8972"/>
          <a:stretch/>
        </p:blipFill>
        <p:spPr>
          <a:xfrm>
            <a:off x="9633397" y="4660790"/>
            <a:ext cx="2435578" cy="186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25" y="210486"/>
            <a:ext cx="5238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65915" y="228601"/>
            <a:ext cx="9400460" cy="1149438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FF6600"/>
                </a:solidFill>
              </a:rPr>
              <a:t>Sadece bazı çocuklarda ortaya çıkan ama besinle ilişkili </a:t>
            </a:r>
            <a:r>
              <a:rPr lang="tr-TR" altLang="tr-TR" b="1" dirty="0" smtClean="0">
                <a:solidFill>
                  <a:srgbClr val="FF6600"/>
                </a:solidFill>
              </a:rPr>
              <a:t>durumlar</a:t>
            </a:r>
            <a:endParaRPr lang="tr-TR" altLang="tr-TR" b="1" dirty="0"/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66670" y="1507486"/>
            <a:ext cx="11337702" cy="47243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tr-TR" altLang="tr-TR" sz="2600" dirty="0">
                <a:solidFill>
                  <a:srgbClr val="FF6600"/>
                </a:solidFill>
              </a:rPr>
              <a:t> </a:t>
            </a:r>
            <a:r>
              <a:rPr lang="tr-TR" altLang="tr-TR" sz="2600" dirty="0" smtClean="0">
                <a:effectLst/>
              </a:rPr>
              <a:t>Asit </a:t>
            </a:r>
            <a:r>
              <a:rPr lang="tr-TR" altLang="tr-TR" sz="2600" dirty="0" err="1">
                <a:effectLst/>
              </a:rPr>
              <a:t>supresyonu</a:t>
            </a:r>
            <a:r>
              <a:rPr lang="tr-TR" altLang="tr-TR" sz="2600" dirty="0">
                <a:effectLst/>
              </a:rPr>
              <a:t> tedavisine cevap vermeyen </a:t>
            </a:r>
            <a:r>
              <a:rPr lang="tr-TR" altLang="tr-TR" sz="2600" b="1" dirty="0" err="1">
                <a:effectLst/>
              </a:rPr>
              <a:t>gastroözefagial</a:t>
            </a:r>
            <a:r>
              <a:rPr lang="tr-TR" altLang="tr-TR" sz="2600" b="1" dirty="0">
                <a:effectLst/>
              </a:rPr>
              <a:t> </a:t>
            </a:r>
            <a:r>
              <a:rPr lang="tr-TR" altLang="tr-TR" sz="2600" b="1" dirty="0" smtClean="0">
                <a:effectLst/>
              </a:rPr>
              <a:t>reflü</a:t>
            </a:r>
            <a:endParaRPr lang="tr-TR" altLang="tr-TR" sz="2600" b="1" dirty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tr-TR" altLang="tr-TR" sz="2600" dirty="0" smtClean="0">
                <a:effectLst/>
              </a:rPr>
              <a:t> İlk </a:t>
            </a:r>
            <a:r>
              <a:rPr lang="tr-TR" altLang="tr-TR" sz="2600" dirty="0">
                <a:effectLst/>
              </a:rPr>
              <a:t>1 yaş içinde ortaya çıkan ve </a:t>
            </a:r>
            <a:r>
              <a:rPr lang="tr-TR" altLang="tr-TR" sz="2600" dirty="0" err="1">
                <a:effectLst/>
              </a:rPr>
              <a:t>topikal</a:t>
            </a:r>
            <a:r>
              <a:rPr lang="tr-TR" altLang="tr-TR" sz="2600" dirty="0">
                <a:effectLst/>
              </a:rPr>
              <a:t> tedaviye yanıt vermeyen </a:t>
            </a:r>
            <a:r>
              <a:rPr lang="tr-TR" altLang="tr-TR" sz="2600" b="1" dirty="0" err="1">
                <a:effectLst/>
              </a:rPr>
              <a:t>atopik</a:t>
            </a:r>
            <a:r>
              <a:rPr lang="tr-TR" altLang="tr-TR" sz="2600" b="1" dirty="0">
                <a:effectLst/>
              </a:rPr>
              <a:t> </a:t>
            </a:r>
            <a:r>
              <a:rPr lang="tr-TR" altLang="tr-TR" sz="2600" b="1" dirty="0" smtClean="0">
                <a:effectLst/>
              </a:rPr>
              <a:t>dermatit</a:t>
            </a:r>
            <a:endParaRPr lang="tr-TR" altLang="tr-TR" sz="2600" b="1" dirty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tr-TR" altLang="tr-TR" sz="2600" dirty="0" smtClean="0">
                <a:effectLst/>
              </a:rPr>
              <a:t> Hayatın </a:t>
            </a:r>
            <a:r>
              <a:rPr lang="tr-TR" altLang="tr-TR" sz="2600" dirty="0">
                <a:effectLst/>
              </a:rPr>
              <a:t>ilk haftalarında devamlı, </a:t>
            </a:r>
            <a:r>
              <a:rPr lang="tr-TR" altLang="tr-TR" sz="2600" b="1" dirty="0">
                <a:effectLst/>
              </a:rPr>
              <a:t>şiddetli </a:t>
            </a:r>
            <a:r>
              <a:rPr lang="tr-TR" altLang="tr-TR" sz="2600" b="1" dirty="0" smtClean="0">
                <a:effectLst/>
              </a:rPr>
              <a:t>kolik</a:t>
            </a:r>
            <a:endParaRPr lang="tr-TR" altLang="tr-TR" sz="2600" b="1" dirty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tr-TR" altLang="tr-TR" sz="2600" dirty="0" smtClean="0">
                <a:effectLst/>
              </a:rPr>
              <a:t> Hazır </a:t>
            </a:r>
            <a:r>
              <a:rPr lang="tr-TR" altLang="tr-TR" sz="2600" dirty="0">
                <a:effectLst/>
              </a:rPr>
              <a:t>mama eklenmesiyle birlikte başlayan </a:t>
            </a:r>
            <a:r>
              <a:rPr lang="tr-TR" altLang="tr-TR" sz="2600" b="1" dirty="0">
                <a:effectLst/>
              </a:rPr>
              <a:t>kabızlık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379335" y="6361312"/>
            <a:ext cx="5525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Allen KJ, Hill DJ, Heine RG. Food allergy in childhood. MJA </a:t>
            </a:r>
            <a:r>
              <a:rPr lang="tr-TR" sz="1400" dirty="0" smtClean="0">
                <a:solidFill>
                  <a:srgbClr val="0070C0"/>
                </a:solidFill>
              </a:rPr>
              <a:t>2006:</a:t>
            </a:r>
            <a:r>
              <a:rPr lang="en-US" sz="1400" dirty="0" smtClean="0">
                <a:solidFill>
                  <a:srgbClr val="0070C0"/>
                </a:solidFill>
              </a:rPr>
              <a:t>394- </a:t>
            </a:r>
            <a:r>
              <a:rPr lang="en-US" sz="1400" dirty="0">
                <a:solidFill>
                  <a:srgbClr val="0070C0"/>
                </a:solidFill>
              </a:rPr>
              <a:t>400.</a:t>
            </a:r>
            <a:endParaRPr lang="tr-TR" sz="1400" dirty="0">
              <a:solidFill>
                <a:srgbClr val="0070C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334" y="3607813"/>
            <a:ext cx="2358081" cy="2358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1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34095"/>
            <a:ext cx="9144000" cy="1442435"/>
          </a:xfrm>
          <a:solidFill>
            <a:schemeClr val="accent1">
              <a:lumMod val="50000"/>
            </a:schemeClr>
          </a:solidFill>
        </p:spPr>
        <p:txBody>
          <a:bodyPr anchor="ctr"/>
          <a:lstStyle/>
          <a:p>
            <a:r>
              <a:rPr lang="tr-TR" b="1" dirty="0" smtClean="0">
                <a:solidFill>
                  <a:schemeClr val="bg1"/>
                </a:solidFill>
              </a:rPr>
              <a:t>Olgu sunumları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16" y="2596166"/>
            <a:ext cx="5356198" cy="39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/>
          </p:cNvSpPr>
          <p:nvPr/>
        </p:nvSpPr>
        <p:spPr bwMode="auto">
          <a:xfrm>
            <a:off x="6134100" y="188913"/>
            <a:ext cx="1728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endParaRPr lang="tr-TR" sz="3200" b="1" dirty="0"/>
          </a:p>
        </p:txBody>
      </p:sp>
      <p:sp>
        <p:nvSpPr>
          <p:cNvPr id="26647" name="Rectangle 23"/>
          <p:cNvSpPr>
            <a:spLocks noGrp="1"/>
          </p:cNvSpPr>
          <p:nvPr>
            <p:ph type="title"/>
          </p:nvPr>
        </p:nvSpPr>
        <p:spPr>
          <a:xfrm>
            <a:off x="467920" y="440166"/>
            <a:ext cx="3898900" cy="7778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tr-TR" sz="4000" b="1" dirty="0"/>
              <a:t>Olgu </a:t>
            </a:r>
            <a:r>
              <a:rPr lang="tr-TR" sz="4000" b="1" dirty="0" smtClean="0"/>
              <a:t>Sunumu-1</a:t>
            </a:r>
            <a:endParaRPr lang="tr-TR" sz="4000" b="1" dirty="0"/>
          </a:p>
        </p:txBody>
      </p:sp>
      <p:sp>
        <p:nvSpPr>
          <p:cNvPr id="13318" name="Rectangle 24"/>
          <p:cNvSpPr>
            <a:spLocks noGrp="1"/>
          </p:cNvSpPr>
          <p:nvPr>
            <p:ph idx="1"/>
          </p:nvPr>
        </p:nvSpPr>
        <p:spPr>
          <a:xfrm>
            <a:off x="450760" y="1744937"/>
            <a:ext cx="10087970" cy="4295258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ct val="10000"/>
              </a:spcBef>
              <a:buNone/>
            </a:pPr>
            <a:r>
              <a:rPr lang="tr-TR" sz="2400" b="1" dirty="0" smtClean="0">
                <a:solidFill>
                  <a:srgbClr val="CC0066"/>
                </a:solidFill>
              </a:rPr>
              <a:t>Şikayet</a:t>
            </a:r>
            <a:endParaRPr lang="tr-TR" sz="2400" b="1" dirty="0">
              <a:solidFill>
                <a:srgbClr val="CC0066"/>
              </a:solidFill>
            </a:endParaRPr>
          </a:p>
          <a:p>
            <a:pPr algn="just">
              <a:lnSpc>
                <a:spcPct val="160000"/>
              </a:lnSpc>
              <a:spcBef>
                <a:spcPct val="10000"/>
              </a:spcBef>
            </a:pPr>
            <a:r>
              <a:rPr lang="tr-TR" sz="2400" b="1" dirty="0" smtClean="0"/>
              <a:t>Dışkıda </a:t>
            </a:r>
            <a:r>
              <a:rPr lang="tr-TR" sz="2400" b="1" dirty="0"/>
              <a:t>kanama</a:t>
            </a:r>
          </a:p>
          <a:p>
            <a:pPr algn="just">
              <a:lnSpc>
                <a:spcPct val="160000"/>
              </a:lnSpc>
              <a:spcBef>
                <a:spcPct val="10000"/>
              </a:spcBef>
            </a:pPr>
            <a:endParaRPr lang="tr-TR" sz="2400" b="1" dirty="0" smtClean="0">
              <a:solidFill>
                <a:srgbClr val="CC0066"/>
              </a:solidFill>
            </a:endParaRPr>
          </a:p>
          <a:p>
            <a:pPr marL="0" indent="0" algn="just">
              <a:lnSpc>
                <a:spcPct val="160000"/>
              </a:lnSpc>
              <a:spcBef>
                <a:spcPct val="10000"/>
              </a:spcBef>
              <a:buNone/>
            </a:pPr>
            <a:r>
              <a:rPr lang="tr-TR" sz="2400" b="1" dirty="0" smtClean="0">
                <a:solidFill>
                  <a:srgbClr val="CC0066"/>
                </a:solidFill>
              </a:rPr>
              <a:t>Öykü</a:t>
            </a:r>
            <a:endParaRPr lang="tr-TR" sz="2400" b="1" dirty="0">
              <a:solidFill>
                <a:srgbClr val="CC0066"/>
              </a:solidFill>
            </a:endParaRPr>
          </a:p>
          <a:p>
            <a:pPr algn="just" eaLnBrk="1" hangingPunct="1">
              <a:lnSpc>
                <a:spcPct val="160000"/>
              </a:lnSpc>
              <a:spcBef>
                <a:spcPct val="10000"/>
              </a:spcBef>
            </a:pPr>
            <a:r>
              <a:rPr lang="tr-TR" sz="2400" dirty="0" smtClean="0"/>
              <a:t>Bir aylıktan itibaren </a:t>
            </a:r>
            <a:r>
              <a:rPr lang="tr-TR" sz="2400" dirty="0"/>
              <a:t>dışkısında nokta şeklinde ufak kanamaların başladığı</a:t>
            </a:r>
          </a:p>
          <a:p>
            <a:pPr algn="just" eaLnBrk="1" hangingPunct="1">
              <a:lnSpc>
                <a:spcPct val="160000"/>
              </a:lnSpc>
              <a:spcBef>
                <a:spcPct val="10000"/>
              </a:spcBef>
            </a:pPr>
            <a:r>
              <a:rPr lang="tr-TR" sz="2400" dirty="0" smtClean="0"/>
              <a:t>Başvurudan </a:t>
            </a:r>
            <a:r>
              <a:rPr lang="tr-TR" sz="2400" dirty="0"/>
              <a:t>15 gün önce ise </a:t>
            </a:r>
            <a:r>
              <a:rPr lang="tr-TR" sz="2400" dirty="0">
                <a:solidFill>
                  <a:srgbClr val="FF0000"/>
                </a:solidFill>
              </a:rPr>
              <a:t>anal </a:t>
            </a:r>
            <a:r>
              <a:rPr lang="tr-TR" sz="2400" dirty="0" err="1">
                <a:solidFill>
                  <a:srgbClr val="FF0000"/>
                </a:solidFill>
              </a:rPr>
              <a:t>fissür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düşünülerek </a:t>
            </a:r>
            <a:r>
              <a:rPr lang="tr-TR" sz="2400" dirty="0" smtClean="0"/>
              <a:t>tedavi verildiği daha sonra kanama çoğalınca </a:t>
            </a:r>
            <a:r>
              <a:rPr lang="tr-TR" sz="2400" dirty="0" smtClean="0">
                <a:solidFill>
                  <a:srgbClr val="FF0000"/>
                </a:solidFill>
              </a:rPr>
              <a:t>amip pozitif </a:t>
            </a:r>
            <a:r>
              <a:rPr lang="tr-TR" sz="2400" dirty="0" smtClean="0"/>
              <a:t>bulunarak tedavi almış</a:t>
            </a:r>
            <a:endParaRPr lang="tr-TR" sz="2400" dirty="0"/>
          </a:p>
          <a:p>
            <a:pPr algn="just">
              <a:lnSpc>
                <a:spcPct val="160000"/>
              </a:lnSpc>
              <a:spcBef>
                <a:spcPct val="10000"/>
              </a:spcBef>
            </a:pPr>
            <a:r>
              <a:rPr lang="tr-TR" sz="2400" dirty="0"/>
              <a:t>Ancak </a:t>
            </a:r>
            <a:r>
              <a:rPr lang="tr-TR" sz="2400" dirty="0" smtClean="0"/>
              <a:t>kanama </a:t>
            </a:r>
            <a:r>
              <a:rPr lang="tr-TR" sz="2400" dirty="0"/>
              <a:t>giderek </a:t>
            </a:r>
            <a:r>
              <a:rPr lang="tr-TR" sz="2400" dirty="0" smtClean="0"/>
              <a:t>artmış </a:t>
            </a:r>
            <a:r>
              <a:rPr lang="tr-TR" sz="2400" dirty="0"/>
              <a:t>ve her </a:t>
            </a:r>
            <a:r>
              <a:rPr lang="tr-TR" sz="2400" dirty="0" smtClean="0"/>
              <a:t>dışkılama </a:t>
            </a:r>
            <a:r>
              <a:rPr lang="tr-TR" sz="2400" b="1" dirty="0" smtClean="0">
                <a:solidFill>
                  <a:srgbClr val="C931A1"/>
                </a:solidFill>
              </a:rPr>
              <a:t>kanlı ve mukuslu </a:t>
            </a:r>
            <a:r>
              <a:rPr lang="tr-TR" sz="2400" dirty="0" smtClean="0"/>
              <a:t>olmaya başlamış</a:t>
            </a:r>
            <a:endParaRPr lang="tr-TR" sz="2400" dirty="0"/>
          </a:p>
        </p:txBody>
      </p:sp>
      <p:sp>
        <p:nvSpPr>
          <p:cNvPr id="13323" name="Rectangle 25"/>
          <p:cNvSpPr>
            <a:spLocks/>
          </p:cNvSpPr>
          <p:nvPr/>
        </p:nvSpPr>
        <p:spPr bwMode="auto">
          <a:xfrm>
            <a:off x="2276476" y="2163763"/>
            <a:ext cx="18272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tr-TR" sz="2800" b="1" dirty="0">
              <a:solidFill>
                <a:srgbClr val="CC0066"/>
              </a:solidFill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4572001" y="357677"/>
            <a:ext cx="2157737" cy="869530"/>
            <a:chOff x="4572001" y="357677"/>
            <a:chExt cx="2157737" cy="869530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92"/>
            <a:stretch/>
          </p:blipFill>
          <p:spPr>
            <a:xfrm rot="13572426">
              <a:off x="5808372" y="118891"/>
              <a:ext cx="682580" cy="1160152"/>
            </a:xfrm>
            <a:prstGeom prst="rect">
              <a:avLst/>
            </a:prstGeom>
          </p:spPr>
        </p:pic>
        <p:sp>
          <p:nvSpPr>
            <p:cNvPr id="8" name="Yuvarlatılmış Dikdörtgen 7"/>
            <p:cNvSpPr/>
            <p:nvPr/>
          </p:nvSpPr>
          <p:spPr>
            <a:xfrm>
              <a:off x="4572001" y="449331"/>
              <a:ext cx="1313644" cy="777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/>
                <a:t>3 aylık</a:t>
              </a:r>
              <a:endParaRPr lang="tr-TR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021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/>
          </p:cNvSpPr>
          <p:nvPr>
            <p:ph idx="1"/>
          </p:nvPr>
        </p:nvSpPr>
        <p:spPr>
          <a:xfrm>
            <a:off x="657752" y="1744937"/>
            <a:ext cx="7828498" cy="4089634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tr-TR" sz="2400" dirty="0">
                <a:cs typeface="Arial" charset="0"/>
              </a:rPr>
              <a:t>Anne sütü ile </a:t>
            </a:r>
            <a:r>
              <a:rPr lang="tr-TR" sz="2400" dirty="0" smtClean="0">
                <a:cs typeface="Arial" charset="0"/>
              </a:rPr>
              <a:t>besleniyor</a:t>
            </a:r>
            <a:endParaRPr lang="tr-TR" sz="2400" dirty="0"/>
          </a:p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tr-TR" sz="2400" dirty="0"/>
              <a:t>Başka şikayet yok</a:t>
            </a:r>
          </a:p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tr-TR" sz="2400" dirty="0"/>
              <a:t>Huzursuzluk yok</a:t>
            </a:r>
          </a:p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tr-TR" sz="2400" dirty="0"/>
              <a:t>Doğumdan itibaren kilo artışı </a:t>
            </a:r>
            <a:r>
              <a:rPr lang="tr-TR" sz="2400" dirty="0" smtClean="0"/>
              <a:t>mevcut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tr-TR" sz="2400" b="1" dirty="0">
                <a:solidFill>
                  <a:srgbClr val="CC0066"/>
                </a:solidFill>
              </a:rPr>
              <a:t>Özgeçmiş – </a:t>
            </a:r>
            <a:r>
              <a:rPr lang="tr-TR" sz="2400" b="1" dirty="0" err="1">
                <a:solidFill>
                  <a:srgbClr val="CC0066"/>
                </a:solidFill>
              </a:rPr>
              <a:t>Soygeçmiş</a:t>
            </a:r>
            <a:endParaRPr lang="tr-TR" sz="2400" b="1" dirty="0">
              <a:solidFill>
                <a:srgbClr val="CC0066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tr-TR" sz="2400" dirty="0"/>
              <a:t>Allerjik hastalık </a:t>
            </a:r>
            <a:r>
              <a:rPr lang="tr-TR" sz="2400" dirty="0" smtClean="0"/>
              <a:t>yok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tr-TR" sz="2400" b="1" dirty="0">
                <a:solidFill>
                  <a:srgbClr val="CC0066"/>
                </a:solidFill>
              </a:rPr>
              <a:t>Fizik Muayene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tr-TR" sz="2400" b="1" dirty="0" smtClean="0"/>
              <a:t>Normal</a:t>
            </a:r>
            <a:endParaRPr lang="tr-TR" sz="2400" b="1" dirty="0"/>
          </a:p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endParaRPr lang="tr-TR" sz="2400" dirty="0"/>
          </a:p>
        </p:txBody>
      </p:sp>
      <p:sp>
        <p:nvSpPr>
          <p:cNvPr id="14344" name="Rectangle 17"/>
          <p:cNvSpPr>
            <a:spLocks/>
          </p:cNvSpPr>
          <p:nvPr/>
        </p:nvSpPr>
        <p:spPr bwMode="auto">
          <a:xfrm>
            <a:off x="2268539" y="4330701"/>
            <a:ext cx="7210425" cy="176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  <a:buBlip>
                <a:blip r:embed="rId2"/>
              </a:buBlip>
            </a:pPr>
            <a:endParaRPr lang="tr-TR" sz="2800" b="1" dirty="0"/>
          </a:p>
        </p:txBody>
      </p:sp>
      <p:sp>
        <p:nvSpPr>
          <p:cNvPr id="14345" name="Rectangle 18"/>
          <p:cNvSpPr>
            <a:spLocks/>
          </p:cNvSpPr>
          <p:nvPr/>
        </p:nvSpPr>
        <p:spPr bwMode="auto">
          <a:xfrm>
            <a:off x="2276475" y="3765550"/>
            <a:ext cx="5187950" cy="124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tr-TR" sz="2800" b="1" dirty="0"/>
          </a:p>
        </p:txBody>
      </p:sp>
      <p:sp>
        <p:nvSpPr>
          <p:cNvPr id="6" name="Rectangle 23"/>
          <p:cNvSpPr txBox="1">
            <a:spLocks/>
          </p:cNvSpPr>
          <p:nvPr/>
        </p:nvSpPr>
        <p:spPr>
          <a:xfrm>
            <a:off x="801364" y="449331"/>
            <a:ext cx="3898900" cy="777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4000" b="1" dirty="0" smtClean="0"/>
              <a:t>Olgu Sunumu-1</a:t>
            </a:r>
            <a:endParaRPr lang="tr-TR" sz="4000" b="1" dirty="0"/>
          </a:p>
        </p:txBody>
      </p:sp>
      <p:grpSp>
        <p:nvGrpSpPr>
          <p:cNvPr id="7" name="Grup 6"/>
          <p:cNvGrpSpPr/>
          <p:nvPr/>
        </p:nvGrpSpPr>
        <p:grpSpPr>
          <a:xfrm>
            <a:off x="5061398" y="357677"/>
            <a:ext cx="2157737" cy="869530"/>
            <a:chOff x="4572001" y="357677"/>
            <a:chExt cx="2157737" cy="86953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92"/>
            <a:stretch/>
          </p:blipFill>
          <p:spPr>
            <a:xfrm rot="13572426">
              <a:off x="5808372" y="118891"/>
              <a:ext cx="682580" cy="1160152"/>
            </a:xfrm>
            <a:prstGeom prst="rect">
              <a:avLst/>
            </a:prstGeom>
          </p:spPr>
        </p:pic>
        <p:sp>
          <p:nvSpPr>
            <p:cNvPr id="9" name="Yuvarlatılmış Dikdörtgen 8"/>
            <p:cNvSpPr/>
            <p:nvPr/>
          </p:nvSpPr>
          <p:spPr>
            <a:xfrm>
              <a:off x="4572001" y="449331"/>
              <a:ext cx="1313644" cy="777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/>
                <a:t>3 aylık</a:t>
              </a:r>
              <a:endParaRPr lang="tr-TR" sz="2800" b="1" dirty="0"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 b="39666"/>
          <a:stretch/>
        </p:blipFill>
        <p:spPr>
          <a:xfrm>
            <a:off x="5873751" y="2225622"/>
            <a:ext cx="5993545" cy="307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7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16"/>
          <p:cNvSpPr>
            <a:spLocks/>
          </p:cNvSpPr>
          <p:nvPr/>
        </p:nvSpPr>
        <p:spPr bwMode="auto">
          <a:xfrm>
            <a:off x="434796" y="1625374"/>
            <a:ext cx="9095570" cy="511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tr-TR" sz="2400" b="1" dirty="0" smtClean="0">
                <a:solidFill>
                  <a:srgbClr val="CC0066"/>
                </a:solidFill>
              </a:rPr>
              <a:t>Laboratuvar</a:t>
            </a:r>
          </a:p>
          <a:p>
            <a:pPr fontAlgn="base">
              <a:lnSpc>
                <a:spcPct val="150000"/>
              </a:lnSpc>
            </a:pPr>
            <a:r>
              <a:rPr lang="tr-TR" sz="2400" b="1" dirty="0" err="1"/>
              <a:t>Hemogram</a:t>
            </a:r>
            <a:r>
              <a:rPr lang="tr-TR" sz="2400" b="1" dirty="0"/>
              <a:t>, karaciğer ve böbrek fonksiyon testleri: Normal </a:t>
            </a:r>
            <a:endParaRPr lang="tr-TR" sz="2400" dirty="0"/>
          </a:p>
          <a:p>
            <a:pPr fontAlgn="base">
              <a:lnSpc>
                <a:spcPct val="150000"/>
              </a:lnSpc>
            </a:pPr>
            <a:r>
              <a:rPr lang="tr-TR" sz="2400" b="1" dirty="0"/>
              <a:t>Kanama profili: Normal</a:t>
            </a:r>
            <a:endParaRPr lang="tr-TR" sz="2400" dirty="0"/>
          </a:p>
          <a:p>
            <a:pPr fontAlgn="base">
              <a:lnSpc>
                <a:spcPct val="150000"/>
              </a:lnSpc>
            </a:pPr>
            <a:r>
              <a:rPr lang="tr-TR" sz="2400" b="1" dirty="0"/>
              <a:t>Total </a:t>
            </a:r>
            <a:r>
              <a:rPr lang="tr-TR" sz="2400" b="1" dirty="0" err="1"/>
              <a:t>eozinofil</a:t>
            </a:r>
            <a:r>
              <a:rPr lang="tr-TR" sz="2400" b="1" dirty="0"/>
              <a:t>: </a:t>
            </a:r>
            <a:r>
              <a:rPr lang="tr-TR" sz="2400" b="1" dirty="0" smtClean="0"/>
              <a:t>250/mm</a:t>
            </a:r>
            <a:r>
              <a:rPr lang="tr-TR" sz="2400" b="1" baseline="30000" dirty="0" smtClean="0"/>
              <a:t>3</a:t>
            </a:r>
            <a:endParaRPr lang="tr-TR" sz="2400" dirty="0"/>
          </a:p>
          <a:p>
            <a:pPr fontAlgn="base">
              <a:lnSpc>
                <a:spcPct val="150000"/>
              </a:lnSpc>
            </a:pPr>
            <a:r>
              <a:rPr lang="tr-TR" sz="2400" b="1" dirty="0"/>
              <a:t>Dışkı direkt bakısı: </a:t>
            </a:r>
            <a:r>
              <a:rPr lang="tr-TR" sz="2400" b="1" dirty="0">
                <a:solidFill>
                  <a:srgbClr val="C931A1"/>
                </a:solidFill>
              </a:rPr>
              <a:t>Bol eritrosit, her sahada 5-6 lökosit</a:t>
            </a:r>
            <a:endParaRPr lang="tr-TR" sz="2400" dirty="0">
              <a:solidFill>
                <a:srgbClr val="C931A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tr-TR" sz="2400" b="1" dirty="0"/>
              <a:t>Dışkı </a:t>
            </a:r>
            <a:r>
              <a:rPr lang="tr-TR" sz="2400" b="1" dirty="0" err="1"/>
              <a:t>wright</a:t>
            </a:r>
            <a:r>
              <a:rPr lang="tr-TR" sz="2400" b="1" dirty="0"/>
              <a:t> boyama: </a:t>
            </a:r>
            <a:r>
              <a:rPr lang="tr-TR" sz="2400" b="1" dirty="0" smtClean="0">
                <a:solidFill>
                  <a:srgbClr val="C931A1"/>
                </a:solidFill>
              </a:rPr>
              <a:t>Az sayıda </a:t>
            </a:r>
            <a:r>
              <a:rPr lang="tr-TR" sz="2400" b="1" dirty="0" err="1" smtClean="0">
                <a:solidFill>
                  <a:srgbClr val="C931A1"/>
                </a:solidFill>
              </a:rPr>
              <a:t>eozinofiller</a:t>
            </a:r>
            <a:endParaRPr lang="tr-TR" sz="2400" dirty="0">
              <a:solidFill>
                <a:srgbClr val="C931A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tr-TR" sz="2400" b="1" dirty="0"/>
              <a:t>Dışkı </a:t>
            </a:r>
            <a:r>
              <a:rPr lang="tr-TR" sz="2400" b="1" dirty="0" smtClean="0"/>
              <a:t>Kültürü: </a:t>
            </a:r>
            <a:r>
              <a:rPr lang="tr-TR" sz="2400" b="1" dirty="0"/>
              <a:t>Üreme yok, </a:t>
            </a:r>
            <a:endParaRPr lang="tr-TR" sz="2400" b="1" dirty="0" smtClean="0"/>
          </a:p>
          <a:p>
            <a:pPr fontAlgn="base">
              <a:lnSpc>
                <a:spcPct val="150000"/>
              </a:lnSpc>
            </a:pPr>
            <a:r>
              <a:rPr lang="tr-TR" sz="2400" b="1" dirty="0" smtClean="0"/>
              <a:t>Dışkıda parazit, amip </a:t>
            </a:r>
            <a:r>
              <a:rPr lang="tr-TR" sz="2400" b="1" dirty="0"/>
              <a:t>antijeni, </a:t>
            </a:r>
            <a:r>
              <a:rPr lang="tr-TR" sz="2400" b="1" dirty="0" err="1"/>
              <a:t>Clostridium</a:t>
            </a:r>
            <a:r>
              <a:rPr lang="tr-TR" sz="2400" b="1" dirty="0"/>
              <a:t> </a:t>
            </a:r>
            <a:r>
              <a:rPr lang="tr-TR" sz="2400" b="1" dirty="0" err="1"/>
              <a:t>difficili</a:t>
            </a:r>
            <a:r>
              <a:rPr lang="tr-TR" sz="2400" b="1" dirty="0"/>
              <a:t> toksini: Negatif</a:t>
            </a:r>
            <a:endParaRPr lang="tr-TR" sz="2400" dirty="0"/>
          </a:p>
          <a:p>
            <a:pPr fontAlgn="base">
              <a:lnSpc>
                <a:spcPct val="150000"/>
              </a:lnSpc>
            </a:pPr>
            <a:r>
              <a:rPr lang="tr-TR" sz="2400" b="1" dirty="0">
                <a:solidFill>
                  <a:srgbClr val="C931A1"/>
                </a:solidFill>
              </a:rPr>
              <a:t>İnek sütü </a:t>
            </a:r>
            <a:r>
              <a:rPr lang="tr-TR" sz="2400" b="1" dirty="0" err="1">
                <a:solidFill>
                  <a:srgbClr val="C931A1"/>
                </a:solidFill>
              </a:rPr>
              <a:t>sp</a:t>
            </a:r>
            <a:r>
              <a:rPr lang="tr-TR" sz="2400" b="1" dirty="0">
                <a:solidFill>
                  <a:srgbClr val="C931A1"/>
                </a:solidFill>
              </a:rPr>
              <a:t> </a:t>
            </a:r>
            <a:r>
              <a:rPr lang="tr-TR" sz="2400" b="1" dirty="0" smtClean="0">
                <a:solidFill>
                  <a:srgbClr val="C931A1"/>
                </a:solidFill>
              </a:rPr>
              <a:t>IgE</a:t>
            </a:r>
            <a:r>
              <a:rPr lang="tr-TR" sz="2400" b="1" dirty="0">
                <a:solidFill>
                  <a:srgbClr val="C931A1"/>
                </a:solidFill>
              </a:rPr>
              <a:t>: Negatif</a:t>
            </a:r>
            <a:endParaRPr lang="tr-TR" sz="2400" dirty="0">
              <a:solidFill>
                <a:srgbClr val="C931A1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tr-TR" sz="2400" b="1" dirty="0">
              <a:solidFill>
                <a:srgbClr val="CC0066"/>
              </a:solidFill>
            </a:endParaRPr>
          </a:p>
        </p:txBody>
      </p:sp>
      <p:sp>
        <p:nvSpPr>
          <p:cNvPr id="14" name="13 Oval Belirtme Çizgisi"/>
          <p:cNvSpPr>
            <a:spLocks noChangeArrowheads="1"/>
          </p:cNvSpPr>
          <p:nvPr/>
        </p:nvSpPr>
        <p:spPr bwMode="auto">
          <a:xfrm>
            <a:off x="7692693" y="605481"/>
            <a:ext cx="3453101" cy="1660449"/>
          </a:xfrm>
          <a:prstGeom prst="wedgeEllipseCallout">
            <a:avLst>
              <a:gd name="adj1" fmla="val -33926"/>
              <a:gd name="adj2" fmla="val 61773"/>
            </a:avLst>
          </a:prstGeom>
          <a:gradFill rotWithShape="1">
            <a:gsLst>
              <a:gs pos="0">
                <a:srgbClr val="FFAFD7"/>
              </a:gs>
              <a:gs pos="100000">
                <a:srgbClr val="FFEBF5"/>
              </a:gs>
            </a:gsLst>
            <a:path path="rect">
              <a:fillToRect l="50000" t="50000" r="50000" b="50000"/>
            </a:path>
          </a:gradFill>
          <a:ln w="25400" algn="ctr">
            <a:solidFill>
              <a:srgbClr val="CC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b="1" dirty="0">
                <a:latin typeface="Arial" charset="0"/>
              </a:rPr>
              <a:t>Besin proteini ile ilişkili </a:t>
            </a:r>
            <a:r>
              <a:rPr lang="tr-TR" sz="2400" b="1" dirty="0" err="1">
                <a:latin typeface="Arial" charset="0"/>
              </a:rPr>
              <a:t>proktokolit</a:t>
            </a:r>
            <a:endParaRPr lang="tr-TR" sz="2400" b="1" dirty="0">
              <a:latin typeface="Arial" charset="0"/>
            </a:endParaRPr>
          </a:p>
        </p:txBody>
      </p:sp>
      <p:sp>
        <p:nvSpPr>
          <p:cNvPr id="6" name="Rectangle 23"/>
          <p:cNvSpPr txBox="1">
            <a:spLocks/>
          </p:cNvSpPr>
          <p:nvPr/>
        </p:nvSpPr>
        <p:spPr>
          <a:xfrm>
            <a:off x="496762" y="449331"/>
            <a:ext cx="3898900" cy="777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4000" b="1" dirty="0" smtClean="0"/>
              <a:t>Olgu Sunumu-1</a:t>
            </a:r>
            <a:endParaRPr lang="tr-TR" sz="4000" b="1" dirty="0"/>
          </a:p>
        </p:txBody>
      </p:sp>
      <p:grpSp>
        <p:nvGrpSpPr>
          <p:cNvPr id="7" name="Grup 6"/>
          <p:cNvGrpSpPr/>
          <p:nvPr/>
        </p:nvGrpSpPr>
        <p:grpSpPr>
          <a:xfrm>
            <a:off x="4713668" y="357677"/>
            <a:ext cx="2157737" cy="869530"/>
            <a:chOff x="4572001" y="357677"/>
            <a:chExt cx="2157737" cy="86953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92"/>
            <a:stretch/>
          </p:blipFill>
          <p:spPr>
            <a:xfrm rot="13572426">
              <a:off x="5808372" y="118891"/>
              <a:ext cx="682580" cy="1160152"/>
            </a:xfrm>
            <a:prstGeom prst="rect">
              <a:avLst/>
            </a:prstGeom>
          </p:spPr>
        </p:pic>
        <p:sp>
          <p:nvSpPr>
            <p:cNvPr id="9" name="Yuvarlatılmış Dikdörtgen 8"/>
            <p:cNvSpPr/>
            <p:nvPr/>
          </p:nvSpPr>
          <p:spPr>
            <a:xfrm>
              <a:off x="4572001" y="449331"/>
              <a:ext cx="1313644" cy="777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/>
                <a:t>3 aylık</a:t>
              </a:r>
              <a:endParaRPr lang="tr-TR" sz="2800" b="1" dirty="0"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94" y="2906486"/>
            <a:ext cx="4348816" cy="244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0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35" name="AutoShape 47"/>
          <p:cNvSpPr>
            <a:spLocks noChangeArrowheads="1"/>
          </p:cNvSpPr>
          <p:nvPr/>
        </p:nvSpPr>
        <p:spPr bwMode="auto">
          <a:xfrm>
            <a:off x="2261417" y="1567688"/>
            <a:ext cx="7856537" cy="469900"/>
          </a:xfrm>
          <a:prstGeom prst="roundRect">
            <a:avLst>
              <a:gd name="adj" fmla="val 19435"/>
            </a:avLst>
          </a:prstGeom>
          <a:gradFill rotWithShape="1">
            <a:gsLst>
              <a:gs pos="0">
                <a:srgbClr val="FF9966"/>
              </a:gs>
              <a:gs pos="100000">
                <a:srgbClr val="FFBE9E"/>
              </a:gs>
            </a:gsLst>
            <a:lin ang="5400000" scaled="1"/>
          </a:gra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4737" name="Rectangle 49"/>
          <p:cNvSpPr>
            <a:spLocks noGrp="1"/>
          </p:cNvSpPr>
          <p:nvPr>
            <p:ph idx="1"/>
          </p:nvPr>
        </p:nvSpPr>
        <p:spPr>
          <a:xfrm>
            <a:off x="2041525" y="1616409"/>
            <a:ext cx="8229600" cy="57626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tr-TR" sz="2600" b="1" dirty="0"/>
              <a:t>Annenin diyetinden inek sütü içeren gıdalar çıkarıldı</a:t>
            </a:r>
          </a:p>
        </p:txBody>
      </p:sp>
      <p:pic>
        <p:nvPicPr>
          <p:cNvPr id="114742" name="Picture 54" descr="o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889" y="2043446"/>
            <a:ext cx="650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43" name="AutoShape 55"/>
          <p:cNvSpPr>
            <a:spLocks noChangeArrowheads="1"/>
          </p:cNvSpPr>
          <p:nvPr/>
        </p:nvSpPr>
        <p:spPr bwMode="auto">
          <a:xfrm>
            <a:off x="2208214" y="2713372"/>
            <a:ext cx="7856537" cy="441325"/>
          </a:xfrm>
          <a:prstGeom prst="roundRect">
            <a:avLst>
              <a:gd name="adj" fmla="val 19435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4744" name="Rectangle 56"/>
          <p:cNvSpPr>
            <a:spLocks/>
          </p:cNvSpPr>
          <p:nvPr/>
        </p:nvSpPr>
        <p:spPr bwMode="auto">
          <a:xfrm>
            <a:off x="1981201" y="2701656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tr-TR" sz="2600" b="1" dirty="0"/>
              <a:t>72 saat içinde kanama kayboldu</a:t>
            </a:r>
          </a:p>
        </p:txBody>
      </p:sp>
      <p:pic>
        <p:nvPicPr>
          <p:cNvPr id="114745" name="Picture 57" descr="o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889" y="3141996"/>
            <a:ext cx="650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46" name="AutoShape 58"/>
          <p:cNvSpPr>
            <a:spLocks noChangeArrowheads="1"/>
          </p:cNvSpPr>
          <p:nvPr/>
        </p:nvSpPr>
        <p:spPr bwMode="auto">
          <a:xfrm>
            <a:off x="2208214" y="3808746"/>
            <a:ext cx="7856537" cy="838200"/>
          </a:xfrm>
          <a:prstGeom prst="roundRect">
            <a:avLst>
              <a:gd name="adj" fmla="val 19435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4747" name="Rectangle 59"/>
          <p:cNvSpPr>
            <a:spLocks/>
          </p:cNvSpPr>
          <p:nvPr/>
        </p:nvSpPr>
        <p:spPr bwMode="auto">
          <a:xfrm>
            <a:off x="2261417" y="3802211"/>
            <a:ext cx="77755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tr-TR" sz="2600" b="1" dirty="0"/>
              <a:t>İnek sütü ürünleri  yeniden annenin diyetine eklendikten 48 saat sonra yeniden kanama</a:t>
            </a:r>
          </a:p>
        </p:txBody>
      </p:sp>
      <p:pic>
        <p:nvPicPr>
          <p:cNvPr id="114748" name="Picture 60" descr="o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889" y="4648533"/>
            <a:ext cx="650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49" name="AutoShape 61"/>
          <p:cNvSpPr>
            <a:spLocks noChangeArrowheads="1"/>
          </p:cNvSpPr>
          <p:nvPr/>
        </p:nvSpPr>
        <p:spPr bwMode="auto">
          <a:xfrm>
            <a:off x="2208214" y="5308933"/>
            <a:ext cx="7856537" cy="1227138"/>
          </a:xfrm>
          <a:prstGeom prst="roundRect">
            <a:avLst>
              <a:gd name="adj" fmla="val 15005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 b="1" dirty="0"/>
              <a:t>1 yaşına kadar eliminasyona devam</a:t>
            </a:r>
          </a:p>
          <a:p>
            <a:pPr algn="ctr"/>
            <a:r>
              <a:rPr lang="tr-TR" sz="2400" b="1" dirty="0"/>
              <a:t>1 yaşında önce annenin sonra çocuğun diyetine inek sütü</a:t>
            </a:r>
          </a:p>
          <a:p>
            <a:pPr algn="ctr"/>
            <a:r>
              <a:rPr lang="tr-TR" sz="2400" b="1" dirty="0"/>
              <a:t> eklendi. Sorunsuz olarak </a:t>
            </a:r>
            <a:r>
              <a:rPr lang="tr-TR" sz="2400" b="1" dirty="0" err="1"/>
              <a:t>tolere</a:t>
            </a:r>
            <a:r>
              <a:rPr lang="tr-TR" sz="2400" b="1" dirty="0"/>
              <a:t> etti</a:t>
            </a:r>
          </a:p>
        </p:txBody>
      </p:sp>
      <p:sp>
        <p:nvSpPr>
          <p:cNvPr id="114750" name="Rectangle 62"/>
          <p:cNvSpPr>
            <a:spLocks/>
          </p:cNvSpPr>
          <p:nvPr/>
        </p:nvSpPr>
        <p:spPr bwMode="auto">
          <a:xfrm>
            <a:off x="2208214" y="4987926"/>
            <a:ext cx="777557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sz="2600" b="1" dirty="0"/>
          </a:p>
        </p:txBody>
      </p:sp>
      <p:sp>
        <p:nvSpPr>
          <p:cNvPr id="15" name="Rectangle 23"/>
          <p:cNvSpPr txBox="1">
            <a:spLocks/>
          </p:cNvSpPr>
          <p:nvPr/>
        </p:nvSpPr>
        <p:spPr>
          <a:xfrm>
            <a:off x="496762" y="425235"/>
            <a:ext cx="3898900" cy="777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4000" b="1" dirty="0" smtClean="0"/>
              <a:t>Olgu Sunumu-1</a:t>
            </a:r>
            <a:endParaRPr lang="tr-TR" sz="4000" b="1" dirty="0"/>
          </a:p>
        </p:txBody>
      </p:sp>
      <p:grpSp>
        <p:nvGrpSpPr>
          <p:cNvPr id="16" name="Grup 15"/>
          <p:cNvGrpSpPr/>
          <p:nvPr/>
        </p:nvGrpSpPr>
        <p:grpSpPr>
          <a:xfrm>
            <a:off x="4752020" y="357178"/>
            <a:ext cx="2157737" cy="869530"/>
            <a:chOff x="4572001" y="357677"/>
            <a:chExt cx="2157737" cy="869530"/>
          </a:xfrm>
        </p:grpSpPr>
        <p:pic>
          <p:nvPicPr>
            <p:cNvPr id="17" name="Resim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92"/>
            <a:stretch/>
          </p:blipFill>
          <p:spPr>
            <a:xfrm rot="13572426">
              <a:off x="5808372" y="118891"/>
              <a:ext cx="682580" cy="1160152"/>
            </a:xfrm>
            <a:prstGeom prst="rect">
              <a:avLst/>
            </a:prstGeom>
          </p:spPr>
        </p:pic>
        <p:sp>
          <p:nvSpPr>
            <p:cNvPr id="18" name="Yuvarlatılmış Dikdörtgen 17"/>
            <p:cNvSpPr/>
            <p:nvPr/>
          </p:nvSpPr>
          <p:spPr>
            <a:xfrm>
              <a:off x="4572001" y="449331"/>
              <a:ext cx="1313644" cy="777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/>
                <a:t>3 aylık</a:t>
              </a:r>
              <a:endParaRPr lang="tr-TR" sz="28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24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4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4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4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4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4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4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4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35" grpId="0" animBg="1"/>
      <p:bldP spid="114737" grpId="0" build="p"/>
      <p:bldP spid="114743" grpId="0" animBg="1"/>
      <p:bldP spid="114744" grpId="0" build="p"/>
      <p:bldP spid="114746" grpId="0" animBg="1"/>
      <p:bldP spid="114747" grpId="0" build="p"/>
      <p:bldP spid="114749" grpId="0" animBg="1"/>
      <p:bldP spid="11475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Grp="1"/>
          </p:cNvSpPr>
          <p:nvPr>
            <p:ph type="title"/>
          </p:nvPr>
        </p:nvSpPr>
        <p:spPr>
          <a:xfrm>
            <a:off x="554865" y="329203"/>
            <a:ext cx="7958070" cy="10386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b="1" dirty="0"/>
              <a:t>Besin Proteini ile İlişkili </a:t>
            </a:r>
            <a:r>
              <a:rPr lang="tr-TR" sz="4000" b="1" dirty="0" err="1"/>
              <a:t>Proktokolit</a:t>
            </a:r>
            <a:endParaRPr lang="tr-TR" sz="4000" b="1" dirty="0"/>
          </a:p>
        </p:txBody>
      </p:sp>
      <p:sp>
        <p:nvSpPr>
          <p:cNvPr id="17411" name="5 Dikdörtgen"/>
          <p:cNvSpPr>
            <a:spLocks noChangeArrowheads="1"/>
          </p:cNvSpPr>
          <p:nvPr/>
        </p:nvSpPr>
        <p:spPr bwMode="auto">
          <a:xfrm>
            <a:off x="6216159" y="6237305"/>
            <a:ext cx="5975841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buSzPct val="185000"/>
            </a:pPr>
            <a:r>
              <a:rPr lang="tr-TR" sz="1600" dirty="0" err="1">
                <a:solidFill>
                  <a:srgbClr val="0070C0"/>
                </a:solidFill>
              </a:rPr>
              <a:t>Mansoor</a:t>
            </a:r>
            <a:r>
              <a:rPr lang="tr-TR" sz="1600" dirty="0">
                <a:solidFill>
                  <a:srgbClr val="0070C0"/>
                </a:solidFill>
              </a:rPr>
              <a:t> DK. </a:t>
            </a:r>
            <a:r>
              <a:rPr lang="pt-BR" sz="1600" dirty="0">
                <a:solidFill>
                  <a:srgbClr val="0070C0"/>
                </a:solidFill>
              </a:rPr>
              <a:t>Pediatr Clin N Am </a:t>
            </a:r>
            <a:r>
              <a:rPr lang="tr-TR" sz="1600" dirty="0">
                <a:solidFill>
                  <a:srgbClr val="0070C0"/>
                </a:solidFill>
              </a:rPr>
              <a:t>2011; </a:t>
            </a:r>
            <a:r>
              <a:rPr lang="pt-BR" sz="1600" dirty="0">
                <a:solidFill>
                  <a:srgbClr val="0070C0"/>
                </a:solidFill>
              </a:rPr>
              <a:t>58 </a:t>
            </a:r>
            <a:r>
              <a:rPr lang="tr-TR" sz="1600" dirty="0">
                <a:solidFill>
                  <a:srgbClr val="0070C0"/>
                </a:solidFill>
              </a:rPr>
              <a:t>:</a:t>
            </a:r>
            <a:r>
              <a:rPr lang="pt-BR" sz="1600" dirty="0">
                <a:solidFill>
                  <a:srgbClr val="0070C0"/>
                </a:solidFill>
              </a:rPr>
              <a:t>315–326</a:t>
            </a:r>
            <a:endParaRPr lang="tr-TR" sz="1600" dirty="0">
              <a:solidFill>
                <a:srgbClr val="0070C0"/>
              </a:solidFill>
            </a:endParaRPr>
          </a:p>
          <a:p>
            <a:pPr>
              <a:buSzPct val="185000"/>
            </a:pPr>
            <a:r>
              <a:rPr lang="tr-TR" sz="1600" dirty="0" err="1">
                <a:solidFill>
                  <a:srgbClr val="0070C0"/>
                </a:solidFill>
              </a:rPr>
              <a:t>Nowak-Wegrzyn</a:t>
            </a:r>
            <a:r>
              <a:rPr lang="tr-TR" sz="1600" dirty="0">
                <a:solidFill>
                  <a:srgbClr val="0070C0"/>
                </a:solidFill>
              </a:rPr>
              <a:t> A, et al. </a:t>
            </a:r>
            <a:r>
              <a:rPr lang="tr-TR" sz="1600" dirty="0" err="1">
                <a:solidFill>
                  <a:srgbClr val="0070C0"/>
                </a:solidFill>
              </a:rPr>
              <a:t>Curr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Opin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Allergy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Clin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Immunol</a:t>
            </a:r>
            <a:r>
              <a:rPr lang="tr-TR" sz="1600" dirty="0">
                <a:solidFill>
                  <a:srgbClr val="0070C0"/>
                </a:solidFill>
              </a:rPr>
              <a:t> 2009;9:371-7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54865" y="192387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b="1" dirty="0" smtClean="0">
                <a:solidFill>
                  <a:srgbClr val="C931A1"/>
                </a:solidFill>
              </a:rPr>
              <a:t>Kimlerde düşünülmeli: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/>
              <a:t>Genellikle </a:t>
            </a:r>
            <a:r>
              <a:rPr lang="tr-TR" b="1" dirty="0" smtClean="0"/>
              <a:t>ilk 6 ayda sadece anne sütü alan bebekler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b="1" dirty="0" smtClean="0"/>
              <a:t>Kanlı veya kanlı mukuslu gaita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/>
              <a:t>Kusma yok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/>
              <a:t>Kilo alımı normal, büyüme normal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/>
              <a:t>Nadiren </a:t>
            </a:r>
            <a:r>
              <a:rPr lang="tr-TR" dirty="0" err="1" smtClean="0"/>
              <a:t>periferik</a:t>
            </a:r>
            <a:r>
              <a:rPr lang="tr-TR" dirty="0" smtClean="0"/>
              <a:t> </a:t>
            </a:r>
            <a:r>
              <a:rPr lang="tr-TR" dirty="0" err="1" smtClean="0"/>
              <a:t>eozinofili</a:t>
            </a:r>
            <a:endParaRPr lang="tr-TR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/>
              <a:t>sIgE negatif</a:t>
            </a:r>
            <a:endParaRPr lang="tr-TR" dirty="0"/>
          </a:p>
        </p:txBody>
      </p:sp>
      <p:grpSp>
        <p:nvGrpSpPr>
          <p:cNvPr id="3" name="Grup 2"/>
          <p:cNvGrpSpPr/>
          <p:nvPr/>
        </p:nvGrpSpPr>
        <p:grpSpPr>
          <a:xfrm>
            <a:off x="9361309" y="647944"/>
            <a:ext cx="1879600" cy="5220495"/>
            <a:chOff x="9760554" y="660822"/>
            <a:chExt cx="1879600" cy="5220495"/>
          </a:xfrm>
        </p:grpSpPr>
        <p:pic>
          <p:nvPicPr>
            <p:cNvPr id="31768" name="Picture 2" descr="C:\Users\eXDSL\Desktop\imagesCA6PU00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62142" y="2255070"/>
              <a:ext cx="1878012" cy="1677987"/>
            </a:xfrm>
            <a:prstGeom prst="rect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</p:spPr>
        </p:pic>
        <p:pic>
          <p:nvPicPr>
            <p:cNvPr id="31769" name="Picture 2" descr="http://www.stevestenzel.com/photos5/stcroix_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60554" y="660822"/>
              <a:ext cx="1879600" cy="1439863"/>
            </a:xfrm>
            <a:prstGeom prst="rect">
              <a:avLst/>
            </a:prstGeom>
            <a:noFill/>
            <a:ln w="38100">
              <a:solidFill>
                <a:srgbClr val="CC0066">
                  <a:alpha val="90979"/>
                </a:srgbClr>
              </a:solidFill>
              <a:miter lim="800000"/>
              <a:headEnd/>
              <a:tailEnd/>
            </a:ln>
          </p:spPr>
        </p:pic>
        <p:pic>
          <p:nvPicPr>
            <p:cNvPr id="8" name="Picture 2" descr="C:\Documents and Settings\bakirkoy\Desktop\proktokolit.jpg"/>
            <p:cNvPicPr>
              <a:picLocks noChangeAspect="1" noChangeArrowheads="1"/>
            </p:cNvPicPr>
            <p:nvPr/>
          </p:nvPicPr>
          <p:blipFill>
            <a:blip r:embed="rId4"/>
            <a:srcRect r="50043" b="47945"/>
            <a:stretch>
              <a:fillRect/>
            </a:stretch>
          </p:blipFill>
          <p:spPr bwMode="auto">
            <a:xfrm>
              <a:off x="9774048" y="4087442"/>
              <a:ext cx="1852612" cy="1793875"/>
            </a:xfrm>
            <a:prstGeom prst="rect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026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/>
          </p:cNvSpPr>
          <p:nvPr/>
        </p:nvSpPr>
        <p:spPr bwMode="auto">
          <a:xfrm>
            <a:off x="6134100" y="188913"/>
            <a:ext cx="1728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sz="3200" b="1" dirty="0"/>
          </a:p>
        </p:txBody>
      </p:sp>
      <p:sp>
        <p:nvSpPr>
          <p:cNvPr id="20489" name="Rectangle 16"/>
          <p:cNvSpPr>
            <a:spLocks noGrp="1"/>
          </p:cNvSpPr>
          <p:nvPr>
            <p:ph idx="1"/>
          </p:nvPr>
        </p:nvSpPr>
        <p:spPr>
          <a:xfrm>
            <a:off x="579549" y="1407286"/>
            <a:ext cx="11062952" cy="5083666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40000"/>
              </a:lnSpc>
              <a:spcBef>
                <a:spcPct val="10000"/>
              </a:spcBef>
              <a:buNone/>
            </a:pPr>
            <a:r>
              <a:rPr lang="tr-TR" b="1" dirty="0">
                <a:solidFill>
                  <a:srgbClr val="CC0066"/>
                </a:solidFill>
              </a:rPr>
              <a:t>Şikayet</a:t>
            </a:r>
          </a:p>
          <a:p>
            <a:pPr eaLnBrk="1" hangingPunct="1">
              <a:lnSpc>
                <a:spcPct val="140000"/>
              </a:lnSpc>
              <a:spcBef>
                <a:spcPct val="10000"/>
              </a:spcBef>
            </a:pPr>
            <a:r>
              <a:rPr lang="tr-TR" dirty="0" smtClean="0"/>
              <a:t>Kusma, ishal, halsizlik, huzursuzluk, uykuya meyil</a:t>
            </a:r>
          </a:p>
          <a:p>
            <a:pPr marL="0" indent="0">
              <a:lnSpc>
                <a:spcPct val="110000"/>
              </a:lnSpc>
              <a:spcAft>
                <a:spcPct val="10000"/>
              </a:spcAft>
              <a:buNone/>
            </a:pPr>
            <a:r>
              <a:rPr lang="tr-TR" b="1" dirty="0">
                <a:solidFill>
                  <a:srgbClr val="CC0066"/>
                </a:solidFill>
              </a:rPr>
              <a:t>Öykü</a:t>
            </a:r>
          </a:p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tr-TR" dirty="0"/>
              <a:t>8 saat önce </a:t>
            </a:r>
            <a:r>
              <a:rPr lang="tr-TR" b="1" dirty="0"/>
              <a:t>kusması başlamış</a:t>
            </a:r>
          </a:p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tr-TR" dirty="0"/>
              <a:t>10 defanın üzerinde tekrarlamış</a:t>
            </a:r>
          </a:p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tr-TR" b="1" dirty="0"/>
              <a:t>Kusmada safra veya kan yok</a:t>
            </a:r>
          </a:p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tr-TR" dirty="0"/>
              <a:t>2-3 saat önce de sulu vasıfta </a:t>
            </a:r>
            <a:r>
              <a:rPr lang="tr-TR" b="1" dirty="0"/>
              <a:t>kan ve mukus içermeyen ishalinin başladığı</a:t>
            </a:r>
            <a:r>
              <a:rPr lang="tr-TR" dirty="0"/>
              <a:t>, 4-5 kez tekrarlamış</a:t>
            </a:r>
          </a:p>
          <a:p>
            <a:pPr>
              <a:lnSpc>
                <a:spcPct val="110000"/>
              </a:lnSpc>
              <a:spcAft>
                <a:spcPct val="30000"/>
              </a:spcAft>
            </a:pPr>
            <a:r>
              <a:rPr lang="tr-TR" dirty="0"/>
              <a:t>Ateşi yok</a:t>
            </a:r>
          </a:p>
          <a:p>
            <a:pPr>
              <a:lnSpc>
                <a:spcPct val="110000"/>
              </a:lnSpc>
              <a:spcAft>
                <a:spcPct val="30000"/>
              </a:spcAft>
            </a:pPr>
            <a:r>
              <a:rPr lang="tr-TR" dirty="0"/>
              <a:t>Halsizlik ve uykuya </a:t>
            </a:r>
            <a:r>
              <a:rPr lang="tr-TR" dirty="0" err="1"/>
              <a:t>meyili</a:t>
            </a:r>
            <a:r>
              <a:rPr lang="tr-TR" dirty="0"/>
              <a:t> başlayınca ailesi tarafından acil servise getirilmiş</a:t>
            </a:r>
          </a:p>
          <a:p>
            <a:pPr eaLnBrk="1" hangingPunct="1">
              <a:lnSpc>
                <a:spcPct val="140000"/>
              </a:lnSpc>
              <a:spcBef>
                <a:spcPct val="10000"/>
              </a:spcBef>
            </a:pPr>
            <a:endParaRPr lang="tr-TR" dirty="0"/>
          </a:p>
        </p:txBody>
      </p:sp>
      <p:sp>
        <p:nvSpPr>
          <p:cNvPr id="7" name="Rectangle 23"/>
          <p:cNvSpPr txBox="1">
            <a:spLocks/>
          </p:cNvSpPr>
          <p:nvPr/>
        </p:nvSpPr>
        <p:spPr>
          <a:xfrm>
            <a:off x="579549" y="376237"/>
            <a:ext cx="3898900" cy="777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4000" b="1" dirty="0" smtClean="0"/>
              <a:t>Olgu Sunumu-2</a:t>
            </a:r>
            <a:endParaRPr lang="tr-TR" sz="4000" b="1" dirty="0"/>
          </a:p>
        </p:txBody>
      </p:sp>
      <p:grpSp>
        <p:nvGrpSpPr>
          <p:cNvPr id="3" name="Grup 2"/>
          <p:cNvGrpSpPr/>
          <p:nvPr/>
        </p:nvGrpSpPr>
        <p:grpSpPr>
          <a:xfrm>
            <a:off x="4839583" y="304427"/>
            <a:ext cx="1850550" cy="849686"/>
            <a:chOff x="7366717" y="3313904"/>
            <a:chExt cx="1850550" cy="849686"/>
          </a:xfrm>
        </p:grpSpPr>
        <p:pic>
          <p:nvPicPr>
            <p:cNvPr id="17" name="Resim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5" r="-1" b="15525"/>
            <a:stretch/>
          </p:blipFill>
          <p:spPr>
            <a:xfrm>
              <a:off x="8560445" y="3313904"/>
              <a:ext cx="656822" cy="849686"/>
            </a:xfrm>
            <a:prstGeom prst="rect">
              <a:avLst/>
            </a:prstGeom>
          </p:spPr>
        </p:pic>
        <p:sp>
          <p:nvSpPr>
            <p:cNvPr id="10" name="Yuvarlatılmış Dikdörtgen 9"/>
            <p:cNvSpPr/>
            <p:nvPr/>
          </p:nvSpPr>
          <p:spPr>
            <a:xfrm>
              <a:off x="7366717" y="3385714"/>
              <a:ext cx="1313644" cy="777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/>
                <a:t>6 aylık</a:t>
              </a:r>
              <a:endParaRPr lang="tr-TR" sz="2800" b="1" dirty="0"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04" y="304427"/>
            <a:ext cx="4286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7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12"/>
          <p:cNvSpPr>
            <a:spLocks noGrp="1"/>
          </p:cNvSpPr>
          <p:nvPr>
            <p:ph idx="1"/>
          </p:nvPr>
        </p:nvSpPr>
        <p:spPr>
          <a:xfrm>
            <a:off x="524815" y="1871937"/>
            <a:ext cx="8551572" cy="4631894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tr-TR" sz="2400" b="1" dirty="0">
                <a:solidFill>
                  <a:srgbClr val="CC0066"/>
                </a:solidFill>
              </a:rPr>
              <a:t>Özgeçmiş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5.5 </a:t>
            </a:r>
            <a:r>
              <a:rPr lang="tr-TR" sz="2400" dirty="0"/>
              <a:t>ay sadece anne sütü ile beslenmiş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tr-TR" sz="2400" dirty="0" smtClean="0"/>
              <a:t>Meyve, yoğurt ve yumurta sarısı 15 gündür verilmeye başlanmış.</a:t>
            </a:r>
          </a:p>
          <a:p>
            <a:pPr marL="0" indent="0">
              <a:lnSpc>
                <a:spcPct val="200000"/>
              </a:lnSpc>
              <a:spcBef>
                <a:spcPct val="20000"/>
              </a:spcBef>
              <a:buNone/>
            </a:pPr>
            <a:r>
              <a:rPr lang="tr-TR" sz="2400" b="1" dirty="0" err="1" smtClean="0">
                <a:solidFill>
                  <a:srgbClr val="CC0066"/>
                </a:solidFill>
              </a:rPr>
              <a:t>Soygeçmiş</a:t>
            </a:r>
            <a:endParaRPr lang="tr-TR" sz="2400" b="1" dirty="0">
              <a:solidFill>
                <a:srgbClr val="CC0066"/>
              </a:solidFill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tr-TR" sz="2400" b="1" dirty="0"/>
              <a:t>Babada </a:t>
            </a:r>
            <a:r>
              <a:rPr lang="tr-TR" sz="2400" b="1" dirty="0" err="1"/>
              <a:t>allerjik</a:t>
            </a:r>
            <a:r>
              <a:rPr lang="tr-TR" sz="2400" b="1" dirty="0"/>
              <a:t> rinit ve </a:t>
            </a:r>
            <a:r>
              <a:rPr lang="tr-TR" sz="2400" b="1" dirty="0" err="1"/>
              <a:t>atopik</a:t>
            </a:r>
            <a:r>
              <a:rPr lang="tr-TR" sz="2400" b="1" dirty="0"/>
              <a:t> </a:t>
            </a:r>
            <a:r>
              <a:rPr lang="tr-TR" sz="2400" b="1" dirty="0" err="1"/>
              <a:t>egzema</a:t>
            </a:r>
            <a:endParaRPr lang="tr-TR" sz="2400" b="1" dirty="0"/>
          </a:p>
          <a:p>
            <a:pPr eaLnBrk="1" hangingPunct="1">
              <a:lnSpc>
                <a:spcPct val="200000"/>
              </a:lnSpc>
            </a:pPr>
            <a:endParaRPr lang="tr-TR" sz="2400" dirty="0"/>
          </a:p>
        </p:txBody>
      </p:sp>
      <p:sp>
        <p:nvSpPr>
          <p:cNvPr id="23559" name="Rectangle 10"/>
          <p:cNvSpPr>
            <a:spLocks/>
          </p:cNvSpPr>
          <p:nvPr/>
        </p:nvSpPr>
        <p:spPr bwMode="auto">
          <a:xfrm>
            <a:off x="2276476" y="1287463"/>
            <a:ext cx="18272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tr-TR" sz="3200" b="1" dirty="0">
              <a:solidFill>
                <a:srgbClr val="CC0066"/>
              </a:solidFill>
            </a:endParaRPr>
          </a:p>
        </p:txBody>
      </p:sp>
      <p:sp>
        <p:nvSpPr>
          <p:cNvPr id="23562" name="Rectangle 13"/>
          <p:cNvSpPr>
            <a:spLocks/>
          </p:cNvSpPr>
          <p:nvPr/>
        </p:nvSpPr>
        <p:spPr bwMode="auto">
          <a:xfrm>
            <a:off x="2276476" y="3975100"/>
            <a:ext cx="2524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tr-TR" sz="3200" b="1" dirty="0">
              <a:solidFill>
                <a:srgbClr val="CC0066"/>
              </a:solidFill>
            </a:endParaRPr>
          </a:p>
        </p:txBody>
      </p:sp>
      <p:sp>
        <p:nvSpPr>
          <p:cNvPr id="23564" name="Rectangle 15"/>
          <p:cNvSpPr>
            <a:spLocks/>
          </p:cNvSpPr>
          <p:nvPr/>
        </p:nvSpPr>
        <p:spPr bwMode="auto">
          <a:xfrm>
            <a:off x="2268538" y="4725988"/>
            <a:ext cx="70675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2800" b="1" dirty="0"/>
          </a:p>
        </p:txBody>
      </p:sp>
      <p:sp>
        <p:nvSpPr>
          <p:cNvPr id="6" name="Rectangle 23"/>
          <p:cNvSpPr txBox="1">
            <a:spLocks/>
          </p:cNvSpPr>
          <p:nvPr/>
        </p:nvSpPr>
        <p:spPr>
          <a:xfrm>
            <a:off x="579549" y="376237"/>
            <a:ext cx="3898900" cy="777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4000" b="1" dirty="0" smtClean="0"/>
              <a:t>Olgu Sunumu-2</a:t>
            </a:r>
            <a:endParaRPr lang="tr-TR" sz="4000" b="1" dirty="0"/>
          </a:p>
        </p:txBody>
      </p:sp>
      <p:grpSp>
        <p:nvGrpSpPr>
          <p:cNvPr id="7" name="Grup 6"/>
          <p:cNvGrpSpPr/>
          <p:nvPr/>
        </p:nvGrpSpPr>
        <p:grpSpPr>
          <a:xfrm>
            <a:off x="4839583" y="304427"/>
            <a:ext cx="1850550" cy="849686"/>
            <a:chOff x="7366717" y="3313904"/>
            <a:chExt cx="1850550" cy="849686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5" r="-1" b="15525"/>
            <a:stretch/>
          </p:blipFill>
          <p:spPr>
            <a:xfrm>
              <a:off x="8560445" y="3313904"/>
              <a:ext cx="656822" cy="849686"/>
            </a:xfrm>
            <a:prstGeom prst="rect">
              <a:avLst/>
            </a:prstGeom>
          </p:spPr>
        </p:pic>
        <p:sp>
          <p:nvSpPr>
            <p:cNvPr id="9" name="Yuvarlatılmış Dikdörtgen 8"/>
            <p:cNvSpPr/>
            <p:nvPr/>
          </p:nvSpPr>
          <p:spPr>
            <a:xfrm>
              <a:off x="7366717" y="3385714"/>
              <a:ext cx="1313644" cy="777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/>
                <a:t>6 aylık</a:t>
              </a:r>
              <a:endParaRPr lang="tr-TR" sz="2800" b="1" dirty="0"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08" y="326693"/>
            <a:ext cx="4469580" cy="2972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00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12"/>
          <p:cNvSpPr>
            <a:spLocks noGrp="1"/>
          </p:cNvSpPr>
          <p:nvPr>
            <p:ph idx="1"/>
          </p:nvPr>
        </p:nvSpPr>
        <p:spPr>
          <a:xfrm>
            <a:off x="579549" y="1776861"/>
            <a:ext cx="9320170" cy="4508030"/>
          </a:xfrm>
          <a:noFill/>
        </p:spPr>
        <p:txBody>
          <a:bodyPr>
            <a:normAutofit/>
          </a:bodyPr>
          <a:lstStyle/>
          <a:p>
            <a:pPr marL="0" indent="0" defTabSz="1404938">
              <a:buNone/>
              <a:tabLst>
                <a:tab pos="3233738" algn="l"/>
                <a:tab pos="4757738" algn="l"/>
              </a:tabLst>
            </a:pPr>
            <a:r>
              <a:rPr lang="tr-TR" sz="2400" b="1" dirty="0">
                <a:solidFill>
                  <a:srgbClr val="CC0066"/>
                </a:solidFill>
              </a:rPr>
              <a:t>Fizik Muayene</a:t>
            </a:r>
          </a:p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400" dirty="0" smtClean="0"/>
              <a:t>Ağırlık</a:t>
            </a:r>
            <a:r>
              <a:rPr lang="tr-TR" sz="2400" dirty="0"/>
              <a:t>: 7 kg (25-50 p)	Ateş: 36°C	Nabız: 130/</a:t>
            </a:r>
            <a:r>
              <a:rPr lang="tr-TR" sz="2400" dirty="0" err="1"/>
              <a:t>dk</a:t>
            </a:r>
            <a:endParaRPr lang="tr-TR" sz="2400" dirty="0"/>
          </a:p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400" dirty="0"/>
              <a:t>Boy: 66 cm (25-50 p)      SS: 30/</a:t>
            </a:r>
            <a:r>
              <a:rPr lang="tr-TR" sz="2400" dirty="0" err="1"/>
              <a:t>dk</a:t>
            </a:r>
            <a:r>
              <a:rPr lang="tr-TR" sz="2400" dirty="0"/>
              <a:t>	</a:t>
            </a:r>
            <a:r>
              <a:rPr lang="tr-TR" sz="2400" dirty="0">
                <a:solidFill>
                  <a:srgbClr val="CC0066"/>
                </a:solidFill>
              </a:rPr>
              <a:t>TA: 60/30 </a:t>
            </a:r>
            <a:r>
              <a:rPr lang="tr-TR" sz="2400" dirty="0" err="1">
                <a:solidFill>
                  <a:srgbClr val="CC0066"/>
                </a:solidFill>
              </a:rPr>
              <a:t>mmHg</a:t>
            </a:r>
            <a:r>
              <a:rPr lang="tr-TR" sz="2400" u="sng" dirty="0"/>
              <a:t> </a:t>
            </a:r>
          </a:p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400" dirty="0"/>
              <a:t>BÇ: 43.5 cm (25-50 p)</a:t>
            </a:r>
          </a:p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400" dirty="0">
                <a:solidFill>
                  <a:srgbClr val="CC0066"/>
                </a:solidFill>
              </a:rPr>
              <a:t>Genel durumu kötü, halsiz, soluk görünümde</a:t>
            </a:r>
          </a:p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400" dirty="0" err="1" smtClean="0">
                <a:solidFill>
                  <a:srgbClr val="CC0066"/>
                </a:solidFill>
              </a:rPr>
              <a:t>Taşikardik</a:t>
            </a:r>
            <a:endParaRPr lang="tr-TR" sz="2400" dirty="0">
              <a:solidFill>
                <a:srgbClr val="CC0066"/>
              </a:solidFill>
            </a:endParaRPr>
          </a:p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400" dirty="0">
                <a:solidFill>
                  <a:srgbClr val="CC0066"/>
                </a:solidFill>
              </a:rPr>
              <a:t>Deri turgor </a:t>
            </a:r>
            <a:r>
              <a:rPr lang="tr-TR" sz="2400" dirty="0" err="1">
                <a:solidFill>
                  <a:srgbClr val="CC0066"/>
                </a:solidFill>
              </a:rPr>
              <a:t>tonusu</a:t>
            </a:r>
            <a:r>
              <a:rPr lang="tr-TR" sz="2400" dirty="0">
                <a:solidFill>
                  <a:srgbClr val="CC0066"/>
                </a:solidFill>
              </a:rPr>
              <a:t> azalmış</a:t>
            </a:r>
          </a:p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400" dirty="0">
                <a:solidFill>
                  <a:srgbClr val="CC0066"/>
                </a:solidFill>
              </a:rPr>
              <a:t>Batın muayenesinde, barsak sesleri </a:t>
            </a:r>
            <a:r>
              <a:rPr lang="tr-TR" sz="2400" dirty="0" smtClean="0">
                <a:solidFill>
                  <a:srgbClr val="CC0066"/>
                </a:solidFill>
              </a:rPr>
              <a:t>artmış</a:t>
            </a:r>
            <a:endParaRPr lang="tr-TR" sz="2400" dirty="0">
              <a:solidFill>
                <a:srgbClr val="CC0066"/>
              </a:solidFill>
            </a:endParaRPr>
          </a:p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400" dirty="0"/>
              <a:t>Diğer sistem bakıları normal</a:t>
            </a:r>
          </a:p>
        </p:txBody>
      </p:sp>
      <p:sp>
        <p:nvSpPr>
          <p:cNvPr id="24583" name="Rectangle 10"/>
          <p:cNvSpPr>
            <a:spLocks/>
          </p:cNvSpPr>
          <p:nvPr/>
        </p:nvSpPr>
        <p:spPr bwMode="auto">
          <a:xfrm>
            <a:off x="2276476" y="1287463"/>
            <a:ext cx="3171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tr-TR" sz="3200" b="1" dirty="0">
              <a:solidFill>
                <a:srgbClr val="CC0066"/>
              </a:solidFill>
            </a:endParaRPr>
          </a:p>
        </p:txBody>
      </p:sp>
      <p:pic>
        <p:nvPicPr>
          <p:cNvPr id="138245" name="Picture 6" descr="neonatal+hypotonia"/>
          <p:cNvPicPr>
            <a:picLocks noChangeAspect="1" noChangeArrowheads="1"/>
          </p:cNvPicPr>
          <p:nvPr/>
        </p:nvPicPr>
        <p:blipFill>
          <a:blip r:embed="rId2"/>
          <a:srcRect l="9862" t="11957" r="7014" b="14735"/>
          <a:stretch>
            <a:fillRect/>
          </a:stretch>
        </p:blipFill>
        <p:spPr bwMode="auto">
          <a:xfrm>
            <a:off x="7374274" y="3606086"/>
            <a:ext cx="3687817" cy="2491716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5" name="Rectangle 23"/>
          <p:cNvSpPr txBox="1">
            <a:spLocks/>
          </p:cNvSpPr>
          <p:nvPr/>
        </p:nvSpPr>
        <p:spPr>
          <a:xfrm>
            <a:off x="579549" y="376237"/>
            <a:ext cx="3898900" cy="777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4000" b="1" dirty="0" smtClean="0"/>
              <a:t>Olgu Sunumu-2</a:t>
            </a:r>
            <a:endParaRPr lang="tr-TR" sz="4000" b="1" dirty="0"/>
          </a:p>
        </p:txBody>
      </p:sp>
      <p:grpSp>
        <p:nvGrpSpPr>
          <p:cNvPr id="6" name="Grup 5"/>
          <p:cNvGrpSpPr/>
          <p:nvPr/>
        </p:nvGrpSpPr>
        <p:grpSpPr>
          <a:xfrm>
            <a:off x="4839583" y="304427"/>
            <a:ext cx="1850550" cy="849686"/>
            <a:chOff x="7366717" y="3313904"/>
            <a:chExt cx="1850550" cy="849686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5" r="-1" b="15525"/>
            <a:stretch/>
          </p:blipFill>
          <p:spPr>
            <a:xfrm>
              <a:off x="8560445" y="3313904"/>
              <a:ext cx="656822" cy="849686"/>
            </a:xfrm>
            <a:prstGeom prst="rect">
              <a:avLst/>
            </a:prstGeom>
          </p:spPr>
        </p:pic>
        <p:sp>
          <p:nvSpPr>
            <p:cNvPr id="8" name="Yuvarlatılmış Dikdörtgen 7"/>
            <p:cNvSpPr/>
            <p:nvPr/>
          </p:nvSpPr>
          <p:spPr>
            <a:xfrm>
              <a:off x="7366717" y="3385714"/>
              <a:ext cx="1313644" cy="777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/>
                <a:t>6 aylık</a:t>
              </a:r>
              <a:endParaRPr lang="tr-TR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084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ÇOCUKLARDA YEME PROBLEMLERİ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518" y="1452138"/>
            <a:ext cx="10748493" cy="435133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sz="2400" dirty="0"/>
              <a:t>Çocukluk </a:t>
            </a:r>
            <a:r>
              <a:rPr lang="tr-TR" sz="2400" dirty="0" smtClean="0"/>
              <a:t>çağında iştahsızlık </a:t>
            </a:r>
            <a:r>
              <a:rPr lang="tr-TR" sz="2400" dirty="0"/>
              <a:t>ve yeme problemleri </a:t>
            </a:r>
            <a:r>
              <a:rPr lang="tr-TR" sz="2400" b="1" dirty="0" smtClean="0"/>
              <a:t>(kusma, kolik, gıda reddi veya yavaş yeme)</a:t>
            </a:r>
            <a:r>
              <a:rPr lang="tr-TR" sz="2400" dirty="0" smtClean="0"/>
              <a:t> nedeniyle </a:t>
            </a:r>
            <a:r>
              <a:rPr lang="tr-TR" sz="2400" dirty="0"/>
              <a:t>doktora </a:t>
            </a:r>
            <a:r>
              <a:rPr lang="tr-TR" sz="2400" dirty="0" smtClean="0"/>
              <a:t>başvuran </a:t>
            </a:r>
            <a:r>
              <a:rPr lang="tr-TR" sz="2400" dirty="0"/>
              <a:t>sağlıklı çocukların oranı </a:t>
            </a:r>
            <a:r>
              <a:rPr lang="tr-TR" sz="2400" b="1" dirty="0"/>
              <a:t>%</a:t>
            </a:r>
            <a:r>
              <a:rPr lang="tr-TR" sz="2400" b="1" dirty="0" smtClean="0"/>
              <a:t>25-45 </a:t>
            </a:r>
          </a:p>
          <a:p>
            <a:pPr>
              <a:lnSpc>
                <a:spcPct val="170000"/>
              </a:lnSpc>
            </a:pPr>
            <a:r>
              <a:rPr lang="tr-TR" sz="2400" dirty="0" smtClean="0"/>
              <a:t>Büyüme </a:t>
            </a:r>
            <a:r>
              <a:rPr lang="tr-TR" sz="2400" dirty="0"/>
              <a:t>ve gelişme geriliği olan </a:t>
            </a:r>
            <a:r>
              <a:rPr lang="tr-TR" sz="2400" dirty="0" smtClean="0"/>
              <a:t>çocuklarda ise </a:t>
            </a:r>
            <a:r>
              <a:rPr lang="tr-TR" sz="2400" dirty="0"/>
              <a:t>bu oran </a:t>
            </a:r>
            <a:r>
              <a:rPr lang="tr-TR" sz="2400" b="1" dirty="0"/>
              <a:t>%</a:t>
            </a:r>
            <a:r>
              <a:rPr lang="tr-TR" sz="2400" b="1" dirty="0" smtClean="0"/>
              <a:t>33-80 </a:t>
            </a:r>
            <a:r>
              <a:rPr lang="tr-TR" sz="2400" dirty="0"/>
              <a:t>olarak </a:t>
            </a:r>
            <a:r>
              <a:rPr lang="tr-TR" sz="2400" dirty="0" smtClean="0"/>
              <a:t>bildirilmektedir</a:t>
            </a:r>
          </a:p>
          <a:p>
            <a:pPr marL="631825" indent="0">
              <a:lnSpc>
                <a:spcPct val="170000"/>
              </a:lnSpc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1</a:t>
            </a:r>
            <a:r>
              <a:rPr lang="tr-TR" sz="2400" b="1" dirty="0">
                <a:solidFill>
                  <a:srgbClr val="0070C0"/>
                </a:solidFill>
              </a:rPr>
              <a:t>. Çocukla ilgili faktörler</a:t>
            </a:r>
            <a:br>
              <a:rPr lang="tr-TR" sz="2400" b="1" dirty="0">
                <a:solidFill>
                  <a:srgbClr val="0070C0"/>
                </a:solidFill>
              </a:rPr>
            </a:br>
            <a:r>
              <a:rPr lang="tr-TR" sz="2400" b="1" dirty="0">
                <a:solidFill>
                  <a:srgbClr val="0070C0"/>
                </a:solidFill>
              </a:rPr>
              <a:t>2. Aile ile ilgili faktörler</a:t>
            </a:r>
            <a:br>
              <a:rPr lang="tr-TR" sz="2400" b="1" dirty="0">
                <a:solidFill>
                  <a:srgbClr val="0070C0"/>
                </a:solidFill>
              </a:rPr>
            </a:br>
            <a:r>
              <a:rPr lang="tr-TR" sz="2400" b="1" dirty="0">
                <a:solidFill>
                  <a:srgbClr val="0070C0"/>
                </a:solidFill>
              </a:rPr>
              <a:t>3. Çevre ile ilgili faktörler </a:t>
            </a:r>
            <a:r>
              <a:rPr lang="tr-TR" sz="2400" b="1" dirty="0" smtClean="0">
                <a:solidFill>
                  <a:srgbClr val="0070C0"/>
                </a:solidFill>
              </a:rPr>
              <a:t> (Daha çok büyük çocuklarda)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/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3631843" y="6334780"/>
            <a:ext cx="8718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>
                <a:solidFill>
                  <a:srgbClr val="0070C0"/>
                </a:solidFill>
              </a:rPr>
              <a:t>Linscheid</a:t>
            </a:r>
            <a:r>
              <a:rPr lang="tr-TR" sz="1400" dirty="0">
                <a:solidFill>
                  <a:srgbClr val="0070C0"/>
                </a:solidFill>
              </a:rPr>
              <a:t> T, </a:t>
            </a:r>
            <a:r>
              <a:rPr lang="tr-TR" sz="1400" dirty="0" err="1">
                <a:solidFill>
                  <a:srgbClr val="0070C0"/>
                </a:solidFill>
              </a:rPr>
              <a:t>Budd</a:t>
            </a:r>
            <a:r>
              <a:rPr lang="tr-TR" sz="1400" dirty="0">
                <a:solidFill>
                  <a:srgbClr val="0070C0"/>
                </a:solidFill>
              </a:rPr>
              <a:t> K, </a:t>
            </a:r>
            <a:r>
              <a:rPr lang="tr-TR" sz="1400" dirty="0" err="1">
                <a:solidFill>
                  <a:srgbClr val="0070C0"/>
                </a:solidFill>
              </a:rPr>
              <a:t>Resnake</a:t>
            </a:r>
            <a:r>
              <a:rPr lang="tr-TR" sz="1400" dirty="0">
                <a:solidFill>
                  <a:srgbClr val="0070C0"/>
                </a:solidFill>
              </a:rPr>
              <a:t> L. </a:t>
            </a:r>
            <a:r>
              <a:rPr lang="tr-TR" sz="1400" dirty="0" err="1">
                <a:solidFill>
                  <a:srgbClr val="0070C0"/>
                </a:solidFill>
              </a:rPr>
              <a:t>Pediatric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feeding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probems</a:t>
            </a:r>
            <a:r>
              <a:rPr lang="tr-TR" sz="1400" dirty="0" smtClean="0">
                <a:solidFill>
                  <a:srgbClr val="0070C0"/>
                </a:solidFill>
              </a:rPr>
              <a:t>. In</a:t>
            </a:r>
            <a:r>
              <a:rPr lang="tr-TR" sz="1400" dirty="0">
                <a:solidFill>
                  <a:srgbClr val="0070C0"/>
                </a:solidFill>
              </a:rPr>
              <a:t>: MC R (</a:t>
            </a:r>
            <a:r>
              <a:rPr lang="tr-TR" sz="1400" dirty="0" err="1">
                <a:solidFill>
                  <a:srgbClr val="0070C0"/>
                </a:solidFill>
              </a:rPr>
              <a:t>ed</a:t>
            </a:r>
            <a:r>
              <a:rPr lang="tr-TR" sz="1400" dirty="0">
                <a:solidFill>
                  <a:srgbClr val="0070C0"/>
                </a:solidFill>
              </a:rPr>
              <a:t>). </a:t>
            </a:r>
            <a:r>
              <a:rPr lang="tr-TR" sz="1400" dirty="0" err="1">
                <a:solidFill>
                  <a:srgbClr val="0070C0"/>
                </a:solidFill>
              </a:rPr>
              <a:t>Handbook</a:t>
            </a:r>
            <a:r>
              <a:rPr lang="tr-TR" sz="1400" dirty="0">
                <a:solidFill>
                  <a:srgbClr val="0070C0"/>
                </a:solidFill>
              </a:rPr>
              <a:t> of </a:t>
            </a:r>
            <a:r>
              <a:rPr lang="tr-TR" sz="1400" dirty="0" err="1">
                <a:solidFill>
                  <a:srgbClr val="0070C0"/>
                </a:solidFill>
              </a:rPr>
              <a:t>Pediatric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Psychology</a:t>
            </a:r>
            <a:r>
              <a:rPr lang="tr-TR" sz="1400" dirty="0">
                <a:solidFill>
                  <a:srgbClr val="0070C0"/>
                </a:solidFill>
              </a:rPr>
              <a:t>. </a:t>
            </a:r>
            <a:r>
              <a:rPr lang="tr-TR" sz="1400" dirty="0" err="1">
                <a:solidFill>
                  <a:srgbClr val="0070C0"/>
                </a:solidFill>
              </a:rPr>
              <a:t>Newyork</a:t>
            </a:r>
            <a:r>
              <a:rPr lang="tr-TR" sz="1400" dirty="0">
                <a:solidFill>
                  <a:srgbClr val="0070C0"/>
                </a:solidFill>
              </a:rPr>
              <a:t>:</a:t>
            </a:r>
            <a:br>
              <a:rPr lang="tr-TR" sz="1400" dirty="0">
                <a:solidFill>
                  <a:srgbClr val="0070C0"/>
                </a:solidFill>
              </a:rPr>
            </a:br>
            <a:r>
              <a:rPr lang="tr-TR" sz="1400" dirty="0" err="1">
                <a:solidFill>
                  <a:srgbClr val="0070C0"/>
                </a:solidFill>
              </a:rPr>
              <a:t>Guilford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Press</a:t>
            </a:r>
            <a:r>
              <a:rPr lang="tr-TR" sz="1400" dirty="0">
                <a:solidFill>
                  <a:srgbClr val="0070C0"/>
                </a:solidFill>
              </a:rPr>
              <a:t>; 2003. p. 523-42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16" y="3627807"/>
            <a:ext cx="2438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7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2"/>
          <p:cNvSpPr>
            <a:spLocks noGrp="1"/>
          </p:cNvSpPr>
          <p:nvPr>
            <p:ph idx="1"/>
          </p:nvPr>
        </p:nvSpPr>
        <p:spPr>
          <a:xfrm>
            <a:off x="579549" y="1429555"/>
            <a:ext cx="10444766" cy="4792832"/>
          </a:xfrm>
          <a:noFill/>
        </p:spPr>
        <p:txBody>
          <a:bodyPr>
            <a:noAutofit/>
          </a:bodyPr>
          <a:lstStyle/>
          <a:p>
            <a:pPr marL="0" indent="0" defTabSz="1404938">
              <a:lnSpc>
                <a:spcPct val="150000"/>
              </a:lnSpc>
              <a:spcBef>
                <a:spcPts val="0"/>
              </a:spcBef>
              <a:buNone/>
              <a:tabLst>
                <a:tab pos="3233738" algn="l"/>
                <a:tab pos="4757738" algn="l"/>
              </a:tabLst>
            </a:pPr>
            <a:r>
              <a:rPr lang="tr-TR" sz="2000" b="1" dirty="0" smtClean="0">
                <a:solidFill>
                  <a:srgbClr val="CC0066"/>
                </a:solidFill>
              </a:rPr>
              <a:t>Laboratuvar Tetkikleri</a:t>
            </a:r>
            <a:endParaRPr lang="tr-TR" sz="2000" b="1" dirty="0">
              <a:solidFill>
                <a:srgbClr val="CC0066"/>
              </a:solidFill>
            </a:endParaRPr>
          </a:p>
          <a:p>
            <a:pPr defTabSz="1404938">
              <a:lnSpc>
                <a:spcPct val="150000"/>
              </a:lnSpc>
              <a:spcBef>
                <a:spcPts val="0"/>
              </a:spcBef>
              <a:tabLst>
                <a:tab pos="3233738" algn="l"/>
                <a:tab pos="4757738" algn="l"/>
              </a:tabLst>
            </a:pPr>
            <a:r>
              <a:rPr lang="tr-TR" sz="2000" b="1" dirty="0" err="1" smtClean="0">
                <a:solidFill>
                  <a:srgbClr val="6600CC"/>
                </a:solidFill>
              </a:rPr>
              <a:t>Hemogram</a:t>
            </a:r>
            <a:r>
              <a:rPr lang="tr-TR" sz="2000" b="1" dirty="0">
                <a:solidFill>
                  <a:srgbClr val="6600CC"/>
                </a:solidFill>
              </a:rPr>
              <a:t>:</a:t>
            </a:r>
            <a:r>
              <a:rPr lang="tr-TR" sz="2000" dirty="0">
                <a:solidFill>
                  <a:srgbClr val="6600CC"/>
                </a:solidFill>
              </a:rPr>
              <a:t> </a:t>
            </a:r>
            <a:br>
              <a:rPr lang="tr-TR" sz="2000" dirty="0">
                <a:solidFill>
                  <a:srgbClr val="6600CC"/>
                </a:solidFill>
              </a:rPr>
            </a:br>
            <a:r>
              <a:rPr lang="tr-TR" sz="2000" dirty="0" err="1">
                <a:cs typeface="Arial" charset="0"/>
              </a:rPr>
              <a:t>Hb</a:t>
            </a:r>
            <a:r>
              <a:rPr lang="tr-TR" sz="2000" dirty="0">
                <a:cs typeface="Arial" charset="0"/>
              </a:rPr>
              <a:t>: 11 gr/dl, </a:t>
            </a:r>
            <a:r>
              <a:rPr lang="tr-TR" sz="2000" dirty="0" err="1">
                <a:cs typeface="Arial" charset="0"/>
              </a:rPr>
              <a:t>Hct</a:t>
            </a:r>
            <a:r>
              <a:rPr lang="tr-TR" sz="2000" dirty="0">
                <a:cs typeface="Arial" charset="0"/>
              </a:rPr>
              <a:t>: %33, </a:t>
            </a:r>
            <a:r>
              <a:rPr lang="tr-TR" sz="2000" b="1" dirty="0">
                <a:solidFill>
                  <a:srgbClr val="CC0066"/>
                </a:solidFill>
                <a:cs typeface="Arial" charset="0"/>
              </a:rPr>
              <a:t>BKH: 15000/mm</a:t>
            </a:r>
            <a:r>
              <a:rPr lang="tr-TR" sz="2000" b="1" baseline="30000" dirty="0">
                <a:solidFill>
                  <a:srgbClr val="CC0066"/>
                </a:solidFill>
                <a:cs typeface="Arial" charset="0"/>
              </a:rPr>
              <a:t>3</a:t>
            </a:r>
            <a:r>
              <a:rPr lang="tr-TR" sz="2000" b="1" dirty="0">
                <a:solidFill>
                  <a:srgbClr val="CC0066"/>
                </a:solidFill>
                <a:cs typeface="Arial" charset="0"/>
              </a:rPr>
              <a:t> (%70 PNL), </a:t>
            </a:r>
            <a:br>
              <a:rPr lang="tr-TR" sz="2000" b="1" dirty="0">
                <a:solidFill>
                  <a:srgbClr val="CC0066"/>
                </a:solidFill>
                <a:cs typeface="Arial" charset="0"/>
              </a:rPr>
            </a:br>
            <a:r>
              <a:rPr lang="tr-TR" sz="2000" dirty="0">
                <a:cs typeface="Arial" charset="0"/>
              </a:rPr>
              <a:t>PLT: </a:t>
            </a:r>
            <a:r>
              <a:rPr lang="tr-TR" sz="2000" b="1" dirty="0">
                <a:solidFill>
                  <a:srgbClr val="C931A1"/>
                </a:solidFill>
                <a:cs typeface="Arial" charset="0"/>
              </a:rPr>
              <a:t>6</a:t>
            </a:r>
            <a:r>
              <a:rPr lang="tr-TR" sz="2000" b="1" dirty="0" smtClean="0">
                <a:solidFill>
                  <a:srgbClr val="C931A1"/>
                </a:solidFill>
                <a:cs typeface="Arial" charset="0"/>
              </a:rPr>
              <a:t>50.000/mm</a:t>
            </a:r>
            <a:r>
              <a:rPr lang="tr-TR" sz="2000" b="1" baseline="30000" dirty="0" smtClean="0">
                <a:solidFill>
                  <a:srgbClr val="C931A1"/>
                </a:solidFill>
                <a:cs typeface="Arial" charset="0"/>
              </a:rPr>
              <a:t>3</a:t>
            </a:r>
            <a:endParaRPr lang="tr-TR" sz="2000" b="1" baseline="30000" dirty="0">
              <a:solidFill>
                <a:srgbClr val="C931A1"/>
              </a:solidFill>
            </a:endParaRPr>
          </a:p>
          <a:p>
            <a:pPr defTabSz="1404938">
              <a:lnSpc>
                <a:spcPct val="150000"/>
              </a:lnSpc>
              <a:spcBef>
                <a:spcPts val="0"/>
              </a:spcBef>
              <a:tabLst>
                <a:tab pos="3233738" algn="l"/>
                <a:tab pos="4757738" algn="l"/>
              </a:tabLst>
            </a:pPr>
            <a:r>
              <a:rPr lang="tr-TR" sz="2000" b="1" dirty="0">
                <a:solidFill>
                  <a:srgbClr val="6600CC"/>
                </a:solidFill>
              </a:rPr>
              <a:t>CRP:</a:t>
            </a:r>
            <a:r>
              <a:rPr lang="tr-TR" sz="2000" b="1" dirty="0"/>
              <a:t> </a:t>
            </a:r>
            <a:r>
              <a:rPr lang="tr-TR" sz="2000" dirty="0"/>
              <a:t>3 mg/L</a:t>
            </a:r>
          </a:p>
          <a:p>
            <a:pPr defTabSz="1404938">
              <a:lnSpc>
                <a:spcPct val="150000"/>
              </a:lnSpc>
              <a:spcBef>
                <a:spcPts val="0"/>
              </a:spcBef>
              <a:tabLst>
                <a:tab pos="3233738" algn="l"/>
                <a:tab pos="4757738" algn="l"/>
              </a:tabLst>
            </a:pPr>
            <a:r>
              <a:rPr lang="tr-TR" sz="2000" b="1" dirty="0">
                <a:solidFill>
                  <a:srgbClr val="6600CC"/>
                </a:solidFill>
              </a:rPr>
              <a:t>Biyokimya: </a:t>
            </a:r>
            <a:r>
              <a:rPr lang="tr-TR" sz="2000" dirty="0">
                <a:solidFill>
                  <a:srgbClr val="6600CC"/>
                </a:solidFill>
              </a:rPr>
              <a:t/>
            </a:r>
            <a:br>
              <a:rPr lang="tr-TR" sz="2000" dirty="0">
                <a:solidFill>
                  <a:srgbClr val="6600CC"/>
                </a:solidFill>
              </a:rPr>
            </a:br>
            <a:r>
              <a:rPr lang="tr-TR" sz="2000" dirty="0">
                <a:solidFill>
                  <a:srgbClr val="CC0066"/>
                </a:solidFill>
                <a:cs typeface="Arial" charset="0"/>
              </a:rPr>
              <a:t>BUN: 40 mg/</a:t>
            </a:r>
            <a:r>
              <a:rPr lang="tr-TR" sz="2000" dirty="0" err="1">
                <a:solidFill>
                  <a:srgbClr val="CC0066"/>
                </a:solidFill>
                <a:cs typeface="Arial" charset="0"/>
              </a:rPr>
              <a:t>dl</a:t>
            </a:r>
            <a:r>
              <a:rPr lang="tr-TR" sz="2000" dirty="0">
                <a:cs typeface="Arial" charset="0"/>
              </a:rPr>
              <a:t>, </a:t>
            </a:r>
            <a:r>
              <a:rPr lang="tr-TR" sz="2000" dirty="0" err="1">
                <a:cs typeface="Arial" charset="0"/>
              </a:rPr>
              <a:t>kreatinin</a:t>
            </a:r>
            <a:r>
              <a:rPr lang="tr-TR" sz="2000" dirty="0">
                <a:cs typeface="Arial" charset="0"/>
              </a:rPr>
              <a:t>: 1 mg/</a:t>
            </a:r>
            <a:r>
              <a:rPr lang="tr-TR" sz="2000" dirty="0" err="1">
                <a:cs typeface="Arial" charset="0"/>
              </a:rPr>
              <a:t>dl</a:t>
            </a:r>
            <a:r>
              <a:rPr lang="tr-TR" sz="2000" dirty="0">
                <a:cs typeface="Arial" charset="0"/>
              </a:rPr>
              <a:t>, AST: 20 IU, </a:t>
            </a:r>
            <a:br>
              <a:rPr lang="tr-TR" sz="2000" dirty="0">
                <a:cs typeface="Arial" charset="0"/>
              </a:rPr>
            </a:br>
            <a:r>
              <a:rPr lang="tr-TR" sz="2000" dirty="0">
                <a:cs typeface="Arial" charset="0"/>
              </a:rPr>
              <a:t>ALT: 25 IU, </a:t>
            </a:r>
            <a:r>
              <a:rPr lang="tr-TR" sz="2000" dirty="0" err="1">
                <a:solidFill>
                  <a:srgbClr val="CC0066"/>
                </a:solidFill>
                <a:cs typeface="Arial" charset="0"/>
              </a:rPr>
              <a:t>Na</a:t>
            </a:r>
            <a:r>
              <a:rPr lang="tr-TR" sz="2000" dirty="0">
                <a:solidFill>
                  <a:srgbClr val="CC0066"/>
                </a:solidFill>
                <a:cs typeface="Arial" charset="0"/>
              </a:rPr>
              <a:t>: 125 </a:t>
            </a:r>
            <a:r>
              <a:rPr lang="tr-TR" sz="2000" dirty="0" err="1">
                <a:solidFill>
                  <a:srgbClr val="CC0066"/>
                </a:solidFill>
                <a:cs typeface="Arial" charset="0"/>
              </a:rPr>
              <a:t>mmol</a:t>
            </a:r>
            <a:r>
              <a:rPr lang="tr-TR" sz="2000" dirty="0">
                <a:solidFill>
                  <a:srgbClr val="CC0066"/>
                </a:solidFill>
                <a:cs typeface="Arial" charset="0"/>
              </a:rPr>
              <a:t>/L</a:t>
            </a:r>
            <a:r>
              <a:rPr lang="tr-TR" sz="2000" dirty="0">
                <a:cs typeface="Arial" charset="0"/>
              </a:rPr>
              <a:t>, K: 3 </a:t>
            </a:r>
            <a:r>
              <a:rPr lang="tr-TR" sz="2000" dirty="0" err="1">
                <a:cs typeface="Arial" charset="0"/>
              </a:rPr>
              <a:t>mmol</a:t>
            </a:r>
            <a:r>
              <a:rPr lang="tr-TR" sz="2000" dirty="0">
                <a:cs typeface="Arial" charset="0"/>
              </a:rPr>
              <a:t>/L, </a:t>
            </a:r>
            <a:br>
              <a:rPr lang="tr-TR" sz="2000" dirty="0">
                <a:cs typeface="Arial" charset="0"/>
              </a:rPr>
            </a:br>
            <a:r>
              <a:rPr lang="tr-TR" sz="2000" dirty="0" err="1">
                <a:cs typeface="Arial" charset="0"/>
              </a:rPr>
              <a:t>Cl</a:t>
            </a:r>
            <a:r>
              <a:rPr lang="tr-TR" sz="2000" dirty="0">
                <a:cs typeface="Arial" charset="0"/>
              </a:rPr>
              <a:t>: 98 </a:t>
            </a:r>
            <a:r>
              <a:rPr lang="tr-TR" sz="2000" dirty="0" err="1">
                <a:cs typeface="Arial" charset="0"/>
              </a:rPr>
              <a:t>mmol</a:t>
            </a:r>
            <a:r>
              <a:rPr lang="tr-TR" sz="2000" dirty="0">
                <a:cs typeface="Arial" charset="0"/>
              </a:rPr>
              <a:t>/L, T. Protein: 6 mg/</a:t>
            </a:r>
            <a:r>
              <a:rPr lang="tr-TR" sz="2000" dirty="0" err="1">
                <a:cs typeface="Arial" charset="0"/>
              </a:rPr>
              <a:t>dl</a:t>
            </a:r>
            <a:r>
              <a:rPr lang="tr-TR" sz="2000" dirty="0">
                <a:cs typeface="Arial" charset="0"/>
              </a:rPr>
              <a:t> , </a:t>
            </a:r>
            <a:r>
              <a:rPr lang="tr-TR" sz="2000" dirty="0" err="1">
                <a:cs typeface="Arial" charset="0"/>
              </a:rPr>
              <a:t>Albumin</a:t>
            </a:r>
            <a:r>
              <a:rPr lang="tr-TR" sz="2000" dirty="0">
                <a:cs typeface="Arial" charset="0"/>
              </a:rPr>
              <a:t>: 3 gr/</a:t>
            </a:r>
            <a:r>
              <a:rPr lang="tr-TR" sz="2000" dirty="0" err="1">
                <a:cs typeface="Arial" charset="0"/>
              </a:rPr>
              <a:t>dl</a:t>
            </a:r>
            <a:endParaRPr lang="tr-TR" sz="2000" dirty="0"/>
          </a:p>
          <a:p>
            <a:pPr defTabSz="1404938">
              <a:lnSpc>
                <a:spcPct val="150000"/>
              </a:lnSpc>
              <a:spcBef>
                <a:spcPts val="0"/>
              </a:spcBef>
              <a:tabLst>
                <a:tab pos="3233738" algn="l"/>
                <a:tab pos="4757738" algn="l"/>
              </a:tabLst>
            </a:pPr>
            <a:r>
              <a:rPr lang="tr-TR" sz="2000" b="1" dirty="0">
                <a:solidFill>
                  <a:srgbClr val="6600CC"/>
                </a:solidFill>
              </a:rPr>
              <a:t>Kan gazı:</a:t>
            </a:r>
            <a:r>
              <a:rPr lang="tr-TR" sz="2000" b="1" dirty="0">
                <a:solidFill>
                  <a:srgbClr val="993366"/>
                </a:solidFill>
              </a:rPr>
              <a:t> </a:t>
            </a:r>
            <a:r>
              <a:rPr lang="tr-TR" sz="2000" dirty="0" err="1" smtClean="0">
                <a:solidFill>
                  <a:srgbClr val="CC0066"/>
                </a:solidFill>
              </a:rPr>
              <a:t>pH</a:t>
            </a:r>
            <a:r>
              <a:rPr lang="tr-TR" sz="2000" dirty="0">
                <a:solidFill>
                  <a:srgbClr val="CC0066"/>
                </a:solidFill>
              </a:rPr>
              <a:t>: </a:t>
            </a:r>
            <a:r>
              <a:rPr lang="tr-TR" sz="2000" dirty="0" smtClean="0">
                <a:solidFill>
                  <a:srgbClr val="CC0066"/>
                </a:solidFill>
              </a:rPr>
              <a:t>7.25</a:t>
            </a:r>
            <a:r>
              <a:rPr lang="tr-TR" sz="2000" dirty="0" smtClean="0"/>
              <a:t>, </a:t>
            </a:r>
            <a:r>
              <a:rPr lang="tr-TR" sz="2000" dirty="0"/>
              <a:t>PaO</a:t>
            </a:r>
            <a:r>
              <a:rPr lang="tr-TR" sz="2000" baseline="-25000" dirty="0"/>
              <a:t>2</a:t>
            </a:r>
            <a:r>
              <a:rPr lang="tr-TR" sz="2000" dirty="0"/>
              <a:t>: </a:t>
            </a:r>
            <a:r>
              <a:rPr lang="tr-TR" sz="2000" dirty="0" smtClean="0"/>
              <a:t>90 </a:t>
            </a:r>
            <a:r>
              <a:rPr lang="tr-TR" sz="2000" dirty="0" err="1"/>
              <a:t>mmHg</a:t>
            </a:r>
            <a:r>
              <a:rPr lang="tr-TR" sz="2000" dirty="0"/>
              <a:t>, </a:t>
            </a:r>
            <a:r>
              <a:rPr lang="tr-TR" sz="2000" dirty="0">
                <a:solidFill>
                  <a:srgbClr val="CC0066"/>
                </a:solidFill>
              </a:rPr>
              <a:t>HCO</a:t>
            </a:r>
            <a:r>
              <a:rPr lang="tr-TR" sz="2000" baseline="-25000" dirty="0">
                <a:solidFill>
                  <a:srgbClr val="CC0066"/>
                </a:solidFill>
              </a:rPr>
              <a:t>3</a:t>
            </a:r>
            <a:r>
              <a:rPr lang="tr-TR" sz="2000" baseline="30000" dirty="0">
                <a:solidFill>
                  <a:srgbClr val="CC0066"/>
                </a:solidFill>
              </a:rPr>
              <a:t>-</a:t>
            </a:r>
            <a:r>
              <a:rPr lang="tr-TR" sz="2000" dirty="0">
                <a:solidFill>
                  <a:srgbClr val="CC0066"/>
                </a:solidFill>
              </a:rPr>
              <a:t>: </a:t>
            </a:r>
            <a:r>
              <a:rPr lang="tr-TR" sz="2000" dirty="0" smtClean="0">
                <a:solidFill>
                  <a:srgbClr val="CC0066"/>
                </a:solidFill>
              </a:rPr>
              <a:t>8 </a:t>
            </a:r>
            <a:r>
              <a:rPr lang="tr-TR" sz="2000" dirty="0" err="1" smtClean="0">
                <a:solidFill>
                  <a:srgbClr val="CC0066"/>
                </a:solidFill>
              </a:rPr>
              <a:t>mEq</a:t>
            </a:r>
            <a:r>
              <a:rPr lang="tr-TR" sz="2000" dirty="0" smtClean="0">
                <a:solidFill>
                  <a:srgbClr val="CC0066"/>
                </a:solidFill>
              </a:rPr>
              <a:t>/</a:t>
            </a:r>
            <a:r>
              <a:rPr lang="tr-TR" sz="2000" dirty="0" err="1" smtClean="0">
                <a:solidFill>
                  <a:srgbClr val="CC0066"/>
                </a:solidFill>
              </a:rPr>
              <a:t>lt</a:t>
            </a:r>
            <a:r>
              <a:rPr lang="tr-TR" sz="2000" dirty="0" smtClean="0">
                <a:solidFill>
                  <a:srgbClr val="CC0066"/>
                </a:solidFill>
              </a:rPr>
              <a:t>, BE</a:t>
            </a:r>
            <a:r>
              <a:rPr lang="tr-TR" sz="2000" dirty="0">
                <a:solidFill>
                  <a:srgbClr val="CC0066"/>
                </a:solidFill>
              </a:rPr>
              <a:t>: -18.6</a:t>
            </a:r>
          </a:p>
        </p:txBody>
      </p:sp>
      <p:sp>
        <p:nvSpPr>
          <p:cNvPr id="25613" name="Rectangle 10"/>
          <p:cNvSpPr>
            <a:spLocks/>
          </p:cNvSpPr>
          <p:nvPr/>
        </p:nvSpPr>
        <p:spPr bwMode="auto">
          <a:xfrm>
            <a:off x="2276476" y="1287463"/>
            <a:ext cx="3171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tr-TR" sz="3200" b="1" dirty="0">
              <a:solidFill>
                <a:srgbClr val="CC0066"/>
              </a:solidFill>
            </a:endParaRPr>
          </a:p>
        </p:txBody>
      </p:sp>
      <p:sp>
        <p:nvSpPr>
          <p:cNvPr id="4" name="Rectangle 23"/>
          <p:cNvSpPr txBox="1">
            <a:spLocks/>
          </p:cNvSpPr>
          <p:nvPr/>
        </p:nvSpPr>
        <p:spPr>
          <a:xfrm>
            <a:off x="579549" y="376237"/>
            <a:ext cx="3898900" cy="777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4000" b="1" dirty="0" smtClean="0"/>
              <a:t>Olgu Sunumu-2</a:t>
            </a:r>
            <a:endParaRPr lang="tr-TR" sz="4000" b="1" dirty="0"/>
          </a:p>
        </p:txBody>
      </p:sp>
      <p:grpSp>
        <p:nvGrpSpPr>
          <p:cNvPr id="5" name="Grup 4"/>
          <p:cNvGrpSpPr/>
          <p:nvPr/>
        </p:nvGrpSpPr>
        <p:grpSpPr>
          <a:xfrm>
            <a:off x="4839583" y="304427"/>
            <a:ext cx="1850550" cy="849686"/>
            <a:chOff x="7366717" y="3313904"/>
            <a:chExt cx="1850550" cy="849686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5" r="-1" b="15525"/>
            <a:stretch/>
          </p:blipFill>
          <p:spPr>
            <a:xfrm>
              <a:off x="8560445" y="3313904"/>
              <a:ext cx="656822" cy="849686"/>
            </a:xfrm>
            <a:prstGeom prst="rect">
              <a:avLst/>
            </a:prstGeom>
          </p:spPr>
        </p:pic>
        <p:sp>
          <p:nvSpPr>
            <p:cNvPr id="7" name="Yuvarlatılmış Dikdörtgen 6"/>
            <p:cNvSpPr/>
            <p:nvPr/>
          </p:nvSpPr>
          <p:spPr>
            <a:xfrm>
              <a:off x="7366717" y="3385714"/>
              <a:ext cx="1313644" cy="777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/>
                <a:t>6 aylık</a:t>
              </a:r>
              <a:endParaRPr lang="tr-TR" sz="2800" b="1" dirty="0"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1"/>
          <a:stretch/>
        </p:blipFill>
        <p:spPr>
          <a:xfrm>
            <a:off x="7395588" y="1828800"/>
            <a:ext cx="4394293" cy="329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2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18"/>
          <p:cNvSpPr>
            <a:spLocks noGrp="1"/>
          </p:cNvSpPr>
          <p:nvPr>
            <p:ph idx="1"/>
          </p:nvPr>
        </p:nvSpPr>
        <p:spPr>
          <a:xfrm>
            <a:off x="566671" y="1620838"/>
            <a:ext cx="8546229" cy="4826694"/>
          </a:xfrm>
          <a:noFill/>
        </p:spPr>
        <p:txBody>
          <a:bodyPr>
            <a:normAutofit/>
          </a:bodyPr>
          <a:lstStyle/>
          <a:p>
            <a:pPr marL="0" indent="0" defTabSz="1404938">
              <a:lnSpc>
                <a:spcPct val="105000"/>
              </a:lnSpc>
              <a:spcAft>
                <a:spcPct val="15000"/>
              </a:spcAft>
              <a:buNone/>
              <a:tabLst>
                <a:tab pos="3233738" algn="l"/>
                <a:tab pos="4757738" algn="l"/>
              </a:tabLst>
            </a:pPr>
            <a:r>
              <a:rPr lang="tr-TR" sz="2400" b="1" dirty="0" smtClean="0">
                <a:solidFill>
                  <a:srgbClr val="CC0066"/>
                </a:solidFill>
              </a:rPr>
              <a:t>Laboratuvar </a:t>
            </a:r>
            <a:r>
              <a:rPr lang="tr-TR" sz="2400" b="1" dirty="0">
                <a:solidFill>
                  <a:srgbClr val="CC0066"/>
                </a:solidFill>
              </a:rPr>
              <a:t>Tetkikleri</a:t>
            </a:r>
          </a:p>
          <a:p>
            <a:pPr defTabSz="1404938">
              <a:lnSpc>
                <a:spcPct val="150000"/>
              </a:lnSpc>
              <a:spcBef>
                <a:spcPts val="0"/>
              </a:spcBef>
              <a:tabLst>
                <a:tab pos="3233738" algn="l"/>
                <a:tab pos="4757738" algn="l"/>
              </a:tabLst>
            </a:pPr>
            <a:r>
              <a:rPr lang="tr-TR" sz="2400" dirty="0" smtClean="0"/>
              <a:t>Tam </a:t>
            </a:r>
            <a:r>
              <a:rPr lang="tr-TR" sz="2400" dirty="0"/>
              <a:t>idrar analizi: Normal</a:t>
            </a:r>
          </a:p>
          <a:p>
            <a:pPr defTabSz="1404938">
              <a:lnSpc>
                <a:spcPct val="150000"/>
              </a:lnSpc>
              <a:spcBef>
                <a:spcPts val="0"/>
              </a:spcBef>
              <a:tabLst>
                <a:tab pos="3233738" algn="l"/>
                <a:tab pos="4757738" algn="l"/>
              </a:tabLst>
            </a:pPr>
            <a:r>
              <a:rPr lang="tr-TR" sz="2400" dirty="0">
                <a:solidFill>
                  <a:srgbClr val="CC0066"/>
                </a:solidFill>
              </a:rPr>
              <a:t>Dışkı direkt bakısı: HS 10-15 </a:t>
            </a:r>
            <a:r>
              <a:rPr lang="tr-TR" sz="2400" dirty="0" smtClean="0">
                <a:solidFill>
                  <a:srgbClr val="CC0066"/>
                </a:solidFill>
              </a:rPr>
              <a:t>lökosit, 6-8 </a:t>
            </a:r>
            <a:r>
              <a:rPr lang="tr-TR" sz="2400" dirty="0" err="1" smtClean="0">
                <a:solidFill>
                  <a:srgbClr val="CC0066"/>
                </a:solidFill>
              </a:rPr>
              <a:t>eozinofil</a:t>
            </a:r>
            <a:endParaRPr lang="tr-TR" sz="2400" dirty="0">
              <a:solidFill>
                <a:srgbClr val="CC0066"/>
              </a:solidFill>
            </a:endParaRPr>
          </a:p>
          <a:p>
            <a:pPr defTabSz="1404938">
              <a:lnSpc>
                <a:spcPct val="150000"/>
              </a:lnSpc>
              <a:spcBef>
                <a:spcPts val="0"/>
              </a:spcBef>
              <a:tabLst>
                <a:tab pos="3233738" algn="l"/>
                <a:tab pos="4757738" algn="l"/>
              </a:tabLst>
            </a:pPr>
            <a:r>
              <a:rPr lang="tr-TR" sz="2400" dirty="0"/>
              <a:t>Dışkıda </a:t>
            </a:r>
            <a:r>
              <a:rPr lang="tr-TR" sz="2400" dirty="0" err="1"/>
              <a:t>Rotavirus</a:t>
            </a:r>
            <a:r>
              <a:rPr lang="tr-TR" sz="2400" dirty="0"/>
              <a:t> ve </a:t>
            </a:r>
            <a:r>
              <a:rPr lang="tr-TR" sz="2400" dirty="0" err="1"/>
              <a:t>Adenovirus</a:t>
            </a:r>
            <a:r>
              <a:rPr lang="tr-TR" sz="2400" dirty="0"/>
              <a:t> antijeni: Negatif</a:t>
            </a:r>
          </a:p>
          <a:p>
            <a:pPr defTabSz="1404938">
              <a:lnSpc>
                <a:spcPct val="150000"/>
              </a:lnSpc>
              <a:spcBef>
                <a:spcPts val="0"/>
              </a:spcBef>
              <a:tabLst>
                <a:tab pos="3233738" algn="l"/>
                <a:tab pos="4757738" algn="l"/>
              </a:tabLst>
            </a:pPr>
            <a:r>
              <a:rPr lang="tr-TR" sz="2400" dirty="0"/>
              <a:t>Dışkı </a:t>
            </a:r>
            <a:r>
              <a:rPr lang="tr-TR" sz="2400" dirty="0" smtClean="0"/>
              <a:t>Kültürü: </a:t>
            </a:r>
            <a:r>
              <a:rPr lang="tr-TR" sz="2400" dirty="0"/>
              <a:t>Üreme yok</a:t>
            </a:r>
          </a:p>
          <a:p>
            <a:pPr defTabSz="1404938">
              <a:lnSpc>
                <a:spcPct val="150000"/>
              </a:lnSpc>
              <a:spcBef>
                <a:spcPts val="0"/>
              </a:spcBef>
              <a:tabLst>
                <a:tab pos="3233738" algn="l"/>
                <a:tab pos="4757738" algn="l"/>
              </a:tabLst>
            </a:pPr>
            <a:r>
              <a:rPr lang="tr-TR" sz="2400" dirty="0"/>
              <a:t>Kan </a:t>
            </a:r>
            <a:r>
              <a:rPr lang="tr-TR" sz="2400" dirty="0" smtClean="0"/>
              <a:t>Kültürü: </a:t>
            </a:r>
            <a:r>
              <a:rPr lang="tr-TR" sz="2400" dirty="0"/>
              <a:t>Üreme </a:t>
            </a:r>
            <a:r>
              <a:rPr lang="tr-TR" sz="2400" dirty="0" smtClean="0"/>
              <a:t>yok</a:t>
            </a:r>
          </a:p>
          <a:p>
            <a:pPr defTabSz="1404938">
              <a:lnSpc>
                <a:spcPct val="150000"/>
              </a:lnSpc>
              <a:spcBef>
                <a:spcPts val="0"/>
              </a:spcBef>
              <a:tabLst>
                <a:tab pos="3233738" algn="l"/>
                <a:tab pos="4757738" algn="l"/>
              </a:tabLst>
            </a:pPr>
            <a:r>
              <a:rPr lang="tr-TR" sz="2400" dirty="0"/>
              <a:t>Ayakta direkt batın </a:t>
            </a:r>
            <a:r>
              <a:rPr lang="tr-TR" sz="2400" dirty="0" err="1"/>
              <a:t>grafisi</a:t>
            </a:r>
            <a:r>
              <a:rPr lang="tr-TR" sz="2400" dirty="0"/>
              <a:t>: Normal</a:t>
            </a:r>
          </a:p>
          <a:p>
            <a:pPr defTabSz="1404938">
              <a:lnSpc>
                <a:spcPct val="150000"/>
              </a:lnSpc>
              <a:spcBef>
                <a:spcPts val="0"/>
              </a:spcBef>
              <a:tabLst>
                <a:tab pos="3233738" algn="l"/>
                <a:tab pos="4757738" algn="l"/>
              </a:tabLst>
            </a:pPr>
            <a:r>
              <a:rPr lang="tr-TR" sz="2400" dirty="0"/>
              <a:t>Batın USG: Acil patoloji saptanmadı.</a:t>
            </a:r>
          </a:p>
          <a:p>
            <a:pPr defTabSz="1404938">
              <a:lnSpc>
                <a:spcPct val="105000"/>
              </a:lnSpc>
              <a:spcAft>
                <a:spcPct val="15000"/>
              </a:spcAft>
              <a:tabLst>
                <a:tab pos="3233738" algn="l"/>
                <a:tab pos="4757738" algn="l"/>
              </a:tabLst>
            </a:pPr>
            <a:endParaRPr lang="tr-TR" sz="2400" dirty="0"/>
          </a:p>
        </p:txBody>
      </p:sp>
      <p:sp>
        <p:nvSpPr>
          <p:cNvPr id="26631" name="Rectangle 16"/>
          <p:cNvSpPr>
            <a:spLocks/>
          </p:cNvSpPr>
          <p:nvPr/>
        </p:nvSpPr>
        <p:spPr bwMode="auto">
          <a:xfrm>
            <a:off x="2276475" y="1287463"/>
            <a:ext cx="43957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tr-TR" sz="3200" b="1" dirty="0">
              <a:solidFill>
                <a:srgbClr val="CC0066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579549" y="304427"/>
            <a:ext cx="6110584" cy="849686"/>
            <a:chOff x="579549" y="304427"/>
            <a:chExt cx="6110584" cy="849686"/>
          </a:xfrm>
        </p:grpSpPr>
        <p:sp>
          <p:nvSpPr>
            <p:cNvPr id="4" name="Rectangle 23"/>
            <p:cNvSpPr txBox="1">
              <a:spLocks/>
            </p:cNvSpPr>
            <p:nvPr/>
          </p:nvSpPr>
          <p:spPr>
            <a:xfrm>
              <a:off x="579549" y="376237"/>
              <a:ext cx="3898900" cy="77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4000" b="1" dirty="0" smtClean="0"/>
                <a:t>Olgu Sunumu-2</a:t>
              </a:r>
              <a:endParaRPr lang="tr-TR" sz="4000" b="1" dirty="0"/>
            </a:p>
          </p:txBody>
        </p:sp>
        <p:grpSp>
          <p:nvGrpSpPr>
            <p:cNvPr id="5" name="Grup 4"/>
            <p:cNvGrpSpPr/>
            <p:nvPr/>
          </p:nvGrpSpPr>
          <p:grpSpPr>
            <a:xfrm>
              <a:off x="4839583" y="304427"/>
              <a:ext cx="1850550" cy="849686"/>
              <a:chOff x="7366717" y="3313904"/>
              <a:chExt cx="1850550" cy="849686"/>
            </a:xfrm>
          </p:grpSpPr>
          <p:pic>
            <p:nvPicPr>
              <p:cNvPr id="6" name="Resim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95" r="-1" b="15525"/>
              <a:stretch/>
            </p:blipFill>
            <p:spPr>
              <a:xfrm>
                <a:off x="8560445" y="3313904"/>
                <a:ext cx="656822" cy="849686"/>
              </a:xfrm>
              <a:prstGeom prst="rect">
                <a:avLst/>
              </a:prstGeom>
            </p:spPr>
          </p:pic>
          <p:sp>
            <p:nvSpPr>
              <p:cNvPr id="7" name="Yuvarlatılmış Dikdörtgen 6"/>
              <p:cNvSpPr/>
              <p:nvPr/>
            </p:nvSpPr>
            <p:spPr>
              <a:xfrm>
                <a:off x="7366717" y="3385714"/>
                <a:ext cx="1313644" cy="7778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dirty="0" smtClean="0"/>
                  <a:t>6 aylık</a:t>
                </a:r>
                <a:endParaRPr lang="tr-TR" sz="2800" b="1" dirty="0"/>
              </a:p>
            </p:txBody>
          </p:sp>
        </p:grpSp>
      </p:grp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t="4422" r="5286" b="4001"/>
          <a:stretch/>
        </p:blipFill>
        <p:spPr>
          <a:xfrm>
            <a:off x="7598534" y="1004552"/>
            <a:ext cx="4159877" cy="4198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94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12"/>
          <p:cNvSpPr>
            <a:spLocks noGrp="1"/>
          </p:cNvSpPr>
          <p:nvPr>
            <p:ph idx="1"/>
          </p:nvPr>
        </p:nvSpPr>
        <p:spPr>
          <a:xfrm>
            <a:off x="579549" y="1687514"/>
            <a:ext cx="10637950" cy="4069342"/>
          </a:xfrm>
          <a:noFill/>
        </p:spPr>
        <p:txBody>
          <a:bodyPr>
            <a:normAutofit lnSpcReduction="10000"/>
          </a:bodyPr>
          <a:lstStyle/>
          <a:p>
            <a:pPr defTabSz="1404938">
              <a:lnSpc>
                <a:spcPct val="150000"/>
              </a:lnSpc>
              <a:spcAft>
                <a:spcPct val="10000"/>
              </a:spcAft>
              <a:tabLst>
                <a:tab pos="3233738" algn="l"/>
                <a:tab pos="4757738" algn="l"/>
              </a:tabLst>
            </a:pPr>
            <a:r>
              <a:rPr lang="tr-TR" dirty="0"/>
              <a:t>2 saatlik IV sıvı tedavisi sonrasında hastanın semptomlarında belirgin düzelme </a:t>
            </a:r>
            <a:endParaRPr lang="tr-TR" dirty="0" smtClean="0"/>
          </a:p>
          <a:p>
            <a:pPr defTabSz="1404938">
              <a:lnSpc>
                <a:spcPct val="150000"/>
              </a:lnSpc>
              <a:spcAft>
                <a:spcPct val="10000"/>
              </a:spcAft>
              <a:tabLst>
                <a:tab pos="3233738" algn="l"/>
                <a:tab pos="4757738" algn="l"/>
              </a:tabLst>
            </a:pPr>
            <a:r>
              <a:rPr lang="tr-TR" dirty="0" smtClean="0"/>
              <a:t>Hastada </a:t>
            </a:r>
            <a:r>
              <a:rPr lang="tr-TR" dirty="0" err="1"/>
              <a:t>sepsis</a:t>
            </a:r>
            <a:r>
              <a:rPr lang="tr-TR" dirty="0"/>
              <a:t> dışlanamadığı için k</a:t>
            </a:r>
            <a:r>
              <a:rPr lang="tr-TR" dirty="0" smtClean="0"/>
              <a:t>an kültürü </a:t>
            </a:r>
            <a:r>
              <a:rPr lang="tr-TR" dirty="0"/>
              <a:t>çıkana kadar hastanede yatırılarak izlendi</a:t>
            </a:r>
          </a:p>
          <a:p>
            <a:pPr defTabSz="1404938">
              <a:lnSpc>
                <a:spcPct val="150000"/>
              </a:lnSpc>
              <a:spcAft>
                <a:spcPct val="10000"/>
              </a:spcAft>
              <a:tabLst>
                <a:tab pos="3233738" algn="l"/>
                <a:tab pos="4757738" algn="l"/>
              </a:tabLst>
            </a:pPr>
            <a:r>
              <a:rPr lang="tr-TR" dirty="0"/>
              <a:t>Kültürlerinde üreme olmayan ve tüm bulguları gerileyen hasta 72 saat sonra taburcu</a:t>
            </a:r>
          </a:p>
        </p:txBody>
      </p:sp>
      <p:grpSp>
        <p:nvGrpSpPr>
          <p:cNvPr id="13" name="Grup 12"/>
          <p:cNvGrpSpPr/>
          <p:nvPr/>
        </p:nvGrpSpPr>
        <p:grpSpPr>
          <a:xfrm>
            <a:off x="579549" y="304427"/>
            <a:ext cx="6110584" cy="849686"/>
            <a:chOff x="579549" y="304427"/>
            <a:chExt cx="6110584" cy="849686"/>
          </a:xfrm>
        </p:grpSpPr>
        <p:sp>
          <p:nvSpPr>
            <p:cNvPr id="14" name="Rectangle 23"/>
            <p:cNvSpPr txBox="1">
              <a:spLocks/>
            </p:cNvSpPr>
            <p:nvPr/>
          </p:nvSpPr>
          <p:spPr>
            <a:xfrm>
              <a:off x="579549" y="376237"/>
              <a:ext cx="3898900" cy="77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4000" b="1" dirty="0" smtClean="0"/>
                <a:t>Olgu Sunumu-2</a:t>
              </a:r>
              <a:endParaRPr lang="tr-TR" sz="4000" b="1" dirty="0"/>
            </a:p>
          </p:txBody>
        </p:sp>
        <p:grpSp>
          <p:nvGrpSpPr>
            <p:cNvPr id="15" name="Grup 14"/>
            <p:cNvGrpSpPr/>
            <p:nvPr/>
          </p:nvGrpSpPr>
          <p:grpSpPr>
            <a:xfrm>
              <a:off x="4839583" y="304427"/>
              <a:ext cx="1850550" cy="849686"/>
              <a:chOff x="7366717" y="3313904"/>
              <a:chExt cx="1850550" cy="849686"/>
            </a:xfrm>
          </p:grpSpPr>
          <p:pic>
            <p:nvPicPr>
              <p:cNvPr id="16" name="Resim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95" r="-1" b="15525"/>
              <a:stretch/>
            </p:blipFill>
            <p:spPr>
              <a:xfrm>
                <a:off x="8560445" y="3313904"/>
                <a:ext cx="656822" cy="849686"/>
              </a:xfrm>
              <a:prstGeom prst="rect">
                <a:avLst/>
              </a:prstGeom>
            </p:spPr>
          </p:pic>
          <p:sp>
            <p:nvSpPr>
              <p:cNvPr id="17" name="Yuvarlatılmış Dikdörtgen 16"/>
              <p:cNvSpPr/>
              <p:nvPr/>
            </p:nvSpPr>
            <p:spPr>
              <a:xfrm>
                <a:off x="7366717" y="3385714"/>
                <a:ext cx="1313644" cy="7778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dirty="0" smtClean="0"/>
                  <a:t>6 aylık</a:t>
                </a:r>
                <a:endParaRPr lang="tr-TR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62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10"/>
          <p:cNvSpPr>
            <a:spLocks noGrp="1"/>
          </p:cNvSpPr>
          <p:nvPr>
            <p:ph idx="1"/>
          </p:nvPr>
        </p:nvSpPr>
        <p:spPr>
          <a:xfrm>
            <a:off x="579549" y="1674635"/>
            <a:ext cx="9275668" cy="3902075"/>
          </a:xfrm>
          <a:noFill/>
        </p:spPr>
        <p:txBody>
          <a:bodyPr>
            <a:normAutofit/>
          </a:bodyPr>
          <a:lstStyle/>
          <a:p>
            <a:pPr defTabSz="1404938">
              <a:spcAft>
                <a:spcPct val="60000"/>
              </a:spcAft>
              <a:tabLst>
                <a:tab pos="3233738" algn="l"/>
                <a:tab pos="4757738" algn="l"/>
              </a:tabLst>
            </a:pPr>
            <a:r>
              <a:rPr lang="tr-TR" sz="3000" dirty="0"/>
              <a:t>Taburculuğundan </a:t>
            </a:r>
            <a:r>
              <a:rPr lang="tr-TR" sz="3000" dirty="0" smtClean="0"/>
              <a:t>10 ve 15 gün </a:t>
            </a:r>
            <a:r>
              <a:rPr lang="tr-TR" sz="3000" dirty="0"/>
              <a:t>sonra 2 </a:t>
            </a:r>
            <a:r>
              <a:rPr lang="tr-TR" sz="3000" dirty="0" smtClean="0"/>
              <a:t>defa </a:t>
            </a:r>
            <a:r>
              <a:rPr lang="tr-TR" sz="3000" dirty="0"/>
              <a:t>daha benzer tabloda acil servis başvurusu</a:t>
            </a:r>
          </a:p>
          <a:p>
            <a:pPr defTabSz="1404938">
              <a:spcAft>
                <a:spcPct val="60000"/>
              </a:spcAft>
              <a:tabLst>
                <a:tab pos="3233738" algn="l"/>
                <a:tab pos="4757738" algn="l"/>
              </a:tabLst>
            </a:pPr>
            <a:r>
              <a:rPr lang="tr-TR" sz="3000" b="1" dirty="0"/>
              <a:t>Kusma, ishal</a:t>
            </a:r>
          </a:p>
          <a:p>
            <a:pPr defTabSz="1404938">
              <a:spcAft>
                <a:spcPct val="60000"/>
              </a:spcAft>
              <a:tabLst>
                <a:tab pos="3233738" algn="l"/>
                <a:tab pos="4757738" algn="l"/>
              </a:tabLst>
            </a:pPr>
            <a:r>
              <a:rPr lang="tr-TR" sz="3000" b="1" dirty="0" err="1"/>
              <a:t>Dehidratasyon</a:t>
            </a:r>
            <a:endParaRPr lang="tr-TR" sz="3000" b="1" dirty="0"/>
          </a:p>
          <a:p>
            <a:pPr defTabSz="1404938">
              <a:spcAft>
                <a:spcPct val="60000"/>
              </a:spcAft>
              <a:tabLst>
                <a:tab pos="3233738" algn="l"/>
                <a:tab pos="4757738" algn="l"/>
              </a:tabLst>
            </a:pPr>
            <a:r>
              <a:rPr lang="tr-TR" sz="3000" dirty="0"/>
              <a:t>IV sıvı tedavisi ile 2-3 saatte bulgularda düzelme</a:t>
            </a:r>
          </a:p>
        </p:txBody>
      </p:sp>
      <p:pic>
        <p:nvPicPr>
          <p:cNvPr id="129035" name="Picture 4" descr="C:\Documents and Settings\bakirkoy\Belgelerim\Resimlerim\mqdefault.jpg"/>
          <p:cNvPicPr>
            <a:picLocks noChangeAspect="1" noChangeArrowheads="1"/>
          </p:cNvPicPr>
          <p:nvPr/>
        </p:nvPicPr>
        <p:blipFill>
          <a:blip r:embed="rId2"/>
          <a:srcRect l="29527" t="26247" r="25838"/>
          <a:stretch>
            <a:fillRect/>
          </a:stretch>
        </p:blipFill>
        <p:spPr bwMode="auto">
          <a:xfrm>
            <a:off x="8650447" y="2704562"/>
            <a:ext cx="2953418" cy="2749827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grpSp>
        <p:nvGrpSpPr>
          <p:cNvPr id="14" name="Grup 13"/>
          <p:cNvGrpSpPr/>
          <p:nvPr/>
        </p:nvGrpSpPr>
        <p:grpSpPr>
          <a:xfrm>
            <a:off x="579549" y="304427"/>
            <a:ext cx="6110584" cy="849686"/>
            <a:chOff x="579549" y="304427"/>
            <a:chExt cx="6110584" cy="849686"/>
          </a:xfrm>
        </p:grpSpPr>
        <p:sp>
          <p:nvSpPr>
            <p:cNvPr id="15" name="Rectangle 23"/>
            <p:cNvSpPr txBox="1">
              <a:spLocks/>
            </p:cNvSpPr>
            <p:nvPr/>
          </p:nvSpPr>
          <p:spPr>
            <a:xfrm>
              <a:off x="579549" y="376237"/>
              <a:ext cx="3898900" cy="77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4000" b="1" dirty="0" smtClean="0"/>
                <a:t>Olgu Sunumu-2</a:t>
              </a:r>
              <a:endParaRPr lang="tr-TR" sz="4000" b="1" dirty="0"/>
            </a:p>
          </p:txBody>
        </p:sp>
        <p:grpSp>
          <p:nvGrpSpPr>
            <p:cNvPr id="16" name="Grup 15"/>
            <p:cNvGrpSpPr/>
            <p:nvPr/>
          </p:nvGrpSpPr>
          <p:grpSpPr>
            <a:xfrm>
              <a:off x="4839583" y="304427"/>
              <a:ext cx="1850550" cy="849686"/>
              <a:chOff x="7366717" y="3313904"/>
              <a:chExt cx="1850550" cy="849686"/>
            </a:xfrm>
          </p:grpSpPr>
          <p:pic>
            <p:nvPicPr>
              <p:cNvPr id="17" name="Resim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95" r="-1" b="15525"/>
              <a:stretch/>
            </p:blipFill>
            <p:spPr>
              <a:xfrm>
                <a:off x="8560445" y="3313904"/>
                <a:ext cx="656822" cy="849686"/>
              </a:xfrm>
              <a:prstGeom prst="rect">
                <a:avLst/>
              </a:prstGeom>
            </p:spPr>
          </p:pic>
          <p:sp>
            <p:nvSpPr>
              <p:cNvPr id="18" name="Yuvarlatılmış Dikdörtgen 17"/>
              <p:cNvSpPr/>
              <p:nvPr/>
            </p:nvSpPr>
            <p:spPr>
              <a:xfrm>
                <a:off x="7366717" y="3385714"/>
                <a:ext cx="1313644" cy="7778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dirty="0" smtClean="0"/>
                  <a:t>6 aylık</a:t>
                </a:r>
                <a:endParaRPr lang="tr-TR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19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8" name="AutoShape 16" descr="kutu - aydan abla moru"/>
          <p:cNvSpPr>
            <a:spLocks noChangeArrowheads="1"/>
          </p:cNvSpPr>
          <p:nvPr/>
        </p:nvSpPr>
        <p:spPr bwMode="auto">
          <a:xfrm>
            <a:off x="4028442" y="1920117"/>
            <a:ext cx="7292089" cy="1109664"/>
          </a:xfrm>
          <a:prstGeom prst="roundRect">
            <a:avLst>
              <a:gd name="adj" fmla="val 17681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tr-TR" sz="2400" b="1" dirty="0">
                <a:solidFill>
                  <a:schemeClr val="bg1"/>
                </a:solidFill>
                <a:latin typeface="Arial" charset="0"/>
              </a:rPr>
              <a:t>2 ve 3. başvurularında bulgular ortaya 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</a:rPr>
              <a:t>çıkmadan</a:t>
            </a:r>
          </a:p>
          <a:p>
            <a:r>
              <a:rPr lang="tr-TR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charset="0"/>
              </a:rPr>
              <a:t>yaklaşık 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</a:rPr>
              <a:t>2 </a:t>
            </a:r>
            <a:r>
              <a:rPr lang="tr-TR" sz="2400" b="1" dirty="0">
                <a:solidFill>
                  <a:schemeClr val="bg1"/>
                </a:solidFill>
                <a:latin typeface="Arial" charset="0"/>
              </a:rPr>
              <a:t>saat önce 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</a:rPr>
              <a:t>peynir ve yumurta</a:t>
            </a:r>
            <a:endParaRPr lang="tr-TR" sz="24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990600" y="4349750"/>
            <a:ext cx="3643148" cy="1584325"/>
            <a:chOff x="990600" y="4349750"/>
            <a:chExt cx="3643148" cy="1584325"/>
          </a:xfrm>
        </p:grpSpPr>
        <p:pic>
          <p:nvPicPr>
            <p:cNvPr id="146442" name="Picture 10" descr="küre - kıpkırmızı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3298" y="4349750"/>
              <a:ext cx="3600450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435" name="Rectangle 3"/>
            <p:cNvSpPr>
              <a:spLocks/>
            </p:cNvSpPr>
            <p:nvPr/>
          </p:nvSpPr>
          <p:spPr bwMode="auto">
            <a:xfrm>
              <a:off x="990600" y="4853781"/>
              <a:ext cx="3527425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spcBef>
                  <a:spcPct val="20000"/>
                </a:spcBef>
                <a:buFont typeface="Calibri" pitchFamily="34" charset="0"/>
                <a:buNone/>
                <a:defRPr/>
              </a:pPr>
              <a:r>
                <a:rPr lang="tr-TR" sz="2400" b="1" dirty="0">
                  <a:solidFill>
                    <a:schemeClr val="bg1"/>
                  </a:solidFill>
                  <a:latin typeface="Arial" charset="0"/>
                </a:rPr>
                <a:t>Semptomlar</a:t>
              </a:r>
            </a:p>
          </p:txBody>
        </p:sp>
      </p:grpSp>
      <p:pic>
        <p:nvPicPr>
          <p:cNvPr id="146443" name="Picture 11" descr="cift tarafli ok-kirmizi"/>
          <p:cNvPicPr>
            <a:picLocks noChangeAspect="1" noChangeArrowheads="1"/>
          </p:cNvPicPr>
          <p:nvPr/>
        </p:nvPicPr>
        <p:blipFill>
          <a:blip r:embed="rId3"/>
          <a:srcRect l="3493" t="53201"/>
          <a:stretch>
            <a:fillRect/>
          </a:stretch>
        </p:blipFill>
        <p:spPr bwMode="auto">
          <a:xfrm>
            <a:off x="2230273" y="1919267"/>
            <a:ext cx="1206500" cy="246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9" name="Picture 17" descr="cift tarafli ok-kirmizi"/>
          <p:cNvPicPr>
            <a:picLocks noChangeAspect="1" noChangeArrowheads="1"/>
          </p:cNvPicPr>
          <p:nvPr/>
        </p:nvPicPr>
        <p:blipFill>
          <a:blip r:embed="rId3"/>
          <a:srcRect l="3493" t="53201"/>
          <a:stretch>
            <a:fillRect/>
          </a:stretch>
        </p:blipFill>
        <p:spPr bwMode="auto">
          <a:xfrm rot="2232968">
            <a:off x="4019550" y="3129203"/>
            <a:ext cx="1206500" cy="161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6" descr="kutu - aydan abla moru"/>
          <p:cNvSpPr>
            <a:spLocks noChangeArrowheads="1"/>
          </p:cNvSpPr>
          <p:nvPr/>
        </p:nvSpPr>
        <p:spPr bwMode="auto">
          <a:xfrm>
            <a:off x="218717" y="712961"/>
            <a:ext cx="7817699" cy="932550"/>
          </a:xfrm>
          <a:prstGeom prst="roundRect">
            <a:avLst>
              <a:gd name="adj" fmla="val 17681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rial" charset="0"/>
              </a:rPr>
              <a:t>İlk başvurudan 1 saat önce yumurta 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</a:rPr>
              <a:t>sarısı ve peynir</a:t>
            </a:r>
            <a:endParaRPr lang="tr-T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02" y="3917781"/>
            <a:ext cx="3294998" cy="205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97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8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12"/>
          <p:cNvSpPr>
            <a:spLocks noGrp="1"/>
          </p:cNvSpPr>
          <p:nvPr>
            <p:ph idx="1"/>
          </p:nvPr>
        </p:nvSpPr>
        <p:spPr>
          <a:xfrm>
            <a:off x="515155" y="1287463"/>
            <a:ext cx="8893959" cy="4540523"/>
          </a:xfrm>
          <a:noFill/>
        </p:spPr>
        <p:txBody>
          <a:bodyPr>
            <a:normAutofit/>
          </a:bodyPr>
          <a:lstStyle/>
          <a:p>
            <a:pPr defTabSz="1404938">
              <a:lnSpc>
                <a:spcPct val="150000"/>
              </a:lnSpc>
              <a:tabLst>
                <a:tab pos="3233738" algn="l"/>
                <a:tab pos="4757738" algn="l"/>
              </a:tabLst>
            </a:pPr>
            <a:r>
              <a:rPr lang="tr-TR" sz="3200" b="1" dirty="0" err="1">
                <a:solidFill>
                  <a:srgbClr val="CC0066"/>
                </a:solidFill>
              </a:rPr>
              <a:t>Laboratuar</a:t>
            </a:r>
            <a:r>
              <a:rPr lang="tr-TR" sz="3200" b="1" dirty="0">
                <a:solidFill>
                  <a:srgbClr val="CC0066"/>
                </a:solidFill>
              </a:rPr>
              <a:t> Tetkikleri</a:t>
            </a:r>
          </a:p>
          <a:p>
            <a:pPr defTabSz="1404938">
              <a:lnSpc>
                <a:spcPct val="150000"/>
              </a:lnSpc>
              <a:tabLst>
                <a:tab pos="3233738" algn="l"/>
                <a:tab pos="4757738" algn="l"/>
              </a:tabLst>
            </a:pPr>
            <a:r>
              <a:rPr lang="tr-TR" sz="3000" dirty="0" err="1" smtClean="0"/>
              <a:t>Ig</a:t>
            </a:r>
            <a:r>
              <a:rPr lang="tr-TR" sz="3000" dirty="0" smtClean="0"/>
              <a:t> </a:t>
            </a:r>
            <a:r>
              <a:rPr lang="tr-TR" sz="3000" dirty="0"/>
              <a:t>E: 50 IU/mL </a:t>
            </a:r>
          </a:p>
          <a:p>
            <a:pPr defTabSz="1404938">
              <a:lnSpc>
                <a:spcPct val="150000"/>
              </a:lnSpc>
              <a:tabLst>
                <a:tab pos="3233738" algn="l"/>
                <a:tab pos="4757738" algn="l"/>
              </a:tabLst>
            </a:pPr>
            <a:r>
              <a:rPr lang="tr-TR" sz="3000" dirty="0">
                <a:solidFill>
                  <a:srgbClr val="CC0066"/>
                </a:solidFill>
              </a:rPr>
              <a:t>Total </a:t>
            </a:r>
            <a:r>
              <a:rPr lang="tr-TR" sz="3000" dirty="0" err="1">
                <a:solidFill>
                  <a:srgbClr val="CC0066"/>
                </a:solidFill>
              </a:rPr>
              <a:t>eozinofil</a:t>
            </a:r>
            <a:r>
              <a:rPr lang="tr-TR" sz="3000" dirty="0">
                <a:solidFill>
                  <a:srgbClr val="CC0066"/>
                </a:solidFill>
              </a:rPr>
              <a:t>: </a:t>
            </a:r>
            <a:r>
              <a:rPr lang="tr-TR" sz="3000" dirty="0" smtClean="0">
                <a:solidFill>
                  <a:srgbClr val="CC0066"/>
                </a:solidFill>
              </a:rPr>
              <a:t>500/mm</a:t>
            </a:r>
            <a:r>
              <a:rPr lang="tr-TR" sz="3000" baseline="30000" dirty="0" smtClean="0">
                <a:solidFill>
                  <a:srgbClr val="CC0066"/>
                </a:solidFill>
              </a:rPr>
              <a:t>3</a:t>
            </a:r>
            <a:endParaRPr lang="tr-TR" sz="3000" baseline="30000" dirty="0">
              <a:solidFill>
                <a:srgbClr val="CC0066"/>
              </a:solidFill>
            </a:endParaRPr>
          </a:p>
          <a:p>
            <a:pPr defTabSz="1404938">
              <a:lnSpc>
                <a:spcPct val="150000"/>
              </a:lnSpc>
              <a:tabLst>
                <a:tab pos="3233738" algn="l"/>
                <a:tab pos="4757738" algn="l"/>
              </a:tabLst>
            </a:pPr>
            <a:r>
              <a:rPr lang="tr-TR" sz="3000" dirty="0"/>
              <a:t>İnek sütü, yumurta </a:t>
            </a:r>
            <a:r>
              <a:rPr lang="tr-TR" sz="3000" dirty="0" err="1"/>
              <a:t>sp</a:t>
            </a:r>
            <a:r>
              <a:rPr lang="tr-TR" sz="3000" dirty="0"/>
              <a:t> </a:t>
            </a:r>
            <a:r>
              <a:rPr lang="tr-TR" sz="3000" dirty="0" err="1"/>
              <a:t>Ig</a:t>
            </a:r>
            <a:r>
              <a:rPr lang="tr-TR" sz="3000" dirty="0"/>
              <a:t> E : Negatif</a:t>
            </a:r>
          </a:p>
          <a:p>
            <a:pPr defTabSz="1404938">
              <a:lnSpc>
                <a:spcPct val="150000"/>
              </a:lnSpc>
              <a:tabLst>
                <a:tab pos="3233738" algn="l"/>
                <a:tab pos="4757738" algn="l"/>
              </a:tabLst>
            </a:pPr>
            <a:r>
              <a:rPr lang="tr-TR" sz="3000" dirty="0"/>
              <a:t>İnek sütü ve yumurta </a:t>
            </a:r>
            <a:r>
              <a:rPr lang="tr-TR" sz="3000" dirty="0" err="1"/>
              <a:t>prick</a:t>
            </a:r>
            <a:r>
              <a:rPr lang="tr-TR" sz="3000" dirty="0"/>
              <a:t> test : Negatif</a:t>
            </a:r>
          </a:p>
        </p:txBody>
      </p:sp>
      <p:sp>
        <p:nvSpPr>
          <p:cNvPr id="31751" name="Rectangle 10"/>
          <p:cNvSpPr>
            <a:spLocks/>
          </p:cNvSpPr>
          <p:nvPr/>
        </p:nvSpPr>
        <p:spPr bwMode="auto">
          <a:xfrm>
            <a:off x="2276475" y="1287463"/>
            <a:ext cx="43957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tr-TR" sz="3200" b="1" dirty="0">
              <a:solidFill>
                <a:srgbClr val="CC0066"/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579549" y="304427"/>
            <a:ext cx="6110584" cy="849686"/>
            <a:chOff x="579549" y="304427"/>
            <a:chExt cx="6110584" cy="849686"/>
          </a:xfrm>
        </p:grpSpPr>
        <p:sp>
          <p:nvSpPr>
            <p:cNvPr id="5" name="Rectangle 23"/>
            <p:cNvSpPr txBox="1">
              <a:spLocks/>
            </p:cNvSpPr>
            <p:nvPr/>
          </p:nvSpPr>
          <p:spPr>
            <a:xfrm>
              <a:off x="579549" y="376237"/>
              <a:ext cx="3898900" cy="77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4000" b="1" dirty="0" smtClean="0"/>
                <a:t>Olgu Sunumu-2</a:t>
              </a:r>
              <a:endParaRPr lang="tr-TR" sz="4000" b="1" dirty="0"/>
            </a:p>
          </p:txBody>
        </p:sp>
        <p:grpSp>
          <p:nvGrpSpPr>
            <p:cNvPr id="6" name="Grup 5"/>
            <p:cNvGrpSpPr/>
            <p:nvPr/>
          </p:nvGrpSpPr>
          <p:grpSpPr>
            <a:xfrm>
              <a:off x="4839583" y="304427"/>
              <a:ext cx="1850550" cy="849686"/>
              <a:chOff x="7366717" y="3313904"/>
              <a:chExt cx="1850550" cy="849686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95" r="-1" b="15525"/>
              <a:stretch/>
            </p:blipFill>
            <p:spPr>
              <a:xfrm>
                <a:off x="8560445" y="3313904"/>
                <a:ext cx="656822" cy="849686"/>
              </a:xfrm>
              <a:prstGeom prst="rect">
                <a:avLst/>
              </a:prstGeom>
            </p:spPr>
          </p:pic>
          <p:sp>
            <p:nvSpPr>
              <p:cNvPr id="8" name="Yuvarlatılmış Dikdörtgen 7"/>
              <p:cNvSpPr/>
              <p:nvPr/>
            </p:nvSpPr>
            <p:spPr>
              <a:xfrm>
                <a:off x="7366717" y="3385714"/>
                <a:ext cx="1313644" cy="7778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dirty="0" smtClean="0"/>
                  <a:t>6 aylık</a:t>
                </a:r>
                <a:endParaRPr lang="tr-TR" sz="2800" b="1" dirty="0"/>
              </a:p>
            </p:txBody>
          </p:sp>
        </p:grp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08" y="1762065"/>
            <a:ext cx="3357816" cy="3357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ır Belirtme Çizgisi 2 3"/>
          <p:cNvSpPr/>
          <p:nvPr/>
        </p:nvSpPr>
        <p:spPr>
          <a:xfrm>
            <a:off x="7559898" y="944947"/>
            <a:ext cx="4359959" cy="2357437"/>
          </a:xfrm>
          <a:prstGeom prst="borderCallout2">
            <a:avLst>
              <a:gd name="adj1" fmla="val 18750"/>
              <a:gd name="adj2" fmla="val 727"/>
              <a:gd name="adj3" fmla="val 18750"/>
              <a:gd name="adj4" fmla="val -16667"/>
              <a:gd name="adj5" fmla="val 126554"/>
              <a:gd name="adj6" fmla="val -33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/>
              <a:t>1-</a:t>
            </a:r>
            <a:r>
              <a:rPr lang="tr-TR" sz="2000" b="1" dirty="0" smtClean="0">
                <a:solidFill>
                  <a:srgbClr val="FFFF00"/>
                </a:solidFill>
              </a:rPr>
              <a:t>Kusma</a:t>
            </a:r>
            <a:r>
              <a:rPr lang="tr-TR" sz="2000" b="1" dirty="0" smtClean="0"/>
              <a:t> (1-3 saat içinde)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/>
              <a:t>2- </a:t>
            </a:r>
            <a:r>
              <a:rPr lang="tr-TR" sz="2000" b="1" dirty="0" smtClean="0">
                <a:solidFill>
                  <a:srgbClr val="FFFF00"/>
                </a:solidFill>
              </a:rPr>
              <a:t>İshal</a:t>
            </a:r>
            <a:r>
              <a:rPr lang="tr-TR" sz="2000" b="1" dirty="0" smtClean="0"/>
              <a:t> (2-10 saat içinde)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/>
              <a:t>3- </a:t>
            </a:r>
            <a:r>
              <a:rPr lang="tr-TR" sz="2000" b="1" dirty="0" err="1">
                <a:solidFill>
                  <a:srgbClr val="FFFF00"/>
                </a:solidFill>
              </a:rPr>
              <a:t>N</a:t>
            </a:r>
            <a:r>
              <a:rPr lang="tr-TR" sz="2000" b="1" dirty="0" err="1" smtClean="0">
                <a:solidFill>
                  <a:srgbClr val="FFFF00"/>
                </a:solidFill>
              </a:rPr>
              <a:t>ötrofili</a:t>
            </a:r>
            <a:r>
              <a:rPr lang="tr-TR" sz="2000" b="1" dirty="0" smtClean="0"/>
              <a:t> (&gt;3500/ml) (6. saatte pik)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/>
              <a:t>4- </a:t>
            </a:r>
            <a:r>
              <a:rPr lang="tr-TR" sz="2000" b="1" dirty="0" smtClean="0">
                <a:solidFill>
                  <a:srgbClr val="FFFF00"/>
                </a:solidFill>
              </a:rPr>
              <a:t>Dışkıda lökosit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/>
              <a:t>5- </a:t>
            </a:r>
            <a:r>
              <a:rPr lang="tr-TR" sz="2000" b="1" dirty="0" smtClean="0">
                <a:solidFill>
                  <a:srgbClr val="FFFF00"/>
                </a:solidFill>
              </a:rPr>
              <a:t>Dışkıda </a:t>
            </a:r>
            <a:r>
              <a:rPr lang="tr-TR" sz="2000" b="1" dirty="0" err="1" smtClean="0">
                <a:solidFill>
                  <a:srgbClr val="FFFF00"/>
                </a:solidFill>
              </a:rPr>
              <a:t>eozinofil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33794" name="Rectangle 29"/>
          <p:cNvSpPr>
            <a:spLocks/>
          </p:cNvSpPr>
          <p:nvPr/>
        </p:nvSpPr>
        <p:spPr bwMode="auto">
          <a:xfrm>
            <a:off x="334851" y="253484"/>
            <a:ext cx="43957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tr-TR" sz="3200" b="1" dirty="0">
                <a:solidFill>
                  <a:srgbClr val="CC0066"/>
                </a:solidFill>
              </a:rPr>
              <a:t>Tanı</a:t>
            </a:r>
          </a:p>
        </p:txBody>
      </p:sp>
      <p:sp>
        <p:nvSpPr>
          <p:cNvPr id="33801" name="Oval 21"/>
          <p:cNvSpPr>
            <a:spLocks noChangeArrowheads="1"/>
          </p:cNvSpPr>
          <p:nvPr/>
        </p:nvSpPr>
        <p:spPr bwMode="auto">
          <a:xfrm>
            <a:off x="3883782" y="2980754"/>
            <a:ext cx="1729904" cy="1666765"/>
          </a:xfrm>
          <a:prstGeom prst="ellipse">
            <a:avLst/>
          </a:prstGeom>
          <a:solidFill>
            <a:srgbClr val="CC3399"/>
          </a:solidFill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charset="0"/>
              </a:rPr>
              <a:t>ÖYKÜ</a:t>
            </a:r>
            <a:endParaRPr lang="tr-T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03" name="Oval 22"/>
          <p:cNvSpPr>
            <a:spLocks noChangeArrowheads="1"/>
          </p:cNvSpPr>
          <p:nvPr/>
        </p:nvSpPr>
        <p:spPr bwMode="auto">
          <a:xfrm>
            <a:off x="2427480" y="4235449"/>
            <a:ext cx="2806841" cy="17819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rial" charset="0"/>
              </a:rPr>
              <a:t>ELİMİNASYONA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Arial" charset="0"/>
              </a:rPr>
              <a:t>YANIT</a:t>
            </a:r>
          </a:p>
        </p:txBody>
      </p:sp>
      <p:sp>
        <p:nvSpPr>
          <p:cNvPr id="33804" name="Oval 23"/>
          <p:cNvSpPr>
            <a:spLocks noChangeArrowheads="1"/>
          </p:cNvSpPr>
          <p:nvPr/>
        </p:nvSpPr>
        <p:spPr bwMode="auto">
          <a:xfrm>
            <a:off x="5119351" y="3624355"/>
            <a:ext cx="2603605" cy="2046329"/>
          </a:xfrm>
          <a:prstGeom prst="ellipse">
            <a:avLst/>
          </a:prstGeom>
          <a:solidFill>
            <a:srgbClr val="9933FF"/>
          </a:solidFill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" charset="0"/>
              </a:rPr>
              <a:t>BESİN </a:t>
            </a:r>
            <a:endParaRPr lang="tr-TR" sz="20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rial" charset="0"/>
              </a:rPr>
              <a:t>PROVOKASYON 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rial" charset="0"/>
              </a:rPr>
              <a:t>TESTİ</a:t>
            </a:r>
            <a:endParaRPr lang="tr-TR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05" name="Rectangle 24"/>
          <p:cNvSpPr>
            <a:spLocks/>
          </p:cNvSpPr>
          <p:nvPr/>
        </p:nvSpPr>
        <p:spPr bwMode="auto">
          <a:xfrm>
            <a:off x="3287714" y="4235449"/>
            <a:ext cx="16922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Calibri" pitchFamily="34" charset="0"/>
              <a:buNone/>
            </a:pPr>
            <a:endParaRPr lang="tr-T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Satır Belirtme Çizgisi 1 2"/>
          <p:cNvSpPr/>
          <p:nvPr/>
        </p:nvSpPr>
        <p:spPr>
          <a:xfrm>
            <a:off x="334851" y="1097321"/>
            <a:ext cx="2678806" cy="1323907"/>
          </a:xfrm>
          <a:prstGeom prst="borderCallout1">
            <a:avLst>
              <a:gd name="adj1" fmla="val 49471"/>
              <a:gd name="adj2" fmla="val 100417"/>
              <a:gd name="adj3" fmla="val 165156"/>
              <a:gd name="adj4" fmla="val 139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tr-TR" sz="2000" b="1" dirty="0" smtClean="0"/>
              <a:t>Şüpheli gıda alımı</a:t>
            </a:r>
          </a:p>
          <a:p>
            <a:pPr marL="85725"/>
            <a:r>
              <a:rPr lang="tr-TR" sz="2000" b="1" dirty="0" smtClean="0"/>
              <a:t>1-3 saat içinde kusma</a:t>
            </a:r>
          </a:p>
          <a:p>
            <a:pPr marL="85725"/>
            <a:r>
              <a:rPr lang="tr-TR" sz="2000" b="1" dirty="0" smtClean="0"/>
              <a:t>2-10 sat içinde ishal</a:t>
            </a:r>
            <a:endParaRPr lang="tr-TR" sz="2000" b="1" dirty="0"/>
          </a:p>
        </p:txBody>
      </p:sp>
      <p:sp>
        <p:nvSpPr>
          <p:cNvPr id="2" name="Aşağı Ok 1"/>
          <p:cNvSpPr/>
          <p:nvPr/>
        </p:nvSpPr>
        <p:spPr>
          <a:xfrm>
            <a:off x="9486563" y="3431076"/>
            <a:ext cx="506627" cy="76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8305557" y="4349578"/>
            <a:ext cx="3173870" cy="1321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Pozitif: </a:t>
            </a:r>
            <a:r>
              <a:rPr lang="tr-TR" sz="2400" b="1" dirty="0" smtClean="0"/>
              <a:t>3 ölçüt pozitif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Şüpheli: </a:t>
            </a:r>
            <a:r>
              <a:rPr lang="tr-TR" sz="2400" b="1" dirty="0" smtClean="0"/>
              <a:t>2 ölçüt pozitif</a:t>
            </a:r>
            <a:endParaRPr lang="tr-TR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9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Grp="1"/>
          </p:cNvSpPr>
          <p:nvPr>
            <p:ph type="title"/>
          </p:nvPr>
        </p:nvSpPr>
        <p:spPr>
          <a:xfrm>
            <a:off x="748048" y="342082"/>
            <a:ext cx="6850487" cy="10386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 dirty="0"/>
              <a:t>Besin Proteini ile İlişkili </a:t>
            </a:r>
            <a:r>
              <a:rPr lang="tr-TR" sz="4000" b="1" dirty="0" err="1" smtClean="0"/>
              <a:t>Enterokolit</a:t>
            </a:r>
            <a:r>
              <a:rPr lang="tr-TR" sz="4000" b="1" dirty="0" smtClean="0"/>
              <a:t> (BPİES)</a:t>
            </a:r>
            <a:endParaRPr lang="tr-TR" sz="40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8955" y="1463029"/>
            <a:ext cx="9065653" cy="48604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 smtClean="0">
                <a:solidFill>
                  <a:srgbClr val="C931A1"/>
                </a:solidFill>
              </a:rPr>
              <a:t>Kimlerde düşünülmeli: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/>
              <a:t>Genellikle ilk 12 ayda, </a:t>
            </a:r>
            <a:r>
              <a:rPr lang="tr-TR" sz="2000" dirty="0" err="1" smtClean="0">
                <a:latin typeface="Calibri" pitchFamily="34" charset="0"/>
              </a:rPr>
              <a:t>formula</a:t>
            </a:r>
            <a:r>
              <a:rPr lang="tr-TR" sz="2000" dirty="0" smtClean="0">
                <a:latin typeface="Calibri" pitchFamily="34" charset="0"/>
              </a:rPr>
              <a:t> ile veya ek gıda ile </a:t>
            </a:r>
            <a:r>
              <a:rPr lang="tr-TR" sz="2000" dirty="0">
                <a:latin typeface="Calibri" pitchFamily="34" charset="0"/>
              </a:rPr>
              <a:t>beslenen </a:t>
            </a:r>
            <a:r>
              <a:rPr lang="tr-TR" sz="2000" dirty="0" err="1">
                <a:latin typeface="Calibri" pitchFamily="34" charset="0"/>
              </a:rPr>
              <a:t>infantlarda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b="1" dirty="0" smtClean="0">
                <a:latin typeface="Calibri" pitchFamily="34" charset="0"/>
              </a:rPr>
              <a:t>(</a:t>
            </a:r>
            <a:r>
              <a:rPr lang="tr-TR" sz="2000" b="1" dirty="0">
                <a:latin typeface="Calibri" pitchFamily="34" charset="0"/>
              </a:rPr>
              <a:t>Anne sütü alanlarda çok nadir</a:t>
            </a:r>
            <a:r>
              <a:rPr lang="tr-TR" sz="2000" b="1" dirty="0" smtClean="0">
                <a:latin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>
                <a:latin typeface="Calibri" pitchFamily="34" charset="0"/>
              </a:rPr>
              <a:t>Şüpheli gıda alımından </a:t>
            </a:r>
            <a:r>
              <a:rPr lang="tr-TR" sz="2000" b="1" dirty="0" smtClean="0">
                <a:latin typeface="Calibri" pitchFamily="34" charset="0"/>
              </a:rPr>
              <a:t>2-4 saat </a:t>
            </a:r>
            <a:r>
              <a:rPr lang="tr-TR" sz="2000" dirty="0" smtClean="0">
                <a:latin typeface="Calibri" pitchFamily="34" charset="0"/>
              </a:rPr>
              <a:t>içinde </a:t>
            </a:r>
            <a:r>
              <a:rPr lang="tr-TR" sz="2000" b="1" dirty="0" smtClean="0">
                <a:latin typeface="Calibri" pitchFamily="34" charset="0"/>
              </a:rPr>
              <a:t>kusma, ishal</a:t>
            </a:r>
            <a:r>
              <a:rPr lang="tr-TR" sz="2000" dirty="0" smtClean="0">
                <a:latin typeface="Calibri" pitchFamily="34" charset="0"/>
              </a:rPr>
              <a:t>, </a:t>
            </a:r>
            <a:r>
              <a:rPr lang="tr-TR" sz="2000" dirty="0" err="1" smtClean="0">
                <a:latin typeface="Calibri" pitchFamily="34" charset="0"/>
              </a:rPr>
              <a:t>dehidratasyon</a:t>
            </a:r>
            <a:endParaRPr lang="tr-TR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>
                <a:latin typeface="Calibri" pitchFamily="34" charset="0"/>
              </a:rPr>
              <a:t>Kanlı-mukuslu gaita (gaitada lökosit ve </a:t>
            </a:r>
            <a:r>
              <a:rPr lang="tr-TR" sz="2000" dirty="0" err="1" smtClean="0">
                <a:latin typeface="Calibri" pitchFamily="34" charset="0"/>
              </a:rPr>
              <a:t>eozinofiller</a:t>
            </a:r>
            <a:r>
              <a:rPr lang="tr-TR" sz="2000" dirty="0" smtClean="0">
                <a:latin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>
                <a:latin typeface="Calibri" pitchFamily="34" charset="0"/>
              </a:rPr>
              <a:t>Kanda </a:t>
            </a:r>
            <a:r>
              <a:rPr lang="tr-TR" sz="2000" b="1" dirty="0" err="1">
                <a:latin typeface="Calibri" pitchFamily="34" charset="0"/>
              </a:rPr>
              <a:t>n</a:t>
            </a:r>
            <a:r>
              <a:rPr lang="tr-TR" sz="2000" b="1" dirty="0" err="1" smtClean="0">
                <a:latin typeface="Calibri" pitchFamily="34" charset="0"/>
              </a:rPr>
              <a:t>ötrofili</a:t>
            </a:r>
            <a:r>
              <a:rPr lang="tr-TR" sz="2000" b="1" dirty="0" smtClean="0">
                <a:latin typeface="Calibri" pitchFamily="34" charset="0"/>
              </a:rPr>
              <a:t> ve </a:t>
            </a:r>
            <a:r>
              <a:rPr lang="tr-TR" sz="2000" b="1" dirty="0" err="1" smtClean="0">
                <a:latin typeface="Calibri" pitchFamily="34" charset="0"/>
              </a:rPr>
              <a:t>trombositoz</a:t>
            </a:r>
            <a:endParaRPr lang="tr-TR" sz="2000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000" dirty="0" smtClean="0">
                <a:latin typeface="Calibri" pitchFamily="34" charset="0"/>
              </a:rPr>
              <a:t>Kronik vakalarda </a:t>
            </a:r>
            <a:r>
              <a:rPr lang="tr-TR" sz="2000" b="1" dirty="0" smtClean="0">
                <a:latin typeface="Calibri" pitchFamily="34" charset="0"/>
              </a:rPr>
              <a:t>anemi-</a:t>
            </a:r>
            <a:r>
              <a:rPr lang="tr-TR" sz="2000" b="1" dirty="0" err="1" smtClean="0">
                <a:latin typeface="Calibri" pitchFamily="34" charset="0"/>
              </a:rPr>
              <a:t>eozinofili</a:t>
            </a:r>
            <a:endParaRPr lang="tr-TR" sz="2000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000" b="1" dirty="0" smtClean="0">
                <a:latin typeface="Calibri" pitchFamily="34" charset="0"/>
              </a:rPr>
              <a:t>Büyüme geriliği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000" b="1" dirty="0">
                <a:latin typeface="Calibri" pitchFamily="34" charset="0"/>
              </a:rPr>
              <a:t>A</a:t>
            </a:r>
            <a:r>
              <a:rPr lang="tr-TR" sz="2000" b="1" dirty="0" smtClean="0">
                <a:latin typeface="Calibri" pitchFamily="34" charset="0"/>
              </a:rPr>
              <a:t>ğır </a:t>
            </a:r>
            <a:r>
              <a:rPr lang="tr-TR" sz="2000" b="1" dirty="0">
                <a:latin typeface="Calibri" pitchFamily="34" charset="0"/>
              </a:rPr>
              <a:t>vakalarda </a:t>
            </a:r>
            <a:r>
              <a:rPr lang="tr-TR" sz="2000" b="1" dirty="0" err="1" smtClean="0">
                <a:latin typeface="Calibri" pitchFamily="34" charset="0"/>
              </a:rPr>
              <a:t>hiponatremi</a:t>
            </a:r>
            <a:r>
              <a:rPr lang="tr-TR" sz="2000" b="1" dirty="0" smtClean="0">
                <a:latin typeface="Calibri" pitchFamily="34" charset="0"/>
              </a:rPr>
              <a:t>, </a:t>
            </a:r>
            <a:r>
              <a:rPr lang="tr-TR" sz="2000" b="1" dirty="0" err="1" smtClean="0">
                <a:latin typeface="Calibri" pitchFamily="34" charset="0"/>
              </a:rPr>
              <a:t>dehidratasyon</a:t>
            </a:r>
            <a:r>
              <a:rPr lang="tr-TR" sz="2000" b="1" dirty="0" smtClean="0">
                <a:latin typeface="Calibri" pitchFamily="34" charset="0"/>
              </a:rPr>
              <a:t>, şok, </a:t>
            </a:r>
            <a:r>
              <a:rPr lang="tr-TR" sz="2000" b="1" dirty="0" err="1" smtClean="0">
                <a:latin typeface="Calibri" pitchFamily="34" charset="0"/>
              </a:rPr>
              <a:t>hipoalbuminemi</a:t>
            </a:r>
            <a:r>
              <a:rPr lang="tr-TR" sz="2000" b="1" dirty="0">
                <a:latin typeface="Calibri" pitchFamily="34" charset="0"/>
              </a:rPr>
              <a:t>, </a:t>
            </a:r>
            <a:r>
              <a:rPr lang="tr-TR" sz="2000" b="1" dirty="0" err="1">
                <a:latin typeface="Calibri" pitchFamily="34" charset="0"/>
              </a:rPr>
              <a:t>asidoz</a:t>
            </a:r>
            <a:r>
              <a:rPr lang="tr-TR" sz="2000" b="1" dirty="0">
                <a:latin typeface="Calibri" pitchFamily="34" charset="0"/>
              </a:rPr>
              <a:t>, </a:t>
            </a:r>
            <a:r>
              <a:rPr lang="tr-TR" sz="2000" b="1" dirty="0" err="1">
                <a:latin typeface="Calibri" pitchFamily="34" charset="0"/>
              </a:rPr>
              <a:t>methemoglobinemi</a:t>
            </a:r>
            <a:endParaRPr lang="tr-TR" sz="2000" b="1" dirty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2000" dirty="0">
              <a:latin typeface="Calibri" pitchFamily="34" charset="0"/>
            </a:endParaRPr>
          </a:p>
        </p:txBody>
      </p:sp>
      <p:sp>
        <p:nvSpPr>
          <p:cNvPr id="9" name="5 Dikdörtgen"/>
          <p:cNvSpPr>
            <a:spLocks noChangeArrowheads="1"/>
          </p:cNvSpPr>
          <p:nvPr/>
        </p:nvSpPr>
        <p:spPr bwMode="auto">
          <a:xfrm>
            <a:off x="7598535" y="5814368"/>
            <a:ext cx="437995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r">
              <a:buSzPct val="185000"/>
            </a:pPr>
            <a:r>
              <a:rPr lang="tr-TR" sz="1400" dirty="0" err="1">
                <a:solidFill>
                  <a:srgbClr val="0070C0"/>
                </a:solidFill>
              </a:rPr>
              <a:t>Katz</a:t>
            </a:r>
            <a:r>
              <a:rPr lang="tr-TR" sz="1400" dirty="0">
                <a:solidFill>
                  <a:srgbClr val="0070C0"/>
                </a:solidFill>
              </a:rPr>
              <a:t> Y, et al. J </a:t>
            </a:r>
            <a:r>
              <a:rPr lang="tr-TR" sz="1400" dirty="0" err="1">
                <a:solidFill>
                  <a:srgbClr val="0070C0"/>
                </a:solidFill>
              </a:rPr>
              <a:t>Allergy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Clin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Immunol</a:t>
            </a:r>
            <a:r>
              <a:rPr lang="tr-TR" sz="1400" dirty="0">
                <a:solidFill>
                  <a:srgbClr val="0070C0"/>
                </a:solidFill>
              </a:rPr>
              <a:t> 2011;127:647-53.e1-3</a:t>
            </a:r>
          </a:p>
          <a:p>
            <a:pPr algn="r">
              <a:buSzPct val="185000"/>
            </a:pPr>
            <a:r>
              <a:rPr lang="tr-TR" sz="1400" dirty="0" err="1">
                <a:solidFill>
                  <a:srgbClr val="0070C0"/>
                </a:solidFill>
              </a:rPr>
              <a:t>Wolfe</a:t>
            </a:r>
            <a:r>
              <a:rPr lang="tr-TR" sz="1400" dirty="0">
                <a:solidFill>
                  <a:srgbClr val="0070C0"/>
                </a:solidFill>
              </a:rPr>
              <a:t> JL, et al. Pediatr </a:t>
            </a:r>
            <a:r>
              <a:rPr lang="tr-TR" sz="1400" dirty="0" err="1">
                <a:solidFill>
                  <a:srgbClr val="0070C0"/>
                </a:solidFill>
              </a:rPr>
              <a:t>Clin</a:t>
            </a:r>
            <a:r>
              <a:rPr lang="tr-TR" sz="1400" dirty="0">
                <a:solidFill>
                  <a:srgbClr val="0070C0"/>
                </a:solidFill>
              </a:rPr>
              <a:t> North </a:t>
            </a:r>
            <a:r>
              <a:rPr lang="tr-TR" sz="1400" dirty="0" err="1">
                <a:solidFill>
                  <a:srgbClr val="0070C0"/>
                </a:solidFill>
              </a:rPr>
              <a:t>Am</a:t>
            </a:r>
            <a:r>
              <a:rPr lang="tr-TR" sz="1400" dirty="0">
                <a:solidFill>
                  <a:srgbClr val="0070C0"/>
                </a:solidFill>
              </a:rPr>
              <a:t> 2011;58:389-405</a:t>
            </a:r>
          </a:p>
          <a:p>
            <a:pPr algn="r">
              <a:buSzPct val="185000"/>
            </a:pPr>
            <a:r>
              <a:rPr lang="tr-TR" sz="1400" dirty="0">
                <a:solidFill>
                  <a:srgbClr val="0070C0"/>
                </a:solidFill>
              </a:rPr>
              <a:t>Levye Y, et al. </a:t>
            </a:r>
            <a:r>
              <a:rPr lang="it-IT" sz="1400" dirty="0">
                <a:solidFill>
                  <a:srgbClr val="0070C0"/>
                </a:solidFill>
              </a:rPr>
              <a:t>Pediatr Allergy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it-IT" sz="1400" dirty="0">
                <a:solidFill>
                  <a:srgbClr val="0070C0"/>
                </a:solidFill>
              </a:rPr>
              <a:t>Immunol 2003;14:325–329</a:t>
            </a:r>
            <a:endParaRPr lang="tr-TR" sz="1400" dirty="0">
              <a:solidFill>
                <a:srgbClr val="0070C0"/>
              </a:solidFill>
            </a:endParaRPr>
          </a:p>
          <a:p>
            <a:pPr algn="r">
              <a:buSzPct val="185000"/>
            </a:pPr>
            <a:r>
              <a:rPr lang="tr-TR" sz="1400" dirty="0" err="1">
                <a:solidFill>
                  <a:srgbClr val="0070C0"/>
                </a:solidFill>
              </a:rPr>
              <a:t>Jone</a:t>
            </a:r>
            <a:r>
              <a:rPr lang="tr-TR" sz="1400" dirty="0">
                <a:solidFill>
                  <a:srgbClr val="0070C0"/>
                </a:solidFill>
              </a:rPr>
              <a:t> B, et al. </a:t>
            </a:r>
            <a:r>
              <a:rPr lang="tr-TR" sz="1400" dirty="0" err="1">
                <a:solidFill>
                  <a:srgbClr val="0070C0"/>
                </a:solidFill>
              </a:rPr>
              <a:t>Allergol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Immunopathol</a:t>
            </a:r>
            <a:r>
              <a:rPr lang="tr-TR" sz="1400" dirty="0">
                <a:solidFill>
                  <a:srgbClr val="0070C0"/>
                </a:solidFill>
              </a:rPr>
              <a:t> 2009; 37: 36-42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9620518" y="685601"/>
            <a:ext cx="2255169" cy="4813678"/>
            <a:chOff x="8413751" y="1728790"/>
            <a:chExt cx="1890713" cy="3957635"/>
          </a:xfrm>
        </p:grpSpPr>
        <p:pic>
          <p:nvPicPr>
            <p:cNvPr id="10" name="Picture 7" descr="http://www.ababycare.com/wp-content/uploads/2009/07/Pyloric-stenosi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13751" y="2967039"/>
              <a:ext cx="1890713" cy="1316037"/>
            </a:xfrm>
            <a:prstGeom prst="rect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</p:spPr>
        </p:pic>
        <p:pic>
          <p:nvPicPr>
            <p:cNvPr id="11" name="Picture 5" descr="http://t3.gstatic.com/images?q=tbn:ANd9GcTySrBmV-pZ4PkkxIokaN_BMXQ-7uqjJR9u68mmDBK7AW7eRXs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13751" y="4378325"/>
              <a:ext cx="1889125" cy="1308100"/>
            </a:xfrm>
            <a:prstGeom prst="rect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</p:spPr>
        </p:pic>
        <p:pic>
          <p:nvPicPr>
            <p:cNvPr id="12" name="Picture 7" descr="http://embarazo10.com/wp-content/uploads/m21830039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13751" y="1728790"/>
              <a:ext cx="1889125" cy="1143000"/>
            </a:xfrm>
            <a:prstGeom prst="rect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368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950496"/>
              </p:ext>
            </p:extLst>
          </p:nvPr>
        </p:nvGraphicFramePr>
        <p:xfrm>
          <a:off x="425002" y="90147"/>
          <a:ext cx="9459227" cy="6676761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2287288"/>
                <a:gridCol w="1446053"/>
                <a:gridCol w="1643743"/>
                <a:gridCol w="1817914"/>
                <a:gridCol w="2264229"/>
              </a:tblGrid>
              <a:tr h="450765">
                <a:tc>
                  <a:txBody>
                    <a:bodyPr/>
                    <a:lstStyle/>
                    <a:p>
                      <a:endParaRPr lang="tr-TR" sz="1600" dirty="0">
                        <a:effectLst/>
                      </a:endParaRP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BPİES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Proktokolit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Enteropati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Eozinofilik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GEP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Başlangıç yaşı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</a:rPr>
                        <a:t>1 gün-1 yıl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</a:rPr>
                        <a:t>1 gün-6 ay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&lt;2yaş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>
                          <a:effectLst/>
                        </a:rPr>
                        <a:t>Adolesan</a:t>
                      </a:r>
                      <a:r>
                        <a:rPr lang="tr-TR" sz="1600" dirty="0">
                          <a:effectLst/>
                        </a:rPr>
                        <a:t> yaşa kadar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6473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İlişkili gıda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İnek sütü,</a:t>
                      </a:r>
                      <a:br>
                        <a:rPr lang="tr-TR" sz="1600">
                          <a:effectLst/>
                        </a:rPr>
                      </a:br>
                      <a:r>
                        <a:rPr lang="tr-TR" sz="1600">
                          <a:effectLst/>
                        </a:rPr>
                        <a:t>soya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İnek sütü,</a:t>
                      </a:r>
                      <a:br>
                        <a:rPr lang="tr-TR" sz="1600">
                          <a:effectLst/>
                        </a:rPr>
                      </a:br>
                      <a:r>
                        <a:rPr lang="tr-TR" sz="1600">
                          <a:effectLst/>
                        </a:rPr>
                        <a:t>soya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</a:rPr>
                        <a:t>İnek sütü, soya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</a:rPr>
                        <a:t>İnek sütü, soya</a:t>
                      </a:r>
                      <a:br>
                        <a:rPr lang="tr-TR" sz="1600" dirty="0">
                          <a:effectLst/>
                        </a:rPr>
                      </a:br>
                      <a:r>
                        <a:rPr lang="tr-TR" sz="1600" dirty="0">
                          <a:effectLst/>
                        </a:rPr>
                        <a:t>Y. beyazı, buğday, fıstık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Atopi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%30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%22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%22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</a:rPr>
                        <a:t>%50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5962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Semptomlar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marL="88502" marR="88502" marT="44251" marB="4425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 marL="88502" marR="88502" marT="44251" marB="4425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 marL="88502" marR="88502" marT="44251" marB="4425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marL="88502" marR="88502" marT="44251" marB="44251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Kusma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Belirgin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Yok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Aralıklı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Aralıklı</a:t>
                      </a:r>
                      <a:endParaRPr lang="tr-TR" sz="16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İshal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Şiddetli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Yok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Orta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Orta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Kanlı gaita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Şiddetli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Orta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Nadir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Orta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Ödem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Şiddetli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Yok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Orta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Orta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Şok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%15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Yok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</a:rPr>
                        <a:t>Yok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</a:rPr>
                        <a:t>Yok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Büyüme geriliği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Orta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Yok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Orta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Orta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8888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Laboratuvar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 marL="88502" marR="88502" marT="44251" marB="4425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 marL="88502" marR="88502" marT="44251" marB="4425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 marL="88502" marR="88502" marT="44251" marB="4425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marL="88502" marR="88502" marT="44251" marB="44251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Anemi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>
                          <a:effectLst/>
                        </a:rPr>
                        <a:t>Orta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Haff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effectLst/>
                        </a:rPr>
                        <a:t>Orta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err="1">
                          <a:effectLst/>
                        </a:rPr>
                        <a:t>Haff</a:t>
                      </a:r>
                      <a:r>
                        <a:rPr lang="tr-TR" sz="1600" b="1" dirty="0">
                          <a:effectLst/>
                        </a:rPr>
                        <a:t>-Orta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Hipoalbüminemi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effectLst/>
                        </a:rPr>
                        <a:t>Akut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Nadir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effectLst/>
                        </a:rPr>
                        <a:t>Orta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err="1">
                          <a:effectLst/>
                        </a:rPr>
                        <a:t>Haff</a:t>
                      </a:r>
                      <a:r>
                        <a:rPr lang="tr-TR" sz="1600" b="1" dirty="0">
                          <a:effectLst/>
                        </a:rPr>
                        <a:t>-Şiddetli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Methemoglobinemi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Bazen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Yok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Yok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effectLst/>
                        </a:rPr>
                        <a:t>Yok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Gıda DPT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Negatif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Negatif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Negatif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&gt;50 (+)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Serum sIgE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Negatif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Negatif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Negatif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&gt;50 (+)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Total IgE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N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N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N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N-Artmış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628"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• Periferik eozinofli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Yok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effectLst/>
                        </a:rPr>
                        <a:t>Nadir</a:t>
                      </a:r>
                      <a:endParaRPr lang="tr-TR" sz="1600" dirty="0">
                        <a:effectLst/>
                      </a:endParaRP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>
                          <a:effectLst/>
                        </a:rPr>
                        <a:t>Yok 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70C0"/>
                          </a:solidFill>
                          <a:effectLst/>
                        </a:rPr>
                        <a:t>%50 (+)</a:t>
                      </a:r>
                    </a:p>
                  </a:txBody>
                  <a:tcPr marL="88502" marR="88502" marT="44251" marB="44251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2634343" y="2079171"/>
            <a:ext cx="1077686" cy="13171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3976964" y="2737757"/>
            <a:ext cx="947058" cy="3755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5693229" y="2049236"/>
            <a:ext cx="1077686" cy="778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7496578" y="2100944"/>
            <a:ext cx="1077686" cy="10123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7630887" y="5428912"/>
            <a:ext cx="1077686" cy="13379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83" y="265378"/>
            <a:ext cx="1956059" cy="247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17" y="3514950"/>
            <a:ext cx="2828925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Grp="1"/>
          </p:cNvSpPr>
          <p:nvPr>
            <p:ph idx="1"/>
          </p:nvPr>
        </p:nvSpPr>
        <p:spPr>
          <a:xfrm>
            <a:off x="311967" y="1380717"/>
            <a:ext cx="9153309" cy="4893769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spcBef>
                <a:spcPct val="10000"/>
              </a:spcBef>
              <a:buNone/>
            </a:pPr>
            <a:r>
              <a:rPr lang="tr-TR" sz="2000" b="1" dirty="0" smtClean="0">
                <a:solidFill>
                  <a:srgbClr val="CC0066"/>
                </a:solidFill>
              </a:rPr>
              <a:t>Şikayet</a:t>
            </a:r>
          </a:p>
          <a:p>
            <a:pPr marL="0" indent="0">
              <a:lnSpc>
                <a:spcPct val="140000"/>
              </a:lnSpc>
              <a:spcBef>
                <a:spcPct val="10000"/>
              </a:spcBef>
              <a:buNone/>
            </a:pPr>
            <a:r>
              <a:rPr lang="tr-TR" sz="2000" dirty="0" smtClean="0"/>
              <a:t>Ateş, hışıltı ve öksürük</a:t>
            </a:r>
            <a:endParaRPr lang="tr-TR" sz="2000" dirty="0"/>
          </a:p>
          <a:p>
            <a:pPr marL="0" indent="0">
              <a:lnSpc>
                <a:spcPct val="110000"/>
              </a:lnSpc>
              <a:spcAft>
                <a:spcPct val="10000"/>
              </a:spcAft>
              <a:buNone/>
            </a:pPr>
            <a:r>
              <a:rPr lang="tr-TR" sz="2000" b="1" dirty="0" smtClean="0">
                <a:solidFill>
                  <a:srgbClr val="CC0066"/>
                </a:solidFill>
              </a:rPr>
              <a:t>Öykü</a:t>
            </a:r>
            <a:endParaRPr lang="tr-TR" sz="2000" b="1" dirty="0">
              <a:solidFill>
                <a:srgbClr val="CC0066"/>
              </a:solidFill>
            </a:endParaRPr>
          </a:p>
          <a:p>
            <a:pPr marL="265113" indent="-265113">
              <a:lnSpc>
                <a:spcPct val="95000"/>
              </a:lnSpc>
            </a:pPr>
            <a:r>
              <a:rPr lang="tr-TR" sz="2000" dirty="0" smtClean="0"/>
              <a:t>3 gündür göğüste </a:t>
            </a:r>
            <a:r>
              <a:rPr lang="tr-TR" sz="2000" b="1" dirty="0" smtClean="0"/>
              <a:t>hışıltı</a:t>
            </a:r>
            <a:r>
              <a:rPr lang="tr-TR" sz="2000" dirty="0" smtClean="0"/>
              <a:t> ve belirgin </a:t>
            </a:r>
            <a:r>
              <a:rPr lang="tr-TR" sz="2000" b="1" dirty="0" smtClean="0"/>
              <a:t>öksürük</a:t>
            </a:r>
            <a:r>
              <a:rPr lang="tr-TR" sz="2000" dirty="0" smtClean="0"/>
              <a:t> var. Hasta yatınca öksürük artıyormuş.</a:t>
            </a:r>
          </a:p>
          <a:p>
            <a:pPr marL="265113" indent="-265113">
              <a:lnSpc>
                <a:spcPct val="95000"/>
              </a:lnSpc>
            </a:pPr>
            <a:r>
              <a:rPr lang="tr-TR" sz="2000" dirty="0" smtClean="0"/>
              <a:t>İlk 6 ay sadece anne sütü almış, 6. aydan sonra ek gıdalara başlanmış. Bugüne kadar son 6 ay içinde </a:t>
            </a:r>
            <a:r>
              <a:rPr lang="tr-TR" sz="2000" b="1" dirty="0" smtClean="0"/>
              <a:t>3 defa daha akciğer enfeksiyonu geçirmiş ama öksürük hiç tam olarak geçmemiş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C931A1"/>
                </a:solidFill>
              </a:rPr>
              <a:t>FM</a:t>
            </a:r>
            <a:r>
              <a:rPr lang="tr-TR" sz="2000" b="1" dirty="0">
                <a:solidFill>
                  <a:srgbClr val="C931A1"/>
                </a:solidFill>
              </a:rPr>
              <a:t>: </a:t>
            </a:r>
            <a:r>
              <a:rPr lang="tr-TR" sz="2000" dirty="0" err="1" smtClean="0"/>
              <a:t>Ac</a:t>
            </a:r>
            <a:r>
              <a:rPr lang="tr-TR" sz="2000" dirty="0" smtClean="0"/>
              <a:t> de </a:t>
            </a:r>
            <a:r>
              <a:rPr lang="tr-TR" sz="2000" dirty="0" err="1" smtClean="0"/>
              <a:t>bilateral</a:t>
            </a:r>
            <a:r>
              <a:rPr lang="tr-TR" sz="2000" dirty="0" smtClean="0"/>
              <a:t> </a:t>
            </a:r>
            <a:r>
              <a:rPr lang="tr-TR" sz="2000" dirty="0" err="1" smtClean="0"/>
              <a:t>vizing</a:t>
            </a:r>
            <a:r>
              <a:rPr lang="tr-TR" sz="2000" dirty="0" smtClean="0"/>
              <a:t> ve </a:t>
            </a:r>
            <a:r>
              <a:rPr lang="tr-TR" sz="2000" dirty="0" err="1" smtClean="0"/>
              <a:t>krepitan</a:t>
            </a:r>
            <a:r>
              <a:rPr lang="tr-TR" sz="2000" dirty="0" smtClean="0"/>
              <a:t> </a:t>
            </a:r>
            <a:r>
              <a:rPr lang="tr-TR" sz="2000" dirty="0" err="1" smtClean="0"/>
              <a:t>raller</a:t>
            </a:r>
            <a:r>
              <a:rPr lang="tr-TR" sz="2000" dirty="0" smtClean="0"/>
              <a:t> var.</a:t>
            </a:r>
          </a:p>
          <a:p>
            <a:pPr marL="0" indent="0">
              <a:buNone/>
            </a:pPr>
            <a:r>
              <a:rPr lang="tr-TR" sz="2000" b="1" dirty="0" err="1" smtClean="0">
                <a:solidFill>
                  <a:srgbClr val="C931A1"/>
                </a:solidFill>
              </a:rPr>
              <a:t>Lab</a:t>
            </a:r>
            <a:r>
              <a:rPr lang="tr-TR" sz="2000" b="1" dirty="0">
                <a:solidFill>
                  <a:srgbClr val="C931A1"/>
                </a:solidFill>
              </a:rPr>
              <a:t>: </a:t>
            </a:r>
          </a:p>
          <a:p>
            <a:r>
              <a:rPr lang="tr-TR" sz="2000" dirty="0" err="1" smtClean="0"/>
              <a:t>Hb</a:t>
            </a:r>
            <a:r>
              <a:rPr lang="tr-TR" sz="2000" dirty="0" smtClean="0"/>
              <a:t>: 8.5 gr/dl, lökosit:18000 %70 PNL, trombosit:350000/mm3, eozinofil:1200/mm3 </a:t>
            </a:r>
            <a:r>
              <a:rPr lang="tr-TR" sz="2000" b="1" dirty="0" smtClean="0"/>
              <a:t>(%6)</a:t>
            </a:r>
          </a:p>
          <a:p>
            <a:r>
              <a:rPr lang="tr-TR" sz="2000" dirty="0" smtClean="0"/>
              <a:t>Ter </a:t>
            </a:r>
            <a:r>
              <a:rPr lang="tr-TR" sz="2000" dirty="0"/>
              <a:t>testi: Normal, </a:t>
            </a:r>
            <a:r>
              <a:rPr lang="tr-TR" sz="2000" dirty="0" err="1"/>
              <a:t>Ig</a:t>
            </a:r>
            <a:r>
              <a:rPr lang="tr-TR" sz="2000" dirty="0"/>
              <a:t> E: 64 U/ml</a:t>
            </a:r>
          </a:p>
          <a:p>
            <a:r>
              <a:rPr lang="tr-TR" sz="2000" dirty="0"/>
              <a:t>Cilt testi: </a:t>
            </a:r>
            <a:r>
              <a:rPr lang="tr-TR" sz="2000" dirty="0" smtClean="0"/>
              <a:t>Negatif</a:t>
            </a:r>
            <a:endParaRPr lang="tr-TR" sz="2000" dirty="0"/>
          </a:p>
        </p:txBody>
      </p:sp>
      <p:sp>
        <p:nvSpPr>
          <p:cNvPr id="80913" name="Rectangle 25"/>
          <p:cNvSpPr>
            <a:spLocks/>
          </p:cNvSpPr>
          <p:nvPr/>
        </p:nvSpPr>
        <p:spPr bwMode="auto">
          <a:xfrm>
            <a:off x="6745289" y="6337301"/>
            <a:ext cx="3768725" cy="39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ctr"/>
            <a:endParaRPr lang="tr-TR" b="1" dirty="0"/>
          </a:p>
        </p:txBody>
      </p:sp>
      <p:grpSp>
        <p:nvGrpSpPr>
          <p:cNvPr id="3" name="Grup 2"/>
          <p:cNvGrpSpPr/>
          <p:nvPr/>
        </p:nvGrpSpPr>
        <p:grpSpPr>
          <a:xfrm>
            <a:off x="311967" y="250836"/>
            <a:ext cx="6498413" cy="869530"/>
            <a:chOff x="311967" y="357677"/>
            <a:chExt cx="6498413" cy="869530"/>
          </a:xfrm>
        </p:grpSpPr>
        <p:sp>
          <p:nvSpPr>
            <p:cNvPr id="24" name="Rectangle 23"/>
            <p:cNvSpPr txBox="1">
              <a:spLocks/>
            </p:cNvSpPr>
            <p:nvPr/>
          </p:nvSpPr>
          <p:spPr>
            <a:xfrm>
              <a:off x="311967" y="449331"/>
              <a:ext cx="3898900" cy="77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4000" b="1" dirty="0" smtClean="0"/>
                <a:t>Olgu Sunumu-3</a:t>
              </a:r>
              <a:endParaRPr lang="tr-TR" sz="4000" b="1" dirty="0"/>
            </a:p>
          </p:txBody>
        </p:sp>
        <p:grpSp>
          <p:nvGrpSpPr>
            <p:cNvPr id="25" name="Grup 24"/>
            <p:cNvGrpSpPr/>
            <p:nvPr/>
          </p:nvGrpSpPr>
          <p:grpSpPr>
            <a:xfrm>
              <a:off x="4572001" y="357677"/>
              <a:ext cx="2238379" cy="869530"/>
              <a:chOff x="4572001" y="357677"/>
              <a:chExt cx="2157737" cy="869530"/>
            </a:xfrm>
          </p:grpSpPr>
          <p:pic>
            <p:nvPicPr>
              <p:cNvPr id="26" name="Resim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792"/>
              <a:stretch/>
            </p:blipFill>
            <p:spPr>
              <a:xfrm rot="13572426">
                <a:off x="5808372" y="118891"/>
                <a:ext cx="682580" cy="1160152"/>
              </a:xfrm>
              <a:prstGeom prst="rect">
                <a:avLst/>
              </a:prstGeom>
            </p:spPr>
          </p:pic>
          <p:sp>
            <p:nvSpPr>
              <p:cNvPr id="27" name="Yuvarlatılmış Dikdörtgen 26"/>
              <p:cNvSpPr/>
              <p:nvPr/>
            </p:nvSpPr>
            <p:spPr>
              <a:xfrm>
                <a:off x="4572001" y="449331"/>
                <a:ext cx="1373106" cy="7778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dirty="0" smtClean="0"/>
                  <a:t>14 aylık</a:t>
                </a:r>
                <a:endParaRPr lang="tr-TR" sz="2800" b="1" dirty="0"/>
              </a:p>
            </p:txBody>
          </p:sp>
        </p:grpSp>
      </p:grpSp>
      <p:grpSp>
        <p:nvGrpSpPr>
          <p:cNvPr id="9" name="Grup 8"/>
          <p:cNvGrpSpPr/>
          <p:nvPr/>
        </p:nvGrpSpPr>
        <p:grpSpPr>
          <a:xfrm>
            <a:off x="9664883" y="1075602"/>
            <a:ext cx="2255169" cy="4813678"/>
            <a:chOff x="8413751" y="1728790"/>
            <a:chExt cx="1890713" cy="3957635"/>
          </a:xfrm>
        </p:grpSpPr>
        <p:pic>
          <p:nvPicPr>
            <p:cNvPr id="10" name="Picture 7" descr="http://www.ababycare.com/wp-content/uploads/2009/07/Pyloric-stenosi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13751" y="2967039"/>
              <a:ext cx="1890713" cy="1316037"/>
            </a:xfrm>
            <a:prstGeom prst="rect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</p:spPr>
        </p:pic>
        <p:pic>
          <p:nvPicPr>
            <p:cNvPr id="11" name="Picture 5" descr="http://t3.gstatic.com/images?q=tbn:ANd9GcTySrBmV-pZ4PkkxIokaN_BMXQ-7uqjJR9u68mmDBK7AW7eRXs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13751" y="4378325"/>
              <a:ext cx="1889125" cy="1308100"/>
            </a:xfrm>
            <a:prstGeom prst="rect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</p:spPr>
        </p:pic>
        <p:pic>
          <p:nvPicPr>
            <p:cNvPr id="12" name="Picture 7" descr="http://embarazo10.com/wp-content/uploads/m21830039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13751" y="1728790"/>
              <a:ext cx="1889125" cy="1143000"/>
            </a:xfrm>
            <a:prstGeom prst="rect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705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017" y="2524259"/>
            <a:ext cx="10515600" cy="3717098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Beslenme bozukluğu düşündüren belirtiler</a:t>
            </a:r>
          </a:p>
          <a:p>
            <a:r>
              <a:rPr lang="tr-TR" dirty="0" smtClean="0"/>
              <a:t>Beslenme saatlerinin uzaması</a:t>
            </a:r>
          </a:p>
          <a:p>
            <a:r>
              <a:rPr lang="tr-TR" dirty="0" smtClean="0"/>
              <a:t>Gıda reddi</a:t>
            </a:r>
          </a:p>
          <a:p>
            <a:r>
              <a:rPr lang="tr-TR" dirty="0" smtClean="0"/>
              <a:t>Yemek saatlerinin aşırı stresli ve eziyetli olması</a:t>
            </a:r>
          </a:p>
          <a:p>
            <a:r>
              <a:rPr lang="tr-TR" dirty="0" smtClean="0"/>
              <a:t>Uygun bağımsız beslenmenin olmaması</a:t>
            </a:r>
          </a:p>
          <a:p>
            <a:r>
              <a:rPr lang="tr-TR" dirty="0" smtClean="0"/>
              <a:t>Gece beslenmesi</a:t>
            </a:r>
          </a:p>
          <a:p>
            <a:r>
              <a:rPr lang="tr-TR" dirty="0" smtClean="0"/>
              <a:t>Uzamış anne sütü veya biberonla beslenme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grpSp>
        <p:nvGrpSpPr>
          <p:cNvPr id="6" name="Grup 5"/>
          <p:cNvGrpSpPr/>
          <p:nvPr/>
        </p:nvGrpSpPr>
        <p:grpSpPr>
          <a:xfrm>
            <a:off x="645017" y="260378"/>
            <a:ext cx="7180842" cy="1916151"/>
            <a:chOff x="180875" y="183105"/>
            <a:chExt cx="7180842" cy="1916151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875" y="183105"/>
              <a:ext cx="7180842" cy="14911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7042" y="1737306"/>
              <a:ext cx="3114675" cy="361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9"/>
          <a:stretch/>
        </p:blipFill>
        <p:spPr>
          <a:xfrm>
            <a:off x="8508835" y="2524259"/>
            <a:ext cx="3146392" cy="2960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1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0001" y="1678056"/>
            <a:ext cx="8403999" cy="49822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200" b="1" dirty="0" smtClean="0">
                <a:solidFill>
                  <a:srgbClr val="C931A1"/>
                </a:solidFill>
              </a:rPr>
              <a:t>PAAC: </a:t>
            </a:r>
            <a:r>
              <a:rPr lang="tr-TR" sz="2200" dirty="0" err="1" smtClean="0"/>
              <a:t>Bilateral</a:t>
            </a:r>
            <a:r>
              <a:rPr lang="tr-TR" sz="2200" dirty="0" smtClean="0"/>
              <a:t> yaygın </a:t>
            </a:r>
            <a:r>
              <a:rPr lang="tr-TR" sz="2200" dirty="0" err="1" smtClean="0"/>
              <a:t>infiltrasyon</a:t>
            </a:r>
            <a:r>
              <a:rPr lang="tr-TR" sz="2200" dirty="0" smtClean="0"/>
              <a:t> mevcut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200" b="1" dirty="0" smtClean="0">
                <a:solidFill>
                  <a:srgbClr val="C931A1"/>
                </a:solidFill>
              </a:rPr>
              <a:t>Tedavi: </a:t>
            </a:r>
            <a:r>
              <a:rPr lang="tr-TR" sz="2200" dirty="0" smtClean="0"/>
              <a:t>Hastaya geniş spektrumlu Ab tedavisi ve </a:t>
            </a:r>
            <a:r>
              <a:rPr lang="tr-TR" sz="2200" dirty="0" err="1" smtClean="0"/>
              <a:t>salbutamol</a:t>
            </a:r>
            <a:r>
              <a:rPr lang="tr-TR" sz="2200" dirty="0" smtClean="0"/>
              <a:t> </a:t>
            </a:r>
            <a:r>
              <a:rPr lang="tr-TR" sz="2200" dirty="0" err="1" smtClean="0"/>
              <a:t>inhalasyon</a:t>
            </a:r>
            <a:r>
              <a:rPr lang="tr-TR" sz="2200" dirty="0" smtClean="0"/>
              <a:t> tedavisi başlanıyor ama 3 günlük tedaviye yeterli yanıt alınamıyor.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200" b="1" dirty="0" smtClean="0">
                <a:solidFill>
                  <a:srgbClr val="C931A1"/>
                </a:solidFill>
              </a:rPr>
              <a:t>HRCT:</a:t>
            </a:r>
            <a:r>
              <a:rPr lang="tr-TR" sz="2200" dirty="0" smtClean="0"/>
              <a:t> </a:t>
            </a:r>
            <a:r>
              <a:rPr lang="tr-TR" sz="2200" dirty="0" err="1" smtClean="0"/>
              <a:t>Bilateral</a:t>
            </a:r>
            <a:r>
              <a:rPr lang="tr-TR" sz="2200" dirty="0" smtClean="0"/>
              <a:t> </a:t>
            </a:r>
            <a:r>
              <a:rPr lang="tr-TR" sz="2200" b="1" dirty="0" smtClean="0"/>
              <a:t>buzlu cam görünümü ve </a:t>
            </a:r>
            <a:r>
              <a:rPr lang="tr-TR" sz="2200" b="1" dirty="0" err="1" smtClean="0"/>
              <a:t>alveoler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infiltrasyon</a:t>
            </a:r>
            <a:r>
              <a:rPr lang="tr-TR" sz="2200" b="1" dirty="0" smtClean="0"/>
              <a:t> </a:t>
            </a:r>
            <a:r>
              <a:rPr lang="tr-TR" sz="2200" dirty="0" smtClean="0"/>
              <a:t>alanları saptanıyor.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200" dirty="0" smtClean="0"/>
              <a:t>Bunun üzerine </a:t>
            </a:r>
            <a:r>
              <a:rPr lang="tr-TR" sz="2200" b="1" dirty="0" smtClean="0"/>
              <a:t>demir eksikliği anemisi ve kanda </a:t>
            </a:r>
            <a:r>
              <a:rPr lang="tr-TR" sz="2200" b="1" dirty="0" err="1" smtClean="0"/>
              <a:t>eozinofili</a:t>
            </a:r>
            <a:r>
              <a:rPr lang="tr-TR" sz="2200" b="1" dirty="0" smtClean="0"/>
              <a:t> </a:t>
            </a:r>
            <a:r>
              <a:rPr lang="tr-TR" sz="2200" dirty="0" smtClean="0"/>
              <a:t>olduğu için;</a:t>
            </a:r>
          </a:p>
          <a:p>
            <a:pPr>
              <a:lnSpc>
                <a:spcPct val="150000"/>
              </a:lnSpc>
            </a:pPr>
            <a:r>
              <a:rPr lang="tr-TR" sz="2200" b="1" dirty="0" smtClean="0"/>
              <a:t>İnek sütü </a:t>
            </a:r>
            <a:r>
              <a:rPr lang="tr-TR" sz="2200" b="1" dirty="0" err="1" smtClean="0"/>
              <a:t>presipitan</a:t>
            </a:r>
            <a:r>
              <a:rPr lang="tr-TR" sz="2200" b="1" dirty="0" smtClean="0"/>
              <a:t> ab: </a:t>
            </a:r>
            <a:r>
              <a:rPr lang="tr-TR" sz="2200" b="1" dirty="0" smtClean="0">
                <a:solidFill>
                  <a:srgbClr val="C931A1"/>
                </a:solidFill>
              </a:rPr>
              <a:t>Pozitif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Açlık mide suyunda </a:t>
            </a:r>
            <a:r>
              <a:rPr lang="tr-TR" sz="2200" b="1" dirty="0" err="1" smtClean="0">
                <a:solidFill>
                  <a:srgbClr val="C931A1"/>
                </a:solidFill>
              </a:rPr>
              <a:t>hemosiderin</a:t>
            </a:r>
            <a:r>
              <a:rPr lang="tr-TR" sz="2200" b="1" dirty="0" smtClean="0">
                <a:solidFill>
                  <a:srgbClr val="C931A1"/>
                </a:solidFill>
              </a:rPr>
              <a:t> yüklü </a:t>
            </a:r>
            <a:r>
              <a:rPr lang="tr-TR" sz="2200" b="1" dirty="0" err="1" smtClean="0">
                <a:solidFill>
                  <a:srgbClr val="C931A1"/>
                </a:solidFill>
              </a:rPr>
              <a:t>makrofaj</a:t>
            </a:r>
            <a:r>
              <a:rPr lang="tr-TR" sz="2200" b="1" dirty="0" smtClean="0">
                <a:solidFill>
                  <a:srgbClr val="C931A1"/>
                </a:solidFill>
              </a:rPr>
              <a:t> pozitif </a:t>
            </a:r>
            <a:r>
              <a:rPr lang="tr-TR" sz="2200" dirty="0" smtClean="0"/>
              <a:t>bulunuyor.</a:t>
            </a:r>
          </a:p>
          <a:p>
            <a:endParaRPr lang="tr-TR" sz="2400" dirty="0"/>
          </a:p>
        </p:txBody>
      </p:sp>
      <p:grpSp>
        <p:nvGrpSpPr>
          <p:cNvPr id="5" name="Grup 4"/>
          <p:cNvGrpSpPr/>
          <p:nvPr/>
        </p:nvGrpSpPr>
        <p:grpSpPr>
          <a:xfrm>
            <a:off x="311967" y="357677"/>
            <a:ext cx="6498413" cy="869530"/>
            <a:chOff x="311967" y="357677"/>
            <a:chExt cx="6498413" cy="869530"/>
          </a:xfrm>
        </p:grpSpPr>
        <p:sp>
          <p:nvSpPr>
            <p:cNvPr id="6" name="Rectangle 23"/>
            <p:cNvSpPr txBox="1">
              <a:spLocks/>
            </p:cNvSpPr>
            <p:nvPr/>
          </p:nvSpPr>
          <p:spPr>
            <a:xfrm>
              <a:off x="311967" y="449331"/>
              <a:ext cx="3898900" cy="77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4000" b="1" dirty="0" smtClean="0"/>
                <a:t>Olgu Sunumu-3</a:t>
              </a:r>
              <a:endParaRPr lang="tr-TR" sz="4000" b="1" dirty="0"/>
            </a:p>
          </p:txBody>
        </p:sp>
        <p:grpSp>
          <p:nvGrpSpPr>
            <p:cNvPr id="7" name="Grup 6"/>
            <p:cNvGrpSpPr/>
            <p:nvPr/>
          </p:nvGrpSpPr>
          <p:grpSpPr>
            <a:xfrm>
              <a:off x="4572001" y="357677"/>
              <a:ext cx="2238379" cy="869530"/>
              <a:chOff x="4572001" y="357677"/>
              <a:chExt cx="2157737" cy="869530"/>
            </a:xfrm>
          </p:grpSpPr>
          <p:pic>
            <p:nvPicPr>
              <p:cNvPr id="8" name="Resim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792"/>
              <a:stretch/>
            </p:blipFill>
            <p:spPr>
              <a:xfrm rot="13572426">
                <a:off x="5808372" y="118891"/>
                <a:ext cx="682580" cy="1160152"/>
              </a:xfrm>
              <a:prstGeom prst="rect">
                <a:avLst/>
              </a:prstGeom>
            </p:spPr>
          </p:pic>
          <p:sp>
            <p:nvSpPr>
              <p:cNvPr id="9" name="Yuvarlatılmış Dikdörtgen 8"/>
              <p:cNvSpPr/>
              <p:nvPr/>
            </p:nvSpPr>
            <p:spPr>
              <a:xfrm>
                <a:off x="4572001" y="449331"/>
                <a:ext cx="1373106" cy="7778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dirty="0" smtClean="0"/>
                  <a:t>14 aylık</a:t>
                </a:r>
                <a:endParaRPr lang="tr-TR" sz="2800" b="1" dirty="0"/>
              </a:p>
            </p:txBody>
          </p:sp>
        </p:grp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966" y="449331"/>
            <a:ext cx="3333750" cy="2457450"/>
          </a:xfrm>
          <a:prstGeom prst="rect">
            <a:avLst/>
          </a:prstGeom>
          <a:ln w="57150">
            <a:solidFill>
              <a:srgbClr val="C931A1"/>
            </a:solidFill>
          </a:ln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491" y="3319951"/>
            <a:ext cx="3324225" cy="2466975"/>
          </a:xfrm>
          <a:prstGeom prst="rect">
            <a:avLst/>
          </a:prstGeom>
          <a:ln w="57150">
            <a:solidFill>
              <a:srgbClr val="C931A1"/>
            </a:solidFill>
          </a:ln>
        </p:spPr>
      </p:pic>
    </p:spTree>
    <p:extLst>
      <p:ext uri="{BB962C8B-B14F-4D97-AF65-F5344CB8AC3E}">
        <p14:creationId xmlns:p14="http://schemas.microsoft.com/office/powerpoint/2010/main" val="22613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1967" y="1923228"/>
            <a:ext cx="10725227" cy="44020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C931A1"/>
                </a:solidFill>
              </a:rPr>
              <a:t>Tanı: </a:t>
            </a:r>
            <a:r>
              <a:rPr lang="tr-TR" dirty="0" smtClean="0"/>
              <a:t>İnek sütü protein alerjisine bağlı </a:t>
            </a:r>
            <a:r>
              <a:rPr lang="tr-TR" b="1" dirty="0" err="1" smtClean="0"/>
              <a:t>difüz</a:t>
            </a:r>
            <a:r>
              <a:rPr lang="tr-TR" b="1" dirty="0" smtClean="0"/>
              <a:t> </a:t>
            </a:r>
            <a:r>
              <a:rPr lang="tr-TR" b="1" dirty="0" err="1" smtClean="0"/>
              <a:t>pulmoner</a:t>
            </a:r>
            <a:r>
              <a:rPr lang="tr-TR" b="1" dirty="0" smtClean="0"/>
              <a:t> </a:t>
            </a:r>
            <a:r>
              <a:rPr lang="tr-TR" b="1" dirty="0" err="1" smtClean="0"/>
              <a:t>hemosiderozis</a:t>
            </a:r>
            <a:endParaRPr lang="tr-TR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C931A1"/>
                </a:solidFill>
              </a:rPr>
              <a:t>Tedavi: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Hastaya inek sütü içermeyen </a:t>
            </a:r>
            <a:r>
              <a:rPr lang="tr-TR" b="1" dirty="0" smtClean="0"/>
              <a:t>diyet</a:t>
            </a:r>
            <a:r>
              <a:rPr lang="tr-TR" dirty="0" smtClean="0"/>
              <a:t> başlanıyor ve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1 haftalık </a:t>
            </a:r>
            <a:r>
              <a:rPr lang="tr-TR" b="1" dirty="0" smtClean="0"/>
              <a:t>sistemik </a:t>
            </a:r>
            <a:r>
              <a:rPr lang="tr-TR" b="1" dirty="0" err="1" smtClean="0"/>
              <a:t>steroid</a:t>
            </a:r>
            <a:r>
              <a:rPr lang="tr-TR" b="1" dirty="0" smtClean="0"/>
              <a:t> </a:t>
            </a:r>
            <a:r>
              <a:rPr lang="tr-TR" dirty="0" smtClean="0"/>
              <a:t>tedavisi veriliyor.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1 aylık tedavi ile </a:t>
            </a:r>
            <a:r>
              <a:rPr lang="tr-TR" b="1" dirty="0" smtClean="0"/>
              <a:t>tam düzelme </a:t>
            </a:r>
            <a:r>
              <a:rPr lang="tr-TR" dirty="0" smtClean="0"/>
              <a:t>sağlanıyor.</a:t>
            </a:r>
            <a:endParaRPr lang="tr-TR" dirty="0"/>
          </a:p>
        </p:txBody>
      </p:sp>
      <p:grpSp>
        <p:nvGrpSpPr>
          <p:cNvPr id="4" name="Grup 3"/>
          <p:cNvGrpSpPr/>
          <p:nvPr/>
        </p:nvGrpSpPr>
        <p:grpSpPr>
          <a:xfrm>
            <a:off x="311967" y="357677"/>
            <a:ext cx="6498413" cy="869530"/>
            <a:chOff x="311967" y="357677"/>
            <a:chExt cx="6498413" cy="869530"/>
          </a:xfrm>
        </p:grpSpPr>
        <p:sp>
          <p:nvSpPr>
            <p:cNvPr id="5" name="Rectangle 23"/>
            <p:cNvSpPr txBox="1">
              <a:spLocks/>
            </p:cNvSpPr>
            <p:nvPr/>
          </p:nvSpPr>
          <p:spPr>
            <a:xfrm>
              <a:off x="311967" y="449331"/>
              <a:ext cx="3898900" cy="77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4000" b="1" dirty="0" smtClean="0"/>
                <a:t>Olgu Sunumu-3</a:t>
              </a:r>
              <a:endParaRPr lang="tr-TR" sz="4000" b="1" dirty="0"/>
            </a:p>
          </p:txBody>
        </p:sp>
        <p:grpSp>
          <p:nvGrpSpPr>
            <p:cNvPr id="6" name="Grup 5"/>
            <p:cNvGrpSpPr/>
            <p:nvPr/>
          </p:nvGrpSpPr>
          <p:grpSpPr>
            <a:xfrm>
              <a:off x="4572001" y="357677"/>
              <a:ext cx="2238379" cy="869530"/>
              <a:chOff x="4572001" y="357677"/>
              <a:chExt cx="2157737" cy="869530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792"/>
              <a:stretch/>
            </p:blipFill>
            <p:spPr>
              <a:xfrm rot="13572426">
                <a:off x="5808372" y="118891"/>
                <a:ext cx="682580" cy="1160152"/>
              </a:xfrm>
              <a:prstGeom prst="rect">
                <a:avLst/>
              </a:prstGeom>
            </p:spPr>
          </p:pic>
          <p:sp>
            <p:nvSpPr>
              <p:cNvPr id="8" name="Yuvarlatılmış Dikdörtgen 7"/>
              <p:cNvSpPr/>
              <p:nvPr/>
            </p:nvSpPr>
            <p:spPr>
              <a:xfrm>
                <a:off x="4572001" y="449331"/>
                <a:ext cx="1373106" cy="7778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dirty="0" smtClean="0"/>
                  <a:t>14 aylık</a:t>
                </a:r>
                <a:endParaRPr lang="tr-TR" sz="2800" b="1" dirty="0"/>
              </a:p>
            </p:txBody>
          </p:sp>
        </p:grpSp>
      </p:grp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2"/>
          <a:stretch/>
        </p:blipFill>
        <p:spPr>
          <a:xfrm>
            <a:off x="7702177" y="2755557"/>
            <a:ext cx="4139369" cy="3569690"/>
          </a:xfrm>
          <a:prstGeom prst="rect">
            <a:avLst/>
          </a:prstGeom>
          <a:ln w="38100">
            <a:solidFill>
              <a:srgbClr val="C931A1"/>
            </a:solidFill>
          </a:ln>
        </p:spPr>
      </p:pic>
      <p:sp>
        <p:nvSpPr>
          <p:cNvPr id="10" name="Köşeleri Yuvarlanmış Dikdörtgen Belirtme Çizgisi 9"/>
          <p:cNvSpPr/>
          <p:nvPr/>
        </p:nvSpPr>
        <p:spPr>
          <a:xfrm>
            <a:off x="8577330" y="234655"/>
            <a:ext cx="2331076" cy="1207228"/>
          </a:xfrm>
          <a:prstGeom prst="wedgeRoundRectCallout">
            <a:avLst>
              <a:gd name="adj1" fmla="val -46247"/>
              <a:gd name="adj2" fmla="val 913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Heiner</a:t>
            </a:r>
            <a:r>
              <a:rPr lang="tr-TR" sz="2800" b="1" dirty="0" smtClean="0"/>
              <a:t> Sendromu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650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563" y="2421229"/>
            <a:ext cx="7003730" cy="367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C931A1"/>
                </a:solidFill>
              </a:rPr>
              <a:t>Kimlerde düşünülmeli:</a:t>
            </a:r>
          </a:p>
          <a:p>
            <a:r>
              <a:rPr lang="tr-TR" dirty="0" smtClean="0"/>
              <a:t>Tekrarlayan Akciğer bulguları  olan hastalarda</a:t>
            </a:r>
          </a:p>
          <a:p>
            <a:pPr marL="0" indent="0">
              <a:buNone/>
            </a:pPr>
            <a:r>
              <a:rPr lang="tr-TR" dirty="0" smtClean="0"/>
              <a:t> aşağıdakiler varsa;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0070C0"/>
                </a:solidFill>
              </a:rPr>
              <a:t>Demir eksikliği anemisi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>
                <a:solidFill>
                  <a:srgbClr val="0070C0"/>
                </a:solidFill>
              </a:rPr>
              <a:t>Eozinofili</a:t>
            </a:r>
            <a:r>
              <a:rPr lang="tr-TR" dirty="0" smtClean="0">
                <a:solidFill>
                  <a:srgbClr val="0070C0"/>
                </a:solidFill>
              </a:rPr>
              <a:t> ve/veya gaitada gizli kan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0070C0"/>
                </a:solidFill>
              </a:rPr>
              <a:t>Tedaviye yanıt vermeyen AC bulguları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0070C0"/>
                </a:solidFill>
              </a:rPr>
              <a:t>Büyüme geriliği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499" t="17935" r="2297" b="36745"/>
          <a:stretch>
            <a:fillRect/>
          </a:stretch>
        </p:blipFill>
        <p:spPr bwMode="auto">
          <a:xfrm>
            <a:off x="620563" y="164741"/>
            <a:ext cx="6904702" cy="190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3 Dikdörtgen"/>
          <p:cNvSpPr>
            <a:spLocks noChangeArrowheads="1"/>
          </p:cNvSpPr>
          <p:nvPr/>
        </p:nvSpPr>
        <p:spPr bwMode="auto">
          <a:xfrm>
            <a:off x="7624293" y="6453566"/>
            <a:ext cx="446852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r">
              <a:buSzPct val="185000"/>
            </a:pPr>
            <a:r>
              <a:rPr lang="tr-TR" sz="1400" dirty="0" err="1">
                <a:solidFill>
                  <a:srgbClr val="0070C0"/>
                </a:solidFill>
              </a:rPr>
              <a:t>Moissidis</a:t>
            </a:r>
            <a:r>
              <a:rPr lang="tr-TR" sz="1400" dirty="0">
                <a:solidFill>
                  <a:srgbClr val="0070C0"/>
                </a:solidFill>
              </a:rPr>
              <a:t> I, et al. </a:t>
            </a:r>
            <a:r>
              <a:rPr lang="it-IT" sz="1400" dirty="0">
                <a:solidFill>
                  <a:srgbClr val="0070C0"/>
                </a:solidFill>
              </a:rPr>
              <a:t>Pediatr Allergy Immunol 2005</a:t>
            </a:r>
            <a:r>
              <a:rPr lang="tr-TR" sz="1400" dirty="0">
                <a:solidFill>
                  <a:srgbClr val="0070C0"/>
                </a:solidFill>
              </a:rPr>
              <a:t>;</a:t>
            </a:r>
            <a:r>
              <a:rPr lang="it-IT" sz="1400" dirty="0">
                <a:solidFill>
                  <a:srgbClr val="0070C0"/>
                </a:solidFill>
              </a:rPr>
              <a:t>16:545</a:t>
            </a:r>
            <a:r>
              <a:rPr lang="tr-TR" sz="1400" dirty="0">
                <a:solidFill>
                  <a:srgbClr val="0070C0"/>
                </a:solidFill>
              </a:rPr>
              <a:t>-</a:t>
            </a:r>
            <a:r>
              <a:rPr lang="it-IT" sz="1400" dirty="0">
                <a:solidFill>
                  <a:srgbClr val="0070C0"/>
                </a:solidFill>
              </a:rPr>
              <a:t>552</a:t>
            </a:r>
            <a:endParaRPr lang="tr-TR" sz="1400" dirty="0">
              <a:solidFill>
                <a:srgbClr val="0070C0"/>
              </a:solidFill>
            </a:endParaRPr>
          </a:p>
        </p:txBody>
      </p:sp>
      <p:sp>
        <p:nvSpPr>
          <p:cNvPr id="6" name="Satır Belirtme Çizgisi 1 (Kenarlık ve Diğer Çubuk) 5"/>
          <p:cNvSpPr/>
          <p:nvPr/>
        </p:nvSpPr>
        <p:spPr>
          <a:xfrm>
            <a:off x="8707046" y="2946814"/>
            <a:ext cx="3167798" cy="2627289"/>
          </a:xfrm>
          <a:prstGeom prst="accentBorderCallout1">
            <a:avLst>
              <a:gd name="adj1" fmla="val 48380"/>
              <a:gd name="adj2" fmla="val -19451"/>
              <a:gd name="adj3" fmla="val 71499"/>
              <a:gd name="adj4" fmla="val -58769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tr-TR" sz="2000" b="1" dirty="0"/>
              <a:t>Kanda gıda spesifik </a:t>
            </a:r>
            <a:r>
              <a:rPr lang="tr-TR" sz="2000" b="1" dirty="0" err="1"/>
              <a:t>presipitan</a:t>
            </a:r>
            <a:r>
              <a:rPr lang="tr-TR" sz="2000" b="1" dirty="0"/>
              <a:t> antikorlar</a:t>
            </a:r>
          </a:p>
          <a:p>
            <a:pPr marL="358775" indent="-358775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tr-TR" sz="2000" b="1" dirty="0"/>
              <a:t>Açlık mide suyunda </a:t>
            </a:r>
            <a:r>
              <a:rPr lang="tr-TR" sz="2000" b="1" dirty="0" err="1"/>
              <a:t>hemosiderin</a:t>
            </a:r>
            <a:r>
              <a:rPr lang="tr-TR" sz="2000" b="1" dirty="0"/>
              <a:t> yüklü </a:t>
            </a:r>
            <a:r>
              <a:rPr lang="tr-TR" sz="2000" b="1" dirty="0" err="1" smtClean="0"/>
              <a:t>makrofaj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42144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70" name="Rectangle 14"/>
          <p:cNvSpPr>
            <a:spLocks/>
          </p:cNvSpPr>
          <p:nvPr/>
        </p:nvSpPr>
        <p:spPr bwMode="auto">
          <a:xfrm>
            <a:off x="2345900" y="3473935"/>
            <a:ext cx="7343775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endParaRPr lang="tr-TR" sz="26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 l="10499" t="29746" r="12795" b="58618"/>
          <a:stretch>
            <a:fillRect/>
          </a:stretch>
        </p:blipFill>
        <p:spPr bwMode="auto">
          <a:xfrm>
            <a:off x="198270" y="182488"/>
            <a:ext cx="7755872" cy="115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26 Dikdörtgen"/>
          <p:cNvSpPr/>
          <p:nvPr/>
        </p:nvSpPr>
        <p:spPr>
          <a:xfrm>
            <a:off x="7119934" y="6307937"/>
            <a:ext cx="507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85000"/>
            </a:pPr>
            <a:r>
              <a:rPr lang="tr-TR" sz="1400" dirty="0">
                <a:solidFill>
                  <a:srgbClr val="0070C0"/>
                </a:solidFill>
              </a:rPr>
              <a:t> JPGN  2011; 53, 15-17</a:t>
            </a:r>
          </a:p>
          <a:p>
            <a:pPr algn="r">
              <a:buSzPct val="185000"/>
            </a:pPr>
            <a:r>
              <a:rPr lang="tr-TR" sz="1400" dirty="0" err="1">
                <a:solidFill>
                  <a:srgbClr val="0070C0"/>
                </a:solidFill>
              </a:rPr>
              <a:t>Maloney</a:t>
            </a:r>
            <a:r>
              <a:rPr lang="tr-TR" sz="1400" dirty="0">
                <a:solidFill>
                  <a:srgbClr val="0070C0"/>
                </a:solidFill>
              </a:rPr>
              <a:t> J et al: Pediatr </a:t>
            </a:r>
            <a:r>
              <a:rPr lang="tr-TR" sz="1400" dirty="0" err="1">
                <a:solidFill>
                  <a:srgbClr val="0070C0"/>
                </a:solidFill>
              </a:rPr>
              <a:t>Allergy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Immunol</a:t>
            </a:r>
            <a:r>
              <a:rPr lang="tr-TR" sz="1400" dirty="0">
                <a:solidFill>
                  <a:srgbClr val="0070C0"/>
                </a:solidFill>
              </a:rPr>
              <a:t>. 2007; 18: </a:t>
            </a:r>
            <a:r>
              <a:rPr lang="tr-TR" sz="1400" dirty="0" smtClean="0">
                <a:solidFill>
                  <a:srgbClr val="0070C0"/>
                </a:solidFill>
              </a:rPr>
              <a:t>360-7</a:t>
            </a:r>
            <a:endParaRPr lang="tr-TR" sz="1400" dirty="0">
              <a:solidFill>
                <a:srgbClr val="0070C0"/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948814" y="1559844"/>
            <a:ext cx="7633278" cy="4765055"/>
            <a:chOff x="2056397" y="1410784"/>
            <a:chExt cx="7633278" cy="4765055"/>
          </a:xfrm>
        </p:grpSpPr>
        <p:pic>
          <p:nvPicPr>
            <p:cNvPr id="35" name="Picture 12" descr="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8187" y="4985013"/>
              <a:ext cx="6508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2" descr="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7276" y="4985013"/>
              <a:ext cx="6508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2" descr="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95934" y="4973626"/>
              <a:ext cx="6508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" descr="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9149350">
              <a:off x="7108105" y="3901391"/>
              <a:ext cx="657714" cy="73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2" descr="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61071" y="3904624"/>
              <a:ext cx="6508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" descr="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314925">
              <a:off x="3793208" y="3927099"/>
              <a:ext cx="650875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1" name="Picture 15" descr="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31122" y="2795346"/>
              <a:ext cx="6508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8" name="Picture 12" descr="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02279" y="1744539"/>
              <a:ext cx="6508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458" name="AutoShape 2"/>
            <p:cNvSpPr>
              <a:spLocks noChangeArrowheads="1"/>
            </p:cNvSpPr>
            <p:nvPr/>
          </p:nvSpPr>
          <p:spPr bwMode="auto">
            <a:xfrm>
              <a:off x="3943350" y="1410784"/>
              <a:ext cx="3568735" cy="509354"/>
            </a:xfrm>
            <a:prstGeom prst="roundRect">
              <a:avLst>
                <a:gd name="adj" fmla="val 9139"/>
              </a:avLst>
            </a:prstGeom>
            <a:gradFill rotWithShape="1">
              <a:gsLst>
                <a:gs pos="0">
                  <a:srgbClr val="FF9966"/>
                </a:gs>
                <a:gs pos="100000">
                  <a:srgbClr val="FFBE9E"/>
                </a:gs>
              </a:gsLst>
              <a:lin ang="5400000" scaled="1"/>
            </a:gradFill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tr-TR" sz="2000" b="1" dirty="0"/>
                <a:t>Allerjik </a:t>
              </a:r>
              <a:r>
                <a:rPr lang="tr-TR" sz="2000" b="1" dirty="0" smtClean="0"/>
                <a:t>reaksiyon </a:t>
              </a:r>
              <a:r>
                <a:rPr lang="tr-TR" sz="2000" b="1" dirty="0" err="1" smtClean="0"/>
                <a:t>İnflamasyon</a:t>
              </a:r>
              <a:endParaRPr lang="tr-TR" sz="2000" b="1" dirty="0"/>
            </a:p>
          </p:txBody>
        </p:sp>
        <p:sp>
          <p:nvSpPr>
            <p:cNvPr id="147469" name="AutoShape 13"/>
            <p:cNvSpPr>
              <a:spLocks noChangeArrowheads="1"/>
            </p:cNvSpPr>
            <p:nvPr/>
          </p:nvSpPr>
          <p:spPr bwMode="auto">
            <a:xfrm>
              <a:off x="3202618" y="2412023"/>
              <a:ext cx="5167782" cy="532612"/>
            </a:xfrm>
            <a:prstGeom prst="roundRect">
              <a:avLst>
                <a:gd name="adj" fmla="val 19435"/>
              </a:avLst>
            </a:prstGeom>
            <a:gradFill rotWithShape="1">
              <a:gsLst>
                <a:gs pos="0">
                  <a:srgbClr val="00CC99"/>
                </a:gs>
                <a:gs pos="100000">
                  <a:srgbClr val="5DDFBE"/>
                </a:gs>
              </a:gsLst>
              <a:lin ang="5400000" scaled="1"/>
            </a:gradFill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2000" b="1" dirty="0" err="1"/>
                <a:t>Mast</a:t>
              </a:r>
              <a:r>
                <a:rPr lang="tr-TR" sz="2000" b="1" dirty="0"/>
                <a:t> hücre </a:t>
              </a:r>
              <a:r>
                <a:rPr lang="tr-TR" sz="2000" b="1" dirty="0" err="1" smtClean="0"/>
                <a:t>mediatörleri</a:t>
              </a:r>
              <a:r>
                <a:rPr lang="tr-TR" sz="2000" b="1" dirty="0" smtClean="0"/>
                <a:t> </a:t>
              </a:r>
              <a:r>
                <a:rPr lang="tr-TR" sz="2000" b="1" dirty="0" err="1" smtClean="0"/>
                <a:t>Th</a:t>
              </a:r>
              <a:r>
                <a:rPr lang="tr-TR" sz="2000" b="1" dirty="0" smtClean="0"/>
                <a:t> </a:t>
              </a:r>
              <a:r>
                <a:rPr lang="tr-TR" sz="2000" b="1" dirty="0"/>
                <a:t>2 </a:t>
              </a:r>
              <a:r>
                <a:rPr lang="tr-TR" sz="2000" b="1" dirty="0" err="1"/>
                <a:t>sitokinler</a:t>
              </a:r>
              <a:endParaRPr lang="tr-TR" sz="2000" b="1" dirty="0"/>
            </a:p>
          </p:txBody>
        </p:sp>
        <p:sp>
          <p:nvSpPr>
            <p:cNvPr id="147475" name="AutoShape 19"/>
            <p:cNvSpPr>
              <a:spLocks noChangeArrowheads="1"/>
            </p:cNvSpPr>
            <p:nvPr/>
          </p:nvSpPr>
          <p:spPr bwMode="auto">
            <a:xfrm>
              <a:off x="2472446" y="3464291"/>
              <a:ext cx="6568226" cy="563590"/>
            </a:xfrm>
            <a:prstGeom prst="roundRect">
              <a:avLst>
                <a:gd name="adj" fmla="val 15005"/>
              </a:avLst>
            </a:prstGeom>
            <a:gradFill rotWithShape="1">
              <a:gsLst>
                <a:gs pos="0">
                  <a:srgbClr val="FF9999"/>
                </a:gs>
                <a:gs pos="100000">
                  <a:srgbClr val="FFBEBE"/>
                </a:gs>
              </a:gsLst>
              <a:lin ang="5400000" scaled="1"/>
            </a:gradFill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tr-TR" sz="2400" b="1"/>
                <a:t>Gastrointestinal sistemde motilite değişiklikleri</a:t>
              </a:r>
              <a:endParaRPr lang="tr-TR" sz="2400" b="1" dirty="0"/>
            </a:p>
          </p:txBody>
        </p:sp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2769626" y="4624034"/>
              <a:ext cx="1826176" cy="643113"/>
            </a:xfrm>
            <a:prstGeom prst="roundRect">
              <a:avLst>
                <a:gd name="adj" fmla="val 9139"/>
              </a:avLst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tr-T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İnfantil</a:t>
              </a:r>
              <a:r>
                <a:rPr lang="tr-T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kolik</a:t>
              </a:r>
            </a:p>
          </p:txBody>
        </p:sp>
        <p:sp>
          <p:nvSpPr>
            <p:cNvPr id="25" name="AutoShape 2"/>
            <p:cNvSpPr>
              <a:spLocks noChangeArrowheads="1"/>
            </p:cNvSpPr>
            <p:nvPr/>
          </p:nvSpPr>
          <p:spPr bwMode="auto">
            <a:xfrm>
              <a:off x="5010836" y="4633323"/>
              <a:ext cx="1938144" cy="607718"/>
            </a:xfrm>
            <a:prstGeom prst="roundRect">
              <a:avLst>
                <a:gd name="adj" fmla="val 9139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2400" b="1" dirty="0" err="1"/>
                <a:t>Konstipasyon</a:t>
              </a:r>
              <a:endParaRPr lang="tr-TR" sz="2400" b="1" dirty="0"/>
            </a:p>
          </p:txBody>
        </p:sp>
        <p:sp>
          <p:nvSpPr>
            <p:cNvPr id="26" name="AutoShape 2"/>
            <p:cNvSpPr>
              <a:spLocks noChangeArrowheads="1"/>
            </p:cNvSpPr>
            <p:nvPr/>
          </p:nvSpPr>
          <p:spPr bwMode="auto">
            <a:xfrm>
              <a:off x="7399215" y="4613635"/>
              <a:ext cx="1228820" cy="607718"/>
            </a:xfrm>
            <a:prstGeom prst="roundRect">
              <a:avLst>
                <a:gd name="adj" fmla="val 9139"/>
              </a:avLst>
            </a:prstGeom>
            <a:solidFill>
              <a:srgbClr val="6666FF"/>
            </a:solidFill>
            <a:ln w="2857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2400" b="1" dirty="0"/>
                <a:t>GÖR</a:t>
              </a:r>
            </a:p>
          </p:txBody>
        </p:sp>
        <p:sp>
          <p:nvSpPr>
            <p:cNvPr id="30" name="AutoShape 19"/>
            <p:cNvSpPr>
              <a:spLocks noChangeArrowheads="1"/>
            </p:cNvSpPr>
            <p:nvPr/>
          </p:nvSpPr>
          <p:spPr bwMode="auto">
            <a:xfrm>
              <a:off x="2056397" y="5612249"/>
              <a:ext cx="7633278" cy="563590"/>
            </a:xfrm>
            <a:prstGeom prst="roundRect">
              <a:avLst>
                <a:gd name="adj" fmla="val 15005"/>
              </a:avLst>
            </a:prstGeom>
            <a:gradFill rotWithShape="1">
              <a:gsLst>
                <a:gs pos="0">
                  <a:srgbClr val="FF9999"/>
                </a:gs>
                <a:gs pos="100000">
                  <a:srgbClr val="FFBEBE"/>
                </a:gs>
              </a:gsLst>
              <a:lin ang="5400000" scaled="1"/>
            </a:gradFill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tr-TR" sz="2800" b="1" dirty="0"/>
                <a:t>Allerjik </a:t>
              </a:r>
              <a:r>
                <a:rPr lang="tr-TR" sz="2800" b="1" dirty="0" err="1"/>
                <a:t>gastrointestinal</a:t>
              </a:r>
              <a:r>
                <a:rPr lang="tr-TR" sz="2800" b="1" dirty="0"/>
                <a:t> </a:t>
              </a:r>
              <a:r>
                <a:rPr lang="tr-TR" sz="2800" b="1" dirty="0" err="1"/>
                <a:t>motilite</a:t>
              </a:r>
              <a:r>
                <a:rPr lang="tr-TR" sz="2800" b="1" dirty="0"/>
                <a:t> hastalıkları </a:t>
              </a: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06" y="1362374"/>
            <a:ext cx="3185141" cy="3595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2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/>
          </p:cNvSpPr>
          <p:nvPr>
            <p:ph type="body" idx="1"/>
          </p:nvPr>
        </p:nvSpPr>
        <p:spPr>
          <a:xfrm>
            <a:off x="450760" y="1369920"/>
            <a:ext cx="11578107" cy="4940727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tr-TR" sz="2000" b="1" dirty="0" smtClean="0">
                <a:solidFill>
                  <a:srgbClr val="CC0066"/>
                </a:solidFill>
              </a:rPr>
              <a:t>Şikayet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tr-TR" sz="2000" b="1" dirty="0">
                <a:solidFill>
                  <a:prstClr val="black"/>
                </a:solidFill>
              </a:rPr>
              <a:t>Kabızlık, kusma, iştahsızlık, kilo alamama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tr-TR" sz="2000" b="1" dirty="0">
                <a:solidFill>
                  <a:srgbClr val="CC0066"/>
                </a:solidFill>
              </a:rPr>
              <a:t>Öykü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</a:pPr>
            <a:r>
              <a:rPr lang="tr-TR" sz="2000" dirty="0" smtClean="0"/>
              <a:t>2 aylıktan itibaren </a:t>
            </a:r>
            <a:r>
              <a:rPr lang="tr-TR" sz="2000" b="1" dirty="0" smtClean="0"/>
              <a:t>kabızlık </a:t>
            </a:r>
            <a:r>
              <a:rPr lang="tr-TR" sz="2000" b="1" dirty="0"/>
              <a:t>ve </a:t>
            </a:r>
            <a:r>
              <a:rPr lang="tr-TR" sz="2000" b="1" dirty="0" smtClean="0"/>
              <a:t>kusma </a:t>
            </a:r>
            <a:r>
              <a:rPr lang="tr-TR" sz="2000" dirty="0" smtClean="0"/>
              <a:t>şikayeti var. 3-4 </a:t>
            </a:r>
            <a:r>
              <a:rPr lang="tr-TR" sz="2000" dirty="0"/>
              <a:t>günde bir, çoğu zaman uyarı ile dışkısını </a:t>
            </a:r>
            <a:r>
              <a:rPr lang="tr-TR" sz="2000" dirty="0" smtClean="0"/>
              <a:t>yapabiliyor, </a:t>
            </a:r>
            <a:r>
              <a:rPr lang="tr-TR" sz="2000" dirty="0"/>
              <a:t>günde </a:t>
            </a:r>
            <a:r>
              <a:rPr lang="tr-TR" sz="2000" dirty="0" smtClean="0"/>
              <a:t>4-5 defa kusuyor</a:t>
            </a:r>
            <a:endParaRPr lang="tr-TR" sz="2000" dirty="0"/>
          </a:p>
          <a:p>
            <a:pPr eaLnBrk="1" hangingPunct="1">
              <a:lnSpc>
                <a:spcPct val="200000"/>
              </a:lnSpc>
              <a:spcBef>
                <a:spcPts val="0"/>
              </a:spcBef>
            </a:pPr>
            <a:r>
              <a:rPr lang="tr-TR" sz="2000" dirty="0"/>
              <a:t>Diyet </a:t>
            </a:r>
            <a:r>
              <a:rPr lang="tr-TR" sz="2000" dirty="0" smtClean="0"/>
              <a:t>düzenlemesi ve </a:t>
            </a:r>
            <a:r>
              <a:rPr lang="tr-TR" sz="2000" dirty="0" err="1"/>
              <a:t>laksatif</a:t>
            </a:r>
            <a:r>
              <a:rPr lang="tr-TR" sz="2000" dirty="0"/>
              <a:t> tedavi </a:t>
            </a:r>
            <a:r>
              <a:rPr lang="tr-TR" sz="2000" dirty="0" smtClean="0"/>
              <a:t>ile </a:t>
            </a:r>
            <a:r>
              <a:rPr lang="tr-TR" sz="2000" dirty="0"/>
              <a:t>bulgularında </a:t>
            </a:r>
            <a:r>
              <a:rPr lang="tr-TR" sz="2000" b="1" dirty="0"/>
              <a:t>düzelme </a:t>
            </a:r>
            <a:r>
              <a:rPr lang="tr-TR" sz="2000" b="1" dirty="0" smtClean="0"/>
              <a:t>olmamış</a:t>
            </a:r>
            <a:endParaRPr lang="tr-TR" sz="2000" b="1" dirty="0"/>
          </a:p>
          <a:p>
            <a:pPr eaLnBrk="1" hangingPunct="1">
              <a:lnSpc>
                <a:spcPct val="200000"/>
              </a:lnSpc>
              <a:spcBef>
                <a:spcPts val="0"/>
              </a:spcBef>
            </a:pPr>
            <a:r>
              <a:rPr lang="tr-TR" sz="2000" dirty="0"/>
              <a:t>4 aylıktan itibaren </a:t>
            </a:r>
            <a:r>
              <a:rPr lang="tr-TR" sz="2000" dirty="0" smtClean="0"/>
              <a:t>kabızlığı ve kusmaları artmış,  </a:t>
            </a:r>
            <a:r>
              <a:rPr lang="tr-TR" sz="2000" b="1" dirty="0" smtClean="0"/>
              <a:t>çok iştahsızmış </a:t>
            </a:r>
            <a:r>
              <a:rPr lang="tr-TR" sz="2000" dirty="0" smtClean="0"/>
              <a:t>ve son aylarda </a:t>
            </a:r>
            <a:r>
              <a:rPr lang="tr-TR" sz="2000" b="1" dirty="0" smtClean="0"/>
              <a:t>kilo alımı da azalmış</a:t>
            </a:r>
            <a:r>
              <a:rPr lang="tr-TR" sz="2000" dirty="0" smtClean="0"/>
              <a:t>.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</a:pPr>
            <a:r>
              <a:rPr lang="tr-TR" sz="2000" dirty="0" smtClean="0"/>
              <a:t>3 aylıktan </a:t>
            </a:r>
            <a:r>
              <a:rPr lang="tr-TR" sz="2000" dirty="0"/>
              <a:t>itibaren </a:t>
            </a:r>
            <a:r>
              <a:rPr lang="tr-TR" sz="2000" b="1" dirty="0" smtClean="0"/>
              <a:t>anne sütü yanında formül süt </a:t>
            </a:r>
            <a:r>
              <a:rPr lang="tr-TR" sz="2000" dirty="0" smtClean="0"/>
              <a:t>te almaya başlamış, </a:t>
            </a:r>
            <a:r>
              <a:rPr lang="tr-TR" sz="2000" b="1" dirty="0" smtClean="0"/>
              <a:t>ek </a:t>
            </a:r>
            <a:r>
              <a:rPr lang="tr-TR" sz="2000" b="1" dirty="0"/>
              <a:t>gıdalara  </a:t>
            </a:r>
            <a:r>
              <a:rPr lang="tr-TR" sz="2000" b="1" dirty="0" smtClean="0"/>
              <a:t>5 </a:t>
            </a:r>
            <a:r>
              <a:rPr lang="tr-TR" sz="2000" b="1" dirty="0"/>
              <a:t>aylık iken </a:t>
            </a:r>
            <a:r>
              <a:rPr lang="tr-TR" sz="2000" dirty="0" smtClean="0"/>
              <a:t>geçilmiş.</a:t>
            </a:r>
            <a:endParaRPr lang="tr-TR" sz="2000" dirty="0"/>
          </a:p>
        </p:txBody>
      </p:sp>
      <p:grpSp>
        <p:nvGrpSpPr>
          <p:cNvPr id="18" name="Grup 17"/>
          <p:cNvGrpSpPr/>
          <p:nvPr/>
        </p:nvGrpSpPr>
        <p:grpSpPr>
          <a:xfrm>
            <a:off x="943031" y="254646"/>
            <a:ext cx="6498413" cy="869530"/>
            <a:chOff x="311967" y="357677"/>
            <a:chExt cx="6498413" cy="869530"/>
          </a:xfrm>
        </p:grpSpPr>
        <p:sp>
          <p:nvSpPr>
            <p:cNvPr id="19" name="Rectangle 23"/>
            <p:cNvSpPr txBox="1">
              <a:spLocks/>
            </p:cNvSpPr>
            <p:nvPr/>
          </p:nvSpPr>
          <p:spPr>
            <a:xfrm>
              <a:off x="311967" y="449331"/>
              <a:ext cx="3898900" cy="77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4000" b="1" dirty="0" smtClean="0"/>
                <a:t>Olgu Sunumu-4</a:t>
              </a:r>
              <a:endParaRPr lang="tr-TR" sz="4000" b="1" dirty="0"/>
            </a:p>
          </p:txBody>
        </p:sp>
        <p:grpSp>
          <p:nvGrpSpPr>
            <p:cNvPr id="20" name="Grup 19"/>
            <p:cNvGrpSpPr/>
            <p:nvPr/>
          </p:nvGrpSpPr>
          <p:grpSpPr>
            <a:xfrm>
              <a:off x="4572001" y="357677"/>
              <a:ext cx="2238379" cy="869530"/>
              <a:chOff x="4572001" y="357677"/>
              <a:chExt cx="2157737" cy="869530"/>
            </a:xfrm>
          </p:grpSpPr>
          <p:pic>
            <p:nvPicPr>
              <p:cNvPr id="21" name="Resim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792"/>
              <a:stretch/>
            </p:blipFill>
            <p:spPr>
              <a:xfrm rot="13572426">
                <a:off x="5808372" y="118891"/>
                <a:ext cx="682580" cy="1160152"/>
              </a:xfrm>
              <a:prstGeom prst="rect">
                <a:avLst/>
              </a:prstGeom>
            </p:spPr>
          </p:pic>
          <p:sp>
            <p:nvSpPr>
              <p:cNvPr id="22" name="Yuvarlatılmış Dikdörtgen 21"/>
              <p:cNvSpPr/>
              <p:nvPr/>
            </p:nvSpPr>
            <p:spPr>
              <a:xfrm>
                <a:off x="4572001" y="449331"/>
                <a:ext cx="1373106" cy="7778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dirty="0" smtClean="0"/>
                  <a:t>10 aylık</a:t>
                </a:r>
                <a:endParaRPr lang="tr-TR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64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10"/>
          <p:cNvSpPr>
            <a:spLocks/>
          </p:cNvSpPr>
          <p:nvPr/>
        </p:nvSpPr>
        <p:spPr bwMode="auto">
          <a:xfrm>
            <a:off x="2276476" y="1287463"/>
            <a:ext cx="3171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tr-TR" sz="3200" b="1" dirty="0">
              <a:solidFill>
                <a:srgbClr val="CC0066"/>
              </a:solidFill>
            </a:endParaRPr>
          </a:p>
        </p:txBody>
      </p:sp>
      <p:sp>
        <p:nvSpPr>
          <p:cNvPr id="59401" name="Rectangle 12"/>
          <p:cNvSpPr>
            <a:spLocks noGrp="1"/>
          </p:cNvSpPr>
          <p:nvPr>
            <p:ph type="body" idx="1"/>
          </p:nvPr>
        </p:nvSpPr>
        <p:spPr>
          <a:xfrm>
            <a:off x="748148" y="1620837"/>
            <a:ext cx="3827462" cy="1966913"/>
          </a:xfrm>
          <a:noFill/>
        </p:spPr>
        <p:txBody>
          <a:bodyPr/>
          <a:lstStyle/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400" b="1" dirty="0">
                <a:solidFill>
                  <a:srgbClr val="CC0066"/>
                </a:solidFill>
              </a:rPr>
              <a:t>Fizik Muayene</a:t>
            </a:r>
          </a:p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600" dirty="0" smtClean="0"/>
              <a:t>Ağırlık:7 kg </a:t>
            </a:r>
            <a:r>
              <a:rPr lang="tr-TR" sz="2600" dirty="0"/>
              <a:t>( 3-10 p)</a:t>
            </a:r>
          </a:p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600" dirty="0"/>
              <a:t>Boy: </a:t>
            </a:r>
            <a:r>
              <a:rPr lang="tr-TR" sz="2600" dirty="0" smtClean="0"/>
              <a:t>67cm </a:t>
            </a:r>
            <a:r>
              <a:rPr lang="tr-TR" sz="2600" dirty="0"/>
              <a:t>(10-25 p)</a:t>
            </a:r>
          </a:p>
          <a:p>
            <a:pPr defTabSz="1404938">
              <a:tabLst>
                <a:tab pos="3233738" algn="l"/>
                <a:tab pos="4757738" algn="l"/>
              </a:tabLst>
            </a:pPr>
            <a:r>
              <a:rPr lang="tr-TR" sz="2600" dirty="0"/>
              <a:t>BÇ: </a:t>
            </a:r>
            <a:r>
              <a:rPr lang="tr-TR" sz="2600" dirty="0" smtClean="0"/>
              <a:t>44 </a:t>
            </a:r>
            <a:r>
              <a:rPr lang="tr-TR" sz="2600" dirty="0"/>
              <a:t>cm (25-50 p)</a:t>
            </a:r>
          </a:p>
        </p:txBody>
      </p:sp>
      <p:sp>
        <p:nvSpPr>
          <p:cNvPr id="59402" name="Rectangle 13"/>
          <p:cNvSpPr>
            <a:spLocks/>
          </p:cNvSpPr>
          <p:nvPr/>
        </p:nvSpPr>
        <p:spPr bwMode="auto">
          <a:xfrm>
            <a:off x="5448301" y="1620838"/>
            <a:ext cx="2746375" cy="1966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1404938">
              <a:spcBef>
                <a:spcPct val="20000"/>
              </a:spcBef>
              <a:tabLst>
                <a:tab pos="3233738" algn="l"/>
                <a:tab pos="4757738" algn="l"/>
              </a:tabLst>
            </a:pPr>
            <a:r>
              <a:rPr lang="tr-TR" sz="2600" b="1" dirty="0">
                <a:solidFill>
                  <a:prstClr val="black"/>
                </a:solidFill>
              </a:rPr>
              <a:t>A: 36 °C</a:t>
            </a:r>
          </a:p>
          <a:p>
            <a:pPr marL="342900" indent="-342900" defTabSz="1404938">
              <a:spcBef>
                <a:spcPct val="20000"/>
              </a:spcBef>
              <a:tabLst>
                <a:tab pos="3233738" algn="l"/>
                <a:tab pos="4757738" algn="l"/>
              </a:tabLst>
            </a:pPr>
            <a:r>
              <a:rPr lang="tr-TR" sz="2600" b="1" dirty="0">
                <a:solidFill>
                  <a:prstClr val="black"/>
                </a:solidFill>
              </a:rPr>
              <a:t>N: 90/</a:t>
            </a:r>
            <a:r>
              <a:rPr lang="tr-TR" sz="2600" b="1" dirty="0" err="1">
                <a:solidFill>
                  <a:prstClr val="black"/>
                </a:solidFill>
              </a:rPr>
              <a:t>dk</a:t>
            </a:r>
            <a:endParaRPr lang="tr-TR" sz="2600" b="1" dirty="0">
              <a:solidFill>
                <a:prstClr val="black"/>
              </a:solidFill>
            </a:endParaRPr>
          </a:p>
          <a:p>
            <a:pPr marL="342900" indent="-342900" defTabSz="1404938">
              <a:spcBef>
                <a:spcPct val="20000"/>
              </a:spcBef>
              <a:tabLst>
                <a:tab pos="3233738" algn="l"/>
                <a:tab pos="4757738" algn="l"/>
              </a:tabLst>
            </a:pPr>
            <a:r>
              <a:rPr lang="tr-TR" sz="2600" b="1" dirty="0">
                <a:solidFill>
                  <a:prstClr val="black"/>
                </a:solidFill>
              </a:rPr>
              <a:t>SS: 30/</a:t>
            </a:r>
            <a:r>
              <a:rPr lang="tr-TR" sz="2600" b="1" dirty="0" err="1">
                <a:solidFill>
                  <a:prstClr val="black"/>
                </a:solidFill>
              </a:rPr>
              <a:t>dk</a:t>
            </a:r>
            <a:endParaRPr lang="tr-TR" sz="2600" b="1" dirty="0">
              <a:solidFill>
                <a:prstClr val="black"/>
              </a:solidFill>
            </a:endParaRPr>
          </a:p>
          <a:p>
            <a:pPr marL="342900" indent="-342900" defTabSz="1404938">
              <a:spcBef>
                <a:spcPct val="20000"/>
              </a:spcBef>
              <a:tabLst>
                <a:tab pos="3233738" algn="l"/>
                <a:tab pos="4757738" algn="l"/>
              </a:tabLst>
            </a:pPr>
            <a:r>
              <a:rPr lang="tr-TR" sz="2600" b="1" dirty="0">
                <a:solidFill>
                  <a:prstClr val="black"/>
                </a:solidFill>
              </a:rPr>
              <a:t>TA: 70/50 </a:t>
            </a:r>
            <a:r>
              <a:rPr lang="tr-TR" sz="2600" b="1" dirty="0" err="1">
                <a:solidFill>
                  <a:prstClr val="black"/>
                </a:solidFill>
              </a:rPr>
              <a:t>mmHg</a:t>
            </a:r>
            <a:endParaRPr lang="tr-TR" sz="2600" b="1" dirty="0">
              <a:solidFill>
                <a:prstClr val="black"/>
              </a:solidFill>
            </a:endParaRPr>
          </a:p>
        </p:txBody>
      </p:sp>
      <p:sp>
        <p:nvSpPr>
          <p:cNvPr id="59403" name="Rectangle 14"/>
          <p:cNvSpPr>
            <a:spLocks/>
          </p:cNvSpPr>
          <p:nvPr/>
        </p:nvSpPr>
        <p:spPr bwMode="auto">
          <a:xfrm>
            <a:off x="748148" y="3949845"/>
            <a:ext cx="8466588" cy="194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1404938">
              <a:lnSpc>
                <a:spcPct val="150000"/>
              </a:lnSpc>
              <a:spcBef>
                <a:spcPct val="20000"/>
              </a:spcBef>
              <a:buClr>
                <a:srgbClr val="C931A1"/>
              </a:buClr>
              <a:buFont typeface="Wingdings" panose="05000000000000000000" pitchFamily="2" charset="2"/>
              <a:buChar char="v"/>
              <a:tabLst>
                <a:tab pos="3233738" algn="l"/>
                <a:tab pos="4757738" algn="l"/>
              </a:tabLst>
            </a:pPr>
            <a:r>
              <a:rPr lang="tr-TR" sz="2600" b="1" dirty="0">
                <a:solidFill>
                  <a:prstClr val="black"/>
                </a:solidFill>
              </a:rPr>
              <a:t>Genel durumu iyi, aktif, canlı</a:t>
            </a:r>
          </a:p>
          <a:p>
            <a:pPr marL="514350" indent="-514350" defTabSz="1404938">
              <a:lnSpc>
                <a:spcPct val="150000"/>
              </a:lnSpc>
              <a:spcBef>
                <a:spcPct val="20000"/>
              </a:spcBef>
              <a:buClr>
                <a:srgbClr val="C931A1"/>
              </a:buClr>
              <a:buFont typeface="Wingdings" panose="05000000000000000000" pitchFamily="2" charset="2"/>
              <a:buChar char="v"/>
              <a:tabLst>
                <a:tab pos="3233738" algn="l"/>
                <a:tab pos="4757738" algn="l"/>
              </a:tabLst>
            </a:pPr>
            <a:r>
              <a:rPr lang="tr-TR" sz="2600" b="1" dirty="0" err="1">
                <a:solidFill>
                  <a:prstClr val="black"/>
                </a:solidFill>
              </a:rPr>
              <a:t>Rektal</a:t>
            </a:r>
            <a:r>
              <a:rPr lang="tr-TR" sz="2600" b="1" dirty="0">
                <a:solidFill>
                  <a:prstClr val="black"/>
                </a:solidFill>
              </a:rPr>
              <a:t> </a:t>
            </a:r>
            <a:r>
              <a:rPr lang="tr-TR" sz="2600" b="1" dirty="0" err="1">
                <a:solidFill>
                  <a:prstClr val="black"/>
                </a:solidFill>
              </a:rPr>
              <a:t>tuşede</a:t>
            </a:r>
            <a:r>
              <a:rPr lang="tr-TR" sz="2600" b="1" dirty="0">
                <a:solidFill>
                  <a:prstClr val="black"/>
                </a:solidFill>
              </a:rPr>
              <a:t> </a:t>
            </a:r>
            <a:r>
              <a:rPr lang="tr-TR" sz="2600" b="1" dirty="0" err="1">
                <a:solidFill>
                  <a:prstClr val="black"/>
                </a:solidFill>
              </a:rPr>
              <a:t>fekalom</a:t>
            </a:r>
            <a:r>
              <a:rPr lang="tr-TR" sz="2600" b="1" dirty="0">
                <a:solidFill>
                  <a:prstClr val="black"/>
                </a:solidFill>
              </a:rPr>
              <a:t> +, </a:t>
            </a:r>
            <a:r>
              <a:rPr lang="tr-TR" sz="2600" dirty="0">
                <a:solidFill>
                  <a:prstClr val="black"/>
                </a:solidFill>
              </a:rPr>
              <a:t>anal </a:t>
            </a:r>
            <a:r>
              <a:rPr lang="tr-TR" sz="2600" dirty="0" err="1">
                <a:solidFill>
                  <a:prstClr val="black"/>
                </a:solidFill>
              </a:rPr>
              <a:t>sfinkter</a:t>
            </a:r>
            <a:r>
              <a:rPr lang="tr-TR" sz="2600" dirty="0">
                <a:solidFill>
                  <a:prstClr val="black"/>
                </a:solidFill>
              </a:rPr>
              <a:t> </a:t>
            </a:r>
            <a:r>
              <a:rPr lang="tr-TR" sz="2600" dirty="0" err="1">
                <a:solidFill>
                  <a:prstClr val="black"/>
                </a:solidFill>
              </a:rPr>
              <a:t>tonusu</a:t>
            </a:r>
            <a:r>
              <a:rPr lang="tr-TR" sz="2600" dirty="0">
                <a:solidFill>
                  <a:prstClr val="black"/>
                </a:solidFill>
              </a:rPr>
              <a:t> normal</a:t>
            </a:r>
          </a:p>
          <a:p>
            <a:pPr marL="514350" indent="-514350" defTabSz="1404938">
              <a:lnSpc>
                <a:spcPct val="150000"/>
              </a:lnSpc>
              <a:spcBef>
                <a:spcPct val="20000"/>
              </a:spcBef>
              <a:buClr>
                <a:srgbClr val="C931A1"/>
              </a:buClr>
              <a:buFont typeface="Wingdings" panose="05000000000000000000" pitchFamily="2" charset="2"/>
              <a:buChar char="v"/>
              <a:tabLst>
                <a:tab pos="3233738" algn="l"/>
                <a:tab pos="4757738" algn="l"/>
              </a:tabLst>
            </a:pPr>
            <a:r>
              <a:rPr lang="tr-TR" sz="2600" dirty="0">
                <a:solidFill>
                  <a:prstClr val="black"/>
                </a:solidFill>
              </a:rPr>
              <a:t>Sistem bakılarında patolojik </a:t>
            </a:r>
            <a:r>
              <a:rPr lang="tr-TR" sz="2600" dirty="0" smtClean="0">
                <a:solidFill>
                  <a:prstClr val="black"/>
                </a:solidFill>
              </a:rPr>
              <a:t>bulgu yok</a:t>
            </a:r>
            <a:endParaRPr lang="tr-TR" sz="2600" dirty="0">
              <a:solidFill>
                <a:prstClr val="black"/>
              </a:solidFill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943031" y="254646"/>
            <a:ext cx="6498413" cy="869530"/>
            <a:chOff x="311967" y="357677"/>
            <a:chExt cx="6498413" cy="869530"/>
          </a:xfrm>
        </p:grpSpPr>
        <p:sp>
          <p:nvSpPr>
            <p:cNvPr id="18" name="Rectangle 23"/>
            <p:cNvSpPr txBox="1">
              <a:spLocks/>
            </p:cNvSpPr>
            <p:nvPr/>
          </p:nvSpPr>
          <p:spPr>
            <a:xfrm>
              <a:off x="311967" y="449331"/>
              <a:ext cx="3898900" cy="77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4000" b="1" dirty="0" smtClean="0"/>
                <a:t>Olgu Sunumu-4</a:t>
              </a:r>
              <a:endParaRPr lang="tr-TR" sz="4000" b="1" dirty="0"/>
            </a:p>
          </p:txBody>
        </p:sp>
        <p:grpSp>
          <p:nvGrpSpPr>
            <p:cNvPr id="19" name="Grup 18"/>
            <p:cNvGrpSpPr/>
            <p:nvPr/>
          </p:nvGrpSpPr>
          <p:grpSpPr>
            <a:xfrm>
              <a:off x="4572001" y="357677"/>
              <a:ext cx="2238379" cy="869530"/>
              <a:chOff x="4572001" y="357677"/>
              <a:chExt cx="2157737" cy="869530"/>
            </a:xfrm>
          </p:grpSpPr>
          <p:pic>
            <p:nvPicPr>
              <p:cNvPr id="20" name="Resim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792"/>
              <a:stretch/>
            </p:blipFill>
            <p:spPr>
              <a:xfrm rot="13572426">
                <a:off x="5808372" y="118891"/>
                <a:ext cx="682580" cy="1160152"/>
              </a:xfrm>
              <a:prstGeom prst="rect">
                <a:avLst/>
              </a:prstGeom>
            </p:spPr>
          </p:pic>
          <p:sp>
            <p:nvSpPr>
              <p:cNvPr id="21" name="Yuvarlatılmış Dikdörtgen 20"/>
              <p:cNvSpPr/>
              <p:nvPr/>
            </p:nvSpPr>
            <p:spPr>
              <a:xfrm>
                <a:off x="4572001" y="449331"/>
                <a:ext cx="1373106" cy="7778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dirty="0" smtClean="0"/>
                  <a:t>10 aylık</a:t>
                </a:r>
                <a:endParaRPr lang="tr-TR" sz="2800" b="1" dirty="0"/>
              </a:p>
            </p:txBody>
          </p:sp>
        </p:grp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6" b="70531"/>
          <a:stretch/>
        </p:blipFill>
        <p:spPr>
          <a:xfrm>
            <a:off x="8961017" y="419849"/>
            <a:ext cx="2696515" cy="259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1" t="26494" r="27258" b="34428"/>
          <a:stretch/>
        </p:blipFill>
        <p:spPr>
          <a:xfrm>
            <a:off x="8998009" y="3587750"/>
            <a:ext cx="2659523" cy="261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9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AutoShape 2"/>
          <p:cNvSpPr>
            <a:spLocks noChangeArrowheads="1"/>
          </p:cNvSpPr>
          <p:nvPr/>
        </p:nvSpPr>
        <p:spPr bwMode="auto">
          <a:xfrm>
            <a:off x="2089367" y="1772817"/>
            <a:ext cx="7261008" cy="3094433"/>
          </a:xfrm>
          <a:prstGeom prst="roundRect">
            <a:avLst>
              <a:gd name="adj" fmla="val 1065"/>
            </a:avLst>
          </a:prstGeom>
          <a:gradFill rotWithShape="1">
            <a:gsLst>
              <a:gs pos="0">
                <a:srgbClr val="FFF9FA"/>
              </a:gs>
              <a:gs pos="100000">
                <a:srgbClr val="FEBAC5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0424" name="Rectangle 7"/>
          <p:cNvSpPr>
            <a:spLocks noGrp="1"/>
          </p:cNvSpPr>
          <p:nvPr>
            <p:ph type="body" idx="1"/>
          </p:nvPr>
        </p:nvSpPr>
        <p:spPr>
          <a:xfrm>
            <a:off x="2268538" y="1951536"/>
            <a:ext cx="7113610" cy="32353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000" dirty="0"/>
              <a:t>KCFT, BFT, elektrolitler, </a:t>
            </a:r>
            <a:r>
              <a:rPr lang="tr-TR" sz="2000" dirty="0" err="1"/>
              <a:t>Ca</a:t>
            </a:r>
            <a:r>
              <a:rPr lang="tr-TR" sz="2000" dirty="0"/>
              <a:t>, P: Normal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err="1"/>
              <a:t>Tiroid</a:t>
            </a:r>
            <a:r>
              <a:rPr lang="tr-TR" sz="2000" dirty="0"/>
              <a:t> fonksiyon testleri: Normal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err="1"/>
              <a:t>Ig</a:t>
            </a:r>
            <a:r>
              <a:rPr lang="tr-TR" sz="2000" dirty="0"/>
              <a:t> A ve E: Normal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err="1"/>
              <a:t>Antigliadin</a:t>
            </a:r>
            <a:r>
              <a:rPr lang="tr-TR" sz="2000" dirty="0"/>
              <a:t>, </a:t>
            </a:r>
            <a:r>
              <a:rPr lang="tr-TR" sz="2000" dirty="0" err="1"/>
              <a:t>antiendomisyum</a:t>
            </a:r>
            <a:r>
              <a:rPr lang="tr-TR" sz="2000" dirty="0"/>
              <a:t>, doku </a:t>
            </a:r>
            <a:r>
              <a:rPr lang="tr-TR" sz="2000" dirty="0" err="1"/>
              <a:t>transglutaminaz</a:t>
            </a:r>
            <a:r>
              <a:rPr lang="tr-TR" sz="2000" dirty="0"/>
              <a:t> ab: Negatif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/>
              <a:t>Lavman </a:t>
            </a:r>
            <a:r>
              <a:rPr lang="tr-TR" sz="2000" dirty="0" err="1"/>
              <a:t>opaklı</a:t>
            </a:r>
            <a:r>
              <a:rPr lang="tr-TR" sz="2000" dirty="0"/>
              <a:t> kolon </a:t>
            </a:r>
            <a:r>
              <a:rPr lang="tr-TR" sz="2000" dirty="0" err="1"/>
              <a:t>grafisi</a:t>
            </a:r>
            <a:r>
              <a:rPr lang="tr-TR" sz="2000" dirty="0"/>
              <a:t>: Normal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/>
              <a:t>İnek sütü, yumurta </a:t>
            </a:r>
            <a:r>
              <a:rPr lang="tr-TR" sz="2000" dirty="0" err="1"/>
              <a:t>sp</a:t>
            </a:r>
            <a:r>
              <a:rPr lang="tr-TR" sz="2000" dirty="0"/>
              <a:t> </a:t>
            </a:r>
            <a:r>
              <a:rPr lang="tr-TR" sz="2000" dirty="0" err="1"/>
              <a:t>Ig</a:t>
            </a:r>
            <a:r>
              <a:rPr lang="tr-TR" sz="2000" dirty="0"/>
              <a:t> E: Negatif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/>
              <a:t>Deri </a:t>
            </a:r>
            <a:r>
              <a:rPr lang="tr-TR" sz="2000" dirty="0" err="1"/>
              <a:t>prick</a:t>
            </a:r>
            <a:r>
              <a:rPr lang="tr-TR" sz="2000" dirty="0"/>
              <a:t> test (Besin paneli): Negatif</a:t>
            </a:r>
          </a:p>
        </p:txBody>
      </p:sp>
      <p:sp>
        <p:nvSpPr>
          <p:cNvPr id="60425" name="Rectangle 11"/>
          <p:cNvSpPr>
            <a:spLocks/>
          </p:cNvSpPr>
          <p:nvPr/>
        </p:nvSpPr>
        <p:spPr bwMode="auto">
          <a:xfrm>
            <a:off x="1866569" y="1106067"/>
            <a:ext cx="3819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tr-TR" sz="2800" b="1" dirty="0">
              <a:solidFill>
                <a:srgbClr val="CC0066"/>
              </a:solidFill>
            </a:endParaRPr>
          </a:p>
        </p:txBody>
      </p:sp>
      <p:sp>
        <p:nvSpPr>
          <p:cNvPr id="166929" name="AutoShape 17"/>
          <p:cNvSpPr>
            <a:spLocks noChangeArrowheads="1"/>
          </p:cNvSpPr>
          <p:nvPr/>
        </p:nvSpPr>
        <p:spPr bwMode="auto">
          <a:xfrm>
            <a:off x="1297945" y="5735638"/>
            <a:ext cx="7087971" cy="850900"/>
          </a:xfrm>
          <a:prstGeom prst="roundRect">
            <a:avLst>
              <a:gd name="adj" fmla="val 106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10000"/>
              </a:spcBef>
              <a:buFont typeface="Arial" charset="0"/>
              <a:buNone/>
              <a:defRPr/>
            </a:pPr>
            <a:r>
              <a:rPr lang="tr-T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Atopi</a:t>
            </a: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yama testi:</a:t>
            </a:r>
          </a:p>
          <a:p>
            <a:pPr algn="ctr">
              <a:spcBef>
                <a:spcPct val="10000"/>
              </a:spcBef>
              <a:buFont typeface="Arial" charset="0"/>
              <a:buNone/>
              <a:defRPr/>
            </a:pP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İnek sütü ve yumurtaya karşı pozitif </a:t>
            </a:r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reaksiyon</a:t>
            </a:r>
            <a:endParaRPr lang="tr-TR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0849" y="1628389"/>
            <a:ext cx="1080355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tr-TR" sz="2400" b="1" dirty="0" smtClean="0">
                <a:solidFill>
                  <a:srgbClr val="CC0066"/>
                </a:solidFill>
              </a:rPr>
              <a:t>Laboratuvar</a:t>
            </a:r>
            <a:endParaRPr lang="tr-TR" sz="2400" b="1" dirty="0">
              <a:solidFill>
                <a:srgbClr val="CC0066"/>
              </a:solidFill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C931A1"/>
              </a:buClr>
              <a:buFont typeface="Wingdings" panose="05000000000000000000" pitchFamily="2" charset="2"/>
              <a:buChar char="v"/>
            </a:pPr>
            <a:r>
              <a:rPr lang="tr-TR" sz="2000" b="1" dirty="0" err="1" smtClean="0">
                <a:solidFill>
                  <a:srgbClr val="C931A1"/>
                </a:solidFill>
                <a:latin typeface="Calibri"/>
              </a:rPr>
              <a:t>Özefagial</a:t>
            </a:r>
            <a:r>
              <a:rPr lang="tr-TR" sz="2000" b="1" dirty="0" smtClean="0">
                <a:solidFill>
                  <a:srgbClr val="C931A1"/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rgbClr val="C931A1"/>
                </a:solidFill>
                <a:latin typeface="Calibri"/>
              </a:rPr>
              <a:t>PH’metre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(3 hafta tedavisiz dönemde): Reflü </a:t>
            </a:r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+ (reflü 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indeksi % </a:t>
            </a:r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10)</a:t>
            </a:r>
            <a:endParaRPr lang="tr-TR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C931A1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C931A1"/>
                </a:solidFill>
                <a:latin typeface="Calibri"/>
              </a:rPr>
              <a:t>Üst </a:t>
            </a:r>
            <a:r>
              <a:rPr lang="tr-TR" sz="2000" b="1" dirty="0">
                <a:solidFill>
                  <a:srgbClr val="C931A1"/>
                </a:solidFill>
                <a:latin typeface="Calibri"/>
              </a:rPr>
              <a:t>GİS endoskopi: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Özefagial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hiperemi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(Patoloji: Hafif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özefajit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)</a:t>
            </a:r>
            <a:b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</a:b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(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Biopsi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: Alt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özefagustan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alınan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biopsilerde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büyük büyütmede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HS’da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5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eozinofil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ve artmış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epitelyal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nötrofiller</a:t>
            </a:r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)</a:t>
            </a:r>
            <a:endParaRPr lang="tr-TR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48" y="4040659"/>
            <a:ext cx="2066308" cy="27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up 19"/>
          <p:cNvGrpSpPr/>
          <p:nvPr/>
        </p:nvGrpSpPr>
        <p:grpSpPr>
          <a:xfrm>
            <a:off x="856532" y="254646"/>
            <a:ext cx="6498413" cy="869530"/>
            <a:chOff x="311967" y="357677"/>
            <a:chExt cx="6498413" cy="869530"/>
          </a:xfrm>
        </p:grpSpPr>
        <p:sp>
          <p:nvSpPr>
            <p:cNvPr id="21" name="Rectangle 23"/>
            <p:cNvSpPr txBox="1">
              <a:spLocks/>
            </p:cNvSpPr>
            <p:nvPr/>
          </p:nvSpPr>
          <p:spPr>
            <a:xfrm>
              <a:off x="311967" y="449331"/>
              <a:ext cx="3898900" cy="77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4000" b="1" dirty="0" smtClean="0"/>
                <a:t>Olgu Sunumu-4</a:t>
              </a:r>
              <a:endParaRPr lang="tr-TR" sz="4000" b="1" dirty="0"/>
            </a:p>
          </p:txBody>
        </p:sp>
        <p:grpSp>
          <p:nvGrpSpPr>
            <p:cNvPr id="22" name="Grup 21"/>
            <p:cNvGrpSpPr/>
            <p:nvPr/>
          </p:nvGrpSpPr>
          <p:grpSpPr>
            <a:xfrm>
              <a:off x="4572001" y="357677"/>
              <a:ext cx="2238379" cy="869530"/>
              <a:chOff x="4572001" y="357677"/>
              <a:chExt cx="2157737" cy="869530"/>
            </a:xfrm>
          </p:grpSpPr>
          <p:pic>
            <p:nvPicPr>
              <p:cNvPr id="23" name="Resim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792"/>
              <a:stretch/>
            </p:blipFill>
            <p:spPr>
              <a:xfrm rot="13572426">
                <a:off x="5808372" y="118891"/>
                <a:ext cx="682580" cy="1160152"/>
              </a:xfrm>
              <a:prstGeom prst="rect">
                <a:avLst/>
              </a:prstGeom>
            </p:spPr>
          </p:pic>
          <p:sp>
            <p:nvSpPr>
              <p:cNvPr id="24" name="Yuvarlatılmış Dikdörtgen 23"/>
              <p:cNvSpPr/>
              <p:nvPr/>
            </p:nvSpPr>
            <p:spPr>
              <a:xfrm>
                <a:off x="4572001" y="449331"/>
                <a:ext cx="1373106" cy="7778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dirty="0" smtClean="0"/>
                  <a:t>10 aylık</a:t>
                </a:r>
                <a:endParaRPr lang="tr-TR" sz="2800" b="1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81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9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654576" y="3103512"/>
            <a:ext cx="9578560" cy="3320200"/>
          </a:xfrm>
          <a:prstGeom prst="roundRect">
            <a:avLst>
              <a:gd name="adj" fmla="val 1065"/>
            </a:avLst>
          </a:prstGeom>
          <a:gradFill rotWithShape="1">
            <a:gsLst>
              <a:gs pos="0">
                <a:srgbClr val="FFF9FA"/>
              </a:gs>
              <a:gs pos="100000">
                <a:srgbClr val="FEBAC5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smtClean="0"/>
              <a:t> İnek </a:t>
            </a:r>
            <a:r>
              <a:rPr lang="tr-TR" sz="2800" dirty="0"/>
              <a:t>sütü ve ürünleri ile yumurta diyetten </a:t>
            </a:r>
            <a:r>
              <a:rPr lang="tr-TR" sz="2800" dirty="0" smtClean="0"/>
              <a:t>çıkarıldı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smtClean="0"/>
              <a:t> PPI </a:t>
            </a:r>
            <a:r>
              <a:rPr lang="tr-TR" sz="2800" dirty="0"/>
              <a:t>başlandı</a:t>
            </a:r>
            <a:r>
              <a:rPr lang="tr-TR" sz="2800" dirty="0" smtClean="0"/>
              <a:t>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smtClean="0"/>
              <a:t> </a:t>
            </a:r>
            <a:r>
              <a:rPr lang="tr-TR" sz="2800" dirty="0" err="1" smtClean="0"/>
              <a:t>Konstipasyon</a:t>
            </a:r>
            <a:r>
              <a:rPr lang="tr-TR" sz="2800" dirty="0"/>
              <a:t>, kusmalar ve iştahsızlık 2 hafta içinde düzeldi.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smtClean="0"/>
              <a:t> 6 </a:t>
            </a:r>
            <a:r>
              <a:rPr lang="tr-TR" sz="2800" dirty="0"/>
              <a:t>ay içinde 2 kg tartı artışı (10-25 p</a:t>
            </a:r>
            <a:r>
              <a:rPr lang="tr-TR" sz="2800" dirty="0" smtClean="0"/>
              <a:t>)</a:t>
            </a:r>
            <a:endParaRPr lang="tr-TR" sz="2800" dirty="0"/>
          </a:p>
        </p:txBody>
      </p:sp>
      <p:sp>
        <p:nvSpPr>
          <p:cNvPr id="61447" name="Rectangle 11"/>
          <p:cNvSpPr>
            <a:spLocks/>
          </p:cNvSpPr>
          <p:nvPr/>
        </p:nvSpPr>
        <p:spPr bwMode="auto">
          <a:xfrm>
            <a:off x="654576" y="2290853"/>
            <a:ext cx="3819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tr-TR" sz="2800" b="1" dirty="0">
                <a:solidFill>
                  <a:srgbClr val="CC0066"/>
                </a:solidFill>
              </a:rPr>
              <a:t>Klinik Gidiş</a:t>
            </a:r>
          </a:p>
        </p:txBody>
      </p:sp>
      <p:grpSp>
        <p:nvGrpSpPr>
          <p:cNvPr id="15" name="Grup 14"/>
          <p:cNvGrpSpPr/>
          <p:nvPr/>
        </p:nvGrpSpPr>
        <p:grpSpPr>
          <a:xfrm>
            <a:off x="654576" y="538304"/>
            <a:ext cx="6498413" cy="869530"/>
            <a:chOff x="311967" y="357677"/>
            <a:chExt cx="6498413" cy="869530"/>
          </a:xfrm>
        </p:grpSpPr>
        <p:sp>
          <p:nvSpPr>
            <p:cNvPr id="16" name="Rectangle 23"/>
            <p:cNvSpPr txBox="1">
              <a:spLocks/>
            </p:cNvSpPr>
            <p:nvPr/>
          </p:nvSpPr>
          <p:spPr>
            <a:xfrm>
              <a:off x="311967" y="449331"/>
              <a:ext cx="3898900" cy="77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4000" b="1" dirty="0" smtClean="0"/>
                <a:t>Olgu Sunumu-4</a:t>
              </a:r>
              <a:endParaRPr lang="tr-TR" sz="4000" b="1" dirty="0"/>
            </a:p>
          </p:txBody>
        </p:sp>
        <p:grpSp>
          <p:nvGrpSpPr>
            <p:cNvPr id="17" name="Grup 16"/>
            <p:cNvGrpSpPr/>
            <p:nvPr/>
          </p:nvGrpSpPr>
          <p:grpSpPr>
            <a:xfrm>
              <a:off x="4572001" y="357677"/>
              <a:ext cx="2238379" cy="869530"/>
              <a:chOff x="4572001" y="357677"/>
              <a:chExt cx="2157737" cy="869530"/>
            </a:xfrm>
          </p:grpSpPr>
          <p:pic>
            <p:nvPicPr>
              <p:cNvPr id="18" name="Resim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792"/>
              <a:stretch/>
            </p:blipFill>
            <p:spPr>
              <a:xfrm rot="13572426">
                <a:off x="5808372" y="118891"/>
                <a:ext cx="682580" cy="1160152"/>
              </a:xfrm>
              <a:prstGeom prst="rect">
                <a:avLst/>
              </a:prstGeom>
            </p:spPr>
          </p:pic>
          <p:sp>
            <p:nvSpPr>
              <p:cNvPr id="19" name="Yuvarlatılmış Dikdörtgen 18"/>
              <p:cNvSpPr/>
              <p:nvPr/>
            </p:nvSpPr>
            <p:spPr>
              <a:xfrm>
                <a:off x="4572001" y="449331"/>
                <a:ext cx="1373106" cy="7778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dirty="0" smtClean="0"/>
                  <a:t>10 aylık</a:t>
                </a:r>
                <a:endParaRPr lang="tr-TR" sz="2800" b="1" dirty="0"/>
              </a:p>
            </p:txBody>
          </p:sp>
        </p:grp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12" y="220572"/>
            <a:ext cx="4156922" cy="262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7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02769" cy="10175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tr-TR" sz="4000" b="1" dirty="0" err="1"/>
              <a:t>Gastroözefagial</a:t>
            </a:r>
            <a:r>
              <a:rPr lang="tr-TR" sz="4000" b="1" dirty="0"/>
              <a:t> </a:t>
            </a:r>
            <a:r>
              <a:rPr lang="tr-TR" sz="4000" b="1" dirty="0" err="1"/>
              <a:t>Reflü</a:t>
            </a:r>
            <a:r>
              <a:rPr lang="tr-TR" sz="4000" b="1" dirty="0"/>
              <a:t>-Besin </a:t>
            </a:r>
            <a:r>
              <a:rPr lang="tr-TR" sz="4000" b="1" dirty="0" err="1"/>
              <a:t>Allerjisi</a:t>
            </a:r>
            <a:endParaRPr lang="tr-TR" sz="4000" b="1" dirty="0"/>
          </a:p>
        </p:txBody>
      </p:sp>
      <p:sp>
        <p:nvSpPr>
          <p:cNvPr id="72707" name="Rectangle 8"/>
          <p:cNvSpPr>
            <a:spLocks noGrp="1"/>
          </p:cNvSpPr>
          <p:nvPr>
            <p:ph idx="1"/>
          </p:nvPr>
        </p:nvSpPr>
        <p:spPr>
          <a:xfrm>
            <a:off x="838200" y="2205507"/>
            <a:ext cx="9505950" cy="11826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Clr>
                <a:srgbClr val="C931A1"/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Bebeklik döneminde GER ve </a:t>
            </a:r>
            <a:r>
              <a:rPr lang="tr-TR" sz="2400" dirty="0" err="1"/>
              <a:t>özofajitin</a:t>
            </a:r>
            <a:r>
              <a:rPr lang="tr-TR" sz="2400" dirty="0"/>
              <a:t> besin </a:t>
            </a:r>
            <a:r>
              <a:rPr lang="tr-TR" sz="2400" dirty="0" err="1"/>
              <a:t>hipersensitivitesi</a:t>
            </a:r>
            <a:r>
              <a:rPr lang="tr-TR" sz="2400" dirty="0"/>
              <a:t> nedeniyle ortaya çıktığı hipotezini destekleyen veriler +</a:t>
            </a:r>
          </a:p>
        </p:txBody>
      </p:sp>
      <p:pic>
        <p:nvPicPr>
          <p:cNvPr id="72708" name="Picture 2" descr="http://www.drgreene.com/sites/default/files/images/fa_babies_constipation.article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7273" y="301625"/>
            <a:ext cx="2597150" cy="1654175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72709" name="4 Dikdörtgen"/>
          <p:cNvSpPr>
            <a:spLocks noChangeArrowheads="1"/>
          </p:cNvSpPr>
          <p:nvPr/>
        </p:nvSpPr>
        <p:spPr bwMode="auto">
          <a:xfrm>
            <a:off x="2489715" y="3307233"/>
            <a:ext cx="7956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buSzPct val="185000"/>
            </a:pPr>
            <a:r>
              <a:rPr lang="tr-TR" sz="1600" dirty="0" err="1">
                <a:solidFill>
                  <a:srgbClr val="0070C0"/>
                </a:solidFill>
              </a:rPr>
              <a:t>Nielsen</a:t>
            </a:r>
            <a:r>
              <a:rPr lang="tr-TR" sz="1600" dirty="0">
                <a:solidFill>
                  <a:srgbClr val="0070C0"/>
                </a:solidFill>
              </a:rPr>
              <a:t> RG, et al. </a:t>
            </a:r>
            <a:r>
              <a:rPr lang="pt-BR" sz="1600" dirty="0">
                <a:solidFill>
                  <a:srgbClr val="0070C0"/>
                </a:solidFill>
              </a:rPr>
              <a:t>J Pediatr Gastroenterol Nutr 2004;39</a:t>
            </a:r>
            <a:r>
              <a:rPr lang="tr-TR" sz="1600" dirty="0">
                <a:solidFill>
                  <a:srgbClr val="0070C0"/>
                </a:solidFill>
              </a:rPr>
              <a:t>:</a:t>
            </a:r>
            <a:r>
              <a:rPr lang="pt-BR" sz="1600" dirty="0">
                <a:solidFill>
                  <a:srgbClr val="0070C0"/>
                </a:solidFill>
              </a:rPr>
              <a:t>383-91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72710" name="5 Metin kutusu"/>
          <p:cNvSpPr txBox="1">
            <a:spLocks noChangeArrowheads="1"/>
          </p:cNvSpPr>
          <p:nvPr/>
        </p:nvSpPr>
        <p:spPr bwMode="auto">
          <a:xfrm>
            <a:off x="5014912" y="5864360"/>
            <a:ext cx="53292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buSzPct val="185000"/>
            </a:pPr>
            <a:r>
              <a:rPr lang="tr-TR" sz="1600" dirty="0" err="1">
                <a:solidFill>
                  <a:srgbClr val="0070C0"/>
                </a:solidFill>
              </a:rPr>
              <a:t>Iacono</a:t>
            </a:r>
            <a:r>
              <a:rPr lang="tr-TR" sz="1600" dirty="0">
                <a:solidFill>
                  <a:srgbClr val="0070C0"/>
                </a:solidFill>
              </a:rPr>
              <a:t> G, et al. </a:t>
            </a:r>
            <a:r>
              <a:rPr lang="de-DE" sz="1600" dirty="0">
                <a:solidFill>
                  <a:srgbClr val="0070C0"/>
                </a:solidFill>
              </a:rPr>
              <a:t>J </a:t>
            </a:r>
            <a:r>
              <a:rPr lang="de-DE" sz="1600" dirty="0" err="1">
                <a:solidFill>
                  <a:srgbClr val="0070C0"/>
                </a:solidFill>
              </a:rPr>
              <a:t>Allergy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Clin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Immunol</a:t>
            </a:r>
            <a:r>
              <a:rPr lang="de-DE" sz="1600" dirty="0">
                <a:solidFill>
                  <a:srgbClr val="0070C0"/>
                </a:solidFill>
              </a:rPr>
              <a:t> 1996; 97:822-</a:t>
            </a:r>
            <a:r>
              <a:rPr lang="tr-TR" sz="1600" dirty="0">
                <a:solidFill>
                  <a:srgbClr val="0070C0"/>
                </a:solidFill>
              </a:rPr>
              <a:t>827</a:t>
            </a:r>
          </a:p>
        </p:txBody>
      </p:sp>
      <p:sp>
        <p:nvSpPr>
          <p:cNvPr id="72711" name="Rectangle 9"/>
          <p:cNvSpPr>
            <a:spLocks/>
          </p:cNvSpPr>
          <p:nvPr/>
        </p:nvSpPr>
        <p:spPr bwMode="auto">
          <a:xfrm>
            <a:off x="838199" y="4081463"/>
            <a:ext cx="10604157" cy="1951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931A1"/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Bir çalışmada </a:t>
            </a:r>
            <a:r>
              <a:rPr lang="sv-SE" sz="2400" b="1" dirty="0"/>
              <a:t>GERD</a:t>
            </a:r>
            <a:r>
              <a:rPr lang="sv-SE" sz="2400" dirty="0"/>
              <a:t> ve histolojik </a:t>
            </a:r>
            <a:r>
              <a:rPr lang="sv-SE" sz="2400" b="1" dirty="0"/>
              <a:t>özofajiti</a:t>
            </a:r>
            <a:r>
              <a:rPr lang="sv-SE" sz="2400" dirty="0"/>
              <a:t> olan</a:t>
            </a:r>
            <a:r>
              <a:rPr lang="tr-TR" sz="2400" dirty="0"/>
              <a:t> bebeklerin yaklaşık </a:t>
            </a:r>
            <a:r>
              <a:rPr lang="tr-TR" sz="2400" b="1" dirty="0"/>
              <a:t>%42’sinde </a:t>
            </a:r>
            <a:r>
              <a:rPr lang="tr-TR" sz="2400" dirty="0"/>
              <a:t>reflü semptomlarının </a:t>
            </a:r>
            <a:r>
              <a:rPr lang="tr-TR" sz="2400" b="1" dirty="0"/>
              <a:t>hidrolize formül </a:t>
            </a:r>
            <a:r>
              <a:rPr lang="tr-TR" sz="2400" dirty="0"/>
              <a:t>kullanımını takiben düzeldiği, besin yüklemesi yapıldığında ise tekrarladığı gösterilmiş</a:t>
            </a:r>
          </a:p>
        </p:txBody>
      </p:sp>
    </p:spTree>
    <p:extLst>
      <p:ext uri="{BB962C8B-B14F-4D97-AF65-F5344CB8AC3E}">
        <p14:creationId xmlns:p14="http://schemas.microsoft.com/office/powerpoint/2010/main" val="13295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12"/>
          <p:cNvSpPr>
            <a:spLocks noGrp="1"/>
          </p:cNvSpPr>
          <p:nvPr>
            <p:ph idx="1"/>
          </p:nvPr>
        </p:nvSpPr>
        <p:spPr>
          <a:xfrm>
            <a:off x="347731" y="2036763"/>
            <a:ext cx="6972234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tr-TR" sz="2000" dirty="0"/>
              <a:t>Şiddetli </a:t>
            </a:r>
            <a:r>
              <a:rPr lang="nl-NL" sz="2000" dirty="0"/>
              <a:t>GERD’i </a:t>
            </a:r>
            <a:r>
              <a:rPr lang="es-ES" sz="2000" dirty="0"/>
              <a:t>(pH monitorizasyonunda</a:t>
            </a:r>
            <a:r>
              <a:rPr lang="tr-TR" sz="2000" dirty="0"/>
              <a:t> </a:t>
            </a:r>
            <a:r>
              <a:rPr lang="es-ES" sz="2000" dirty="0"/>
              <a:t>reflü indeksinin &gt;%10 ve/veya histolojik</a:t>
            </a:r>
            <a:r>
              <a:rPr lang="tr-TR" sz="2000" dirty="0"/>
              <a:t> </a:t>
            </a:r>
            <a:r>
              <a:rPr lang="es-ES" sz="2000" dirty="0"/>
              <a:t>özofajit</a:t>
            </a:r>
            <a:r>
              <a:rPr lang="tr-TR" sz="2000" dirty="0"/>
              <a:t> varlığı) </a:t>
            </a:r>
            <a:r>
              <a:rPr lang="nl-NL" sz="2000" dirty="0"/>
              <a:t>olan bebeklerde inek sütü allerjisinin</a:t>
            </a:r>
            <a:r>
              <a:rPr lang="tr-TR" sz="2000" dirty="0"/>
              <a:t> rolü araştırılmış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tr-TR" sz="2000" dirty="0"/>
              <a:t>42 hastanın 18’i </a:t>
            </a:r>
            <a:r>
              <a:rPr lang="tr-TR" sz="2000" b="1" dirty="0"/>
              <a:t>(%43) ağır GERD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tr-TR" sz="2000" dirty="0"/>
              <a:t>Ağır GERD olanlarda </a:t>
            </a:r>
            <a:r>
              <a:rPr lang="tr-TR" sz="2000" b="1" dirty="0"/>
              <a:t>%56 İSA + 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buNone/>
            </a:pPr>
            <a:r>
              <a:rPr lang="tr-TR" sz="2000" dirty="0"/>
              <a:t>  </a:t>
            </a:r>
            <a:r>
              <a:rPr lang="tr-TR" sz="2000" dirty="0" smtClean="0"/>
              <a:t> </a:t>
            </a:r>
            <a:r>
              <a:rPr lang="tr-TR" sz="2000" dirty="0"/>
              <a:t>(Açık ya da çift kör besin provokasyon sonucu) 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tr-TR" sz="2000" dirty="0"/>
              <a:t>24 saatlik </a:t>
            </a:r>
            <a:r>
              <a:rPr lang="tr-TR" sz="2000" dirty="0" err="1"/>
              <a:t>pH</a:t>
            </a:r>
            <a:r>
              <a:rPr lang="tr-TR" sz="2000" dirty="0"/>
              <a:t> </a:t>
            </a:r>
            <a:r>
              <a:rPr lang="tr-TR" sz="2000" dirty="0" err="1"/>
              <a:t>monitorizasyonu</a:t>
            </a:r>
            <a:r>
              <a:rPr lang="tr-TR" sz="2000" dirty="0"/>
              <a:t> </a:t>
            </a:r>
            <a:r>
              <a:rPr lang="tr-TR" sz="2000" dirty="0" smtClean="0"/>
              <a:t>sırasında </a:t>
            </a:r>
            <a:r>
              <a:rPr lang="tr-TR" sz="2000" dirty="0"/>
              <a:t>inek sütü </a:t>
            </a:r>
            <a:r>
              <a:rPr lang="tr-TR" sz="2000" dirty="0" smtClean="0"/>
              <a:t>allerjisi</a:t>
            </a:r>
          </a:p>
          <a:p>
            <a:pPr marL="0" indent="0" eaLnBrk="1" hangingPunct="1">
              <a:lnSpc>
                <a:spcPct val="150000"/>
              </a:lnSpc>
              <a:spcAft>
                <a:spcPct val="20000"/>
              </a:spcAft>
              <a:buNone/>
            </a:pPr>
            <a:r>
              <a:rPr lang="tr-TR" sz="2000" dirty="0" smtClean="0"/>
              <a:t> </a:t>
            </a:r>
            <a:r>
              <a:rPr lang="tr-TR" sz="2000" dirty="0"/>
              <a:t>olan </a:t>
            </a:r>
            <a:r>
              <a:rPr lang="tr-TR" sz="2000" dirty="0" smtClean="0"/>
              <a:t>vakalarda </a:t>
            </a:r>
            <a:r>
              <a:rPr lang="tr-TR" sz="2000" dirty="0"/>
              <a:t>reflü indeksi anlamlı </a:t>
            </a:r>
            <a:r>
              <a:rPr lang="tr-TR" sz="2000" dirty="0" smtClean="0"/>
              <a:t>olarak </a:t>
            </a:r>
            <a:r>
              <a:rPr lang="tr-TR" sz="2000" dirty="0"/>
              <a:t>fazla</a:t>
            </a:r>
          </a:p>
        </p:txBody>
      </p:sp>
      <p:sp>
        <p:nvSpPr>
          <p:cNvPr id="73732" name="3 Dikdörtgen"/>
          <p:cNvSpPr>
            <a:spLocks noChangeArrowheads="1"/>
          </p:cNvSpPr>
          <p:nvPr/>
        </p:nvSpPr>
        <p:spPr bwMode="auto">
          <a:xfrm>
            <a:off x="6096000" y="6488905"/>
            <a:ext cx="5857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buSzPct val="185000"/>
            </a:pPr>
            <a:r>
              <a:rPr lang="tr-TR" sz="1600" dirty="0" err="1">
                <a:solidFill>
                  <a:srgbClr val="0070C0"/>
                </a:solidFill>
              </a:rPr>
              <a:t>Nielsen</a:t>
            </a:r>
            <a:r>
              <a:rPr lang="tr-TR" sz="1600" dirty="0">
                <a:solidFill>
                  <a:srgbClr val="0070C0"/>
                </a:solidFill>
              </a:rPr>
              <a:t> RG, et al. </a:t>
            </a:r>
            <a:r>
              <a:rPr lang="pt-BR" sz="1600" dirty="0">
                <a:solidFill>
                  <a:srgbClr val="0070C0"/>
                </a:solidFill>
              </a:rPr>
              <a:t>J Pediatr Gastroenterol Nutr 2004;39</a:t>
            </a:r>
            <a:r>
              <a:rPr lang="tr-TR" sz="1600" dirty="0">
                <a:solidFill>
                  <a:srgbClr val="0070C0"/>
                </a:solidFill>
              </a:rPr>
              <a:t>:</a:t>
            </a:r>
            <a:r>
              <a:rPr lang="pt-BR" sz="1600" dirty="0">
                <a:solidFill>
                  <a:srgbClr val="0070C0"/>
                </a:solidFill>
              </a:rPr>
              <a:t>383-91</a:t>
            </a:r>
            <a:endParaRPr lang="tr-TR" sz="1600" dirty="0">
              <a:solidFill>
                <a:srgbClr val="0070C0"/>
              </a:solidFill>
            </a:endParaRPr>
          </a:p>
        </p:txBody>
      </p:sp>
      <p:pic>
        <p:nvPicPr>
          <p:cNvPr id="73733" name="Picture 2" descr="C:\Documents and Settings\bakirkoy\Desktop\2921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0099" y="326770"/>
            <a:ext cx="2659313" cy="1488319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pic>
        <p:nvPicPr>
          <p:cNvPr id="73734" name="Picture 2"/>
          <p:cNvPicPr>
            <a:picLocks noChangeAspect="1" noChangeArrowheads="1"/>
          </p:cNvPicPr>
          <p:nvPr/>
        </p:nvPicPr>
        <p:blipFill>
          <a:blip r:embed="rId4"/>
          <a:srcRect l="13553" t="27730" r="11433" b="51619"/>
          <a:stretch>
            <a:fillRect/>
          </a:stretch>
        </p:blipFill>
        <p:spPr bwMode="auto">
          <a:xfrm>
            <a:off x="695459" y="208466"/>
            <a:ext cx="7783132" cy="1606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2346" y="2660241"/>
            <a:ext cx="5160216" cy="3565934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10" name="AutoShape 13"/>
          <p:cNvSpPr>
            <a:spLocks noChangeArrowheads="1"/>
          </p:cNvSpPr>
          <p:nvPr/>
        </p:nvSpPr>
        <p:spPr bwMode="auto">
          <a:xfrm rot="5400000">
            <a:off x="9756508" y="4239199"/>
            <a:ext cx="2261526" cy="1227125"/>
          </a:xfrm>
          <a:prstGeom prst="roundRect">
            <a:avLst>
              <a:gd name="adj" fmla="val 30440"/>
            </a:avLst>
          </a:prstGeom>
          <a:noFill/>
          <a:ln w="7620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rot="10800000" vert="eaVert" wrap="none" anchor="ctr"/>
          <a:lstStyle/>
          <a:p>
            <a:endParaRPr lang="tr-TR" sz="1600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V="1">
            <a:off x="347731" y="1930838"/>
            <a:ext cx="8358387" cy="51749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1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 23"/>
          <p:cNvGrpSpPr/>
          <p:nvPr/>
        </p:nvGrpSpPr>
        <p:grpSpPr>
          <a:xfrm>
            <a:off x="2805245" y="553792"/>
            <a:ext cx="5796649" cy="2914396"/>
            <a:chOff x="2805245" y="553792"/>
            <a:chExt cx="5796649" cy="2914396"/>
          </a:xfrm>
        </p:grpSpPr>
        <p:sp>
          <p:nvSpPr>
            <p:cNvPr id="2" name="Oval 1"/>
            <p:cNvSpPr/>
            <p:nvPr/>
          </p:nvSpPr>
          <p:spPr>
            <a:xfrm>
              <a:off x="3751063" y="553792"/>
              <a:ext cx="3940934" cy="153801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r-TR" sz="2400" b="1" dirty="0" smtClean="0"/>
                <a:t>Beslenme problemi olan çocuk</a:t>
              </a:r>
            </a:p>
          </p:txBody>
        </p:sp>
        <p:cxnSp>
          <p:nvCxnSpPr>
            <p:cNvPr id="4" name="Düz Bağlayıcı 3"/>
            <p:cNvCxnSpPr>
              <a:stCxn id="2" idx="4"/>
            </p:cNvCxnSpPr>
            <p:nvPr/>
          </p:nvCxnSpPr>
          <p:spPr>
            <a:xfrm>
              <a:off x="5721530" y="2091808"/>
              <a:ext cx="3312" cy="372289"/>
            </a:xfrm>
            <a:prstGeom prst="line">
              <a:avLst/>
            </a:prstGeom>
            <a:ln w="34925" cmpd="thickThin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Düz Bağlayıcı 5"/>
            <p:cNvCxnSpPr/>
            <p:nvPr/>
          </p:nvCxnSpPr>
          <p:spPr>
            <a:xfrm flipH="1">
              <a:off x="4728754" y="2455817"/>
              <a:ext cx="992776" cy="633548"/>
            </a:xfrm>
            <a:prstGeom prst="line">
              <a:avLst/>
            </a:prstGeom>
            <a:ln w="34925" cmpd="thickThin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Düz Bağlayıcı 7"/>
            <p:cNvCxnSpPr/>
            <p:nvPr/>
          </p:nvCxnSpPr>
          <p:spPr>
            <a:xfrm>
              <a:off x="5721531" y="2455817"/>
              <a:ext cx="953589" cy="633548"/>
            </a:xfrm>
            <a:prstGeom prst="line">
              <a:avLst/>
            </a:prstGeom>
            <a:ln w="34925" cmpd="thickThin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kdörtgen 8"/>
            <p:cNvSpPr/>
            <p:nvPr/>
          </p:nvSpPr>
          <p:spPr>
            <a:xfrm>
              <a:off x="2805245" y="2710542"/>
              <a:ext cx="2586448" cy="7576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0070C0"/>
                  </a:solidFill>
                </a:rPr>
                <a:t>Organik alarm</a:t>
              </a:r>
              <a:endParaRPr lang="tr-TR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6028509" y="2710542"/>
              <a:ext cx="2573385" cy="7576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0070C0"/>
                  </a:solidFill>
                </a:rPr>
                <a:t>Davranışsal alarm</a:t>
              </a:r>
              <a:endParaRPr lang="tr-TR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Dikdörtgen 16"/>
          <p:cNvSpPr/>
          <p:nvPr/>
        </p:nvSpPr>
        <p:spPr>
          <a:xfrm>
            <a:off x="623750" y="3753270"/>
            <a:ext cx="4767943" cy="26125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</a:rPr>
              <a:t>Yutma güçlüğü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err="1" smtClean="0">
                <a:solidFill>
                  <a:schemeClr val="tx1"/>
                </a:solidFill>
              </a:rPr>
              <a:t>Aspirasyon</a:t>
            </a:r>
            <a:endParaRPr lang="tr-TR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err="1" smtClean="0">
                <a:solidFill>
                  <a:schemeClr val="tx1"/>
                </a:solidFill>
              </a:rPr>
              <a:t>Stridor</a:t>
            </a:r>
            <a:r>
              <a:rPr lang="tr-TR" sz="2000" b="1" dirty="0" smtClean="0">
                <a:solidFill>
                  <a:schemeClr val="tx1"/>
                </a:solidFill>
              </a:rPr>
              <a:t>, hışıltı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</a:rPr>
              <a:t>Beslenme sırasında ağrı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</a:rPr>
              <a:t>Kusma, ishal, kolik, kabızlık, kanlı kaka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</a:rPr>
              <a:t>Gelişimsel gecikme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</a:rPr>
              <a:t>Kronik </a:t>
            </a:r>
            <a:r>
              <a:rPr lang="tr-TR" sz="2000" b="1" dirty="0" err="1" smtClean="0">
                <a:solidFill>
                  <a:schemeClr val="tx1"/>
                </a:solidFill>
              </a:rPr>
              <a:t>kardiyo-respiratuar</a:t>
            </a:r>
            <a:r>
              <a:rPr lang="tr-TR" sz="2000" b="1" dirty="0" smtClean="0">
                <a:solidFill>
                  <a:schemeClr val="tx1"/>
                </a:solidFill>
              </a:rPr>
              <a:t> semptomlar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</a:rPr>
              <a:t>Büyüme geriliği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6028509" y="3753270"/>
            <a:ext cx="5806440" cy="25341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</a:rPr>
              <a:t>Gıda </a:t>
            </a:r>
            <a:r>
              <a:rPr lang="tr-TR" sz="2000" b="1" dirty="0" err="1" smtClean="0">
                <a:solidFill>
                  <a:schemeClr val="tx1"/>
                </a:solidFill>
              </a:rPr>
              <a:t>fiksasyonu</a:t>
            </a:r>
            <a:r>
              <a:rPr lang="tr-TR" sz="2000" b="1" dirty="0" smtClean="0">
                <a:solidFill>
                  <a:schemeClr val="tx1"/>
                </a:solidFill>
              </a:rPr>
              <a:t> (Seçici, aşırı kısıtlı beslenme)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</a:rPr>
              <a:t>Zararlı beslenme (Zorlama ve/veya kötü davranış)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</a:rPr>
              <a:t>Tetikleyici ile beslenmenin ani kesilmesi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</a:rPr>
              <a:t>Beslenirken gırtlaktan ses çıkarma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</a:rPr>
              <a:t>Büyüme geriliği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5" y="183105"/>
            <a:ext cx="3570188" cy="74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75" y="998228"/>
            <a:ext cx="3114675" cy="36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49" y="183105"/>
            <a:ext cx="3165021" cy="209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5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644506" y="4979121"/>
            <a:ext cx="4984076" cy="1502155"/>
          </a:xfrm>
          <a:prstGeom prst="roundRect">
            <a:avLst>
              <a:gd name="adj" fmla="val 1065"/>
            </a:avLst>
          </a:prstGeom>
          <a:gradFill rotWithShape="1">
            <a:gsLst>
              <a:gs pos="0">
                <a:srgbClr val="FFF9FA"/>
              </a:gs>
              <a:gs pos="100000">
                <a:srgbClr val="FEBAC5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prstClr val="black"/>
                </a:solidFill>
              </a:rPr>
              <a:t>%57 </a:t>
            </a:r>
            <a:r>
              <a:rPr lang="tr-TR" sz="2000" b="1" dirty="0" err="1">
                <a:solidFill>
                  <a:prstClr val="black"/>
                </a:solidFill>
              </a:rPr>
              <a:t>atopi</a:t>
            </a:r>
            <a:r>
              <a:rPr lang="tr-TR" sz="2000" b="1" dirty="0">
                <a:solidFill>
                  <a:prstClr val="black"/>
                </a:solidFill>
              </a:rPr>
              <a:t> yama testi pozitif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prstClr val="black"/>
                </a:solidFill>
              </a:rPr>
              <a:t>Eliminasyon </a:t>
            </a:r>
            <a:r>
              <a:rPr lang="tr-TR" sz="2000" b="1" dirty="0" smtClean="0">
                <a:solidFill>
                  <a:prstClr val="black"/>
                </a:solidFill>
              </a:rPr>
              <a:t>diyeti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prstClr val="black"/>
                </a:solidFill>
              </a:rPr>
              <a:t>%</a:t>
            </a:r>
            <a:r>
              <a:rPr lang="tr-TR" sz="2000" b="1" dirty="0">
                <a:solidFill>
                  <a:prstClr val="black"/>
                </a:solidFill>
              </a:rPr>
              <a:t>87.5’inde bulgularda </a:t>
            </a:r>
            <a:r>
              <a:rPr lang="tr-TR" sz="2000" b="1" dirty="0" smtClean="0">
                <a:solidFill>
                  <a:prstClr val="black"/>
                </a:solidFill>
              </a:rPr>
              <a:t>düzleme</a:t>
            </a: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79882" name="Rectangle 10"/>
          <p:cNvSpPr>
            <a:spLocks noGrp="1"/>
          </p:cNvSpPr>
          <p:nvPr>
            <p:ph type="title"/>
          </p:nvPr>
        </p:nvSpPr>
        <p:spPr>
          <a:xfrm>
            <a:off x="644505" y="365125"/>
            <a:ext cx="5460081" cy="105251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tr-TR" sz="3200" b="1" dirty="0" err="1"/>
              <a:t>Konstipasyon</a:t>
            </a:r>
            <a:r>
              <a:rPr lang="tr-TR" sz="3200" b="1" dirty="0"/>
              <a:t>-Besin </a:t>
            </a:r>
            <a:r>
              <a:rPr lang="tr-TR" sz="3200" b="1" dirty="0" err="1"/>
              <a:t>Allerjisi</a:t>
            </a:r>
            <a:endParaRPr lang="tr-TR" sz="3200" b="1" dirty="0"/>
          </a:p>
        </p:txBody>
      </p:sp>
      <p:pic>
        <p:nvPicPr>
          <p:cNvPr id="9" name="3 İçerik Yer Tutucusu" descr="constipatio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53837" y="365124"/>
            <a:ext cx="4283529" cy="2850067"/>
          </a:xfrm>
          <a:ln w="38100">
            <a:solidFill>
              <a:srgbClr val="CC0066"/>
            </a:solidFill>
          </a:ln>
        </p:spPr>
      </p:pic>
      <p:sp>
        <p:nvSpPr>
          <p:cNvPr id="63492" name="Rectangle 11"/>
          <p:cNvSpPr>
            <a:spLocks noGrp="1"/>
          </p:cNvSpPr>
          <p:nvPr>
            <p:ph type="body" idx="4294967295"/>
          </p:nvPr>
        </p:nvSpPr>
        <p:spPr>
          <a:xfrm>
            <a:off x="644505" y="1650835"/>
            <a:ext cx="6496006" cy="3049954"/>
          </a:xfrm>
        </p:spPr>
        <p:txBody>
          <a:bodyPr>
            <a:noAutofit/>
          </a:bodyPr>
          <a:lstStyle/>
          <a:p>
            <a:pPr eaLnBrk="1" hangingPunct="1">
              <a:lnSpc>
                <a:spcPct val="160000"/>
              </a:lnSpc>
              <a:spcBef>
                <a:spcPts val="0"/>
              </a:spcBef>
            </a:pPr>
            <a:r>
              <a:rPr lang="tr-TR" sz="2200" dirty="0"/>
              <a:t>Yaşları  6 ay-14 yaş arası (</a:t>
            </a:r>
            <a:r>
              <a:rPr lang="tr-TR" sz="2200" dirty="0" err="1"/>
              <a:t>Ort</a:t>
            </a:r>
            <a:r>
              <a:rPr lang="tr-TR" sz="2200" dirty="0"/>
              <a:t>. 42 ay)  </a:t>
            </a:r>
            <a:endParaRPr lang="tr-TR" sz="2200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200" dirty="0"/>
              <a:t>3 aylık </a:t>
            </a:r>
            <a:r>
              <a:rPr lang="tr-TR" sz="2200" dirty="0" err="1"/>
              <a:t>laksatif</a:t>
            </a:r>
            <a:r>
              <a:rPr lang="tr-TR" sz="2200" dirty="0"/>
              <a:t> tedaviye yanıtsız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</a:pPr>
            <a:r>
              <a:rPr lang="tr-TR" sz="2200" dirty="0" smtClean="0"/>
              <a:t>56 </a:t>
            </a:r>
            <a:r>
              <a:rPr lang="tr-TR" sz="2200" dirty="0"/>
              <a:t>kronik </a:t>
            </a:r>
            <a:r>
              <a:rPr lang="tr-TR" sz="2200" dirty="0" err="1"/>
              <a:t>konstipasyonu</a:t>
            </a:r>
            <a:r>
              <a:rPr lang="tr-TR" sz="2200" dirty="0"/>
              <a:t> olan çocuk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</a:pPr>
            <a:r>
              <a:rPr lang="tr-TR" sz="2200" dirty="0" smtClean="0"/>
              <a:t>İnek </a:t>
            </a:r>
            <a:r>
              <a:rPr lang="tr-TR" sz="2200" dirty="0"/>
              <a:t>sütü, yumurta, buğday, mısır, pirinç, patates, tavuk, et ve soyaya karşı </a:t>
            </a:r>
            <a:r>
              <a:rPr lang="tr-TR" sz="2200" dirty="0" err="1"/>
              <a:t>sp</a:t>
            </a:r>
            <a:r>
              <a:rPr lang="tr-TR" sz="2200" dirty="0"/>
              <a:t> </a:t>
            </a:r>
            <a:r>
              <a:rPr lang="tr-TR" sz="2200" dirty="0" err="1"/>
              <a:t>Ig</a:t>
            </a:r>
            <a:r>
              <a:rPr lang="tr-TR" sz="2200" dirty="0"/>
              <a:t> E, </a:t>
            </a:r>
            <a:r>
              <a:rPr lang="tr-TR" sz="2200" dirty="0" err="1"/>
              <a:t>atopi</a:t>
            </a:r>
            <a:r>
              <a:rPr lang="tr-TR" sz="2200" dirty="0"/>
              <a:t> yama testi yapıldı</a:t>
            </a:r>
          </a:p>
        </p:txBody>
      </p:sp>
      <p:sp>
        <p:nvSpPr>
          <p:cNvPr id="63493" name="7 Dikdörtgen"/>
          <p:cNvSpPr>
            <a:spLocks noChangeArrowheads="1"/>
          </p:cNvSpPr>
          <p:nvPr/>
        </p:nvSpPr>
        <p:spPr bwMode="auto">
          <a:xfrm>
            <a:off x="6229642" y="6491288"/>
            <a:ext cx="58308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buSzPct val="185000"/>
            </a:pPr>
            <a:r>
              <a:rPr lang="pt-BR" dirty="0">
                <a:solidFill>
                  <a:srgbClr val="0070C0"/>
                </a:solidFill>
              </a:rPr>
              <a:t>Syrigou EI, </a:t>
            </a:r>
            <a:r>
              <a:rPr lang="tr-TR" dirty="0">
                <a:solidFill>
                  <a:srgbClr val="0070C0"/>
                </a:solidFill>
              </a:rPr>
              <a:t>et al. </a:t>
            </a:r>
            <a:r>
              <a:rPr lang="pt-BR" dirty="0">
                <a:solidFill>
                  <a:srgbClr val="0070C0"/>
                </a:solidFill>
              </a:rPr>
              <a:t>Eur J Pediatr 2011;170:1173-8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7140511" y="3373505"/>
            <a:ext cx="4803819" cy="2574821"/>
          </a:xfrm>
          <a:prstGeom prst="roundRect">
            <a:avLst>
              <a:gd name="adj" fmla="val 11384"/>
            </a:avLst>
          </a:prstGeom>
          <a:gradFill rotWithShape="1">
            <a:gsLst>
              <a:gs pos="0">
                <a:srgbClr val="E57DB1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10000"/>
              </a:spcBef>
              <a:buFont typeface="Arial" charset="0"/>
              <a:buNone/>
              <a:defRPr/>
            </a:pPr>
            <a:r>
              <a:rPr lang="tr-TR" sz="2200" b="1" dirty="0">
                <a:solidFill>
                  <a:srgbClr val="FFFF00"/>
                </a:solidFill>
              </a:rPr>
              <a:t>SONUÇ</a:t>
            </a:r>
          </a:p>
          <a:p>
            <a:pPr algn="ctr">
              <a:spcBef>
                <a:spcPct val="10000"/>
              </a:spcBef>
              <a:buFont typeface="Arial" charset="0"/>
              <a:buNone/>
              <a:defRPr/>
            </a:pPr>
            <a:r>
              <a:rPr lang="tr-TR" sz="2200" b="1" dirty="0">
                <a:solidFill>
                  <a:prstClr val="white"/>
                </a:solidFill>
              </a:rPr>
              <a:t>Tedaviye dirençli </a:t>
            </a:r>
            <a:endParaRPr lang="tr-TR" sz="2200" b="1" dirty="0" smtClean="0">
              <a:solidFill>
                <a:prstClr val="white"/>
              </a:solidFill>
            </a:endParaRPr>
          </a:p>
          <a:p>
            <a:pPr algn="ctr">
              <a:spcBef>
                <a:spcPct val="10000"/>
              </a:spcBef>
              <a:buFont typeface="Arial" charset="0"/>
              <a:buNone/>
              <a:defRPr/>
            </a:pPr>
            <a:r>
              <a:rPr lang="tr-TR" sz="2200" b="1" dirty="0" smtClean="0">
                <a:solidFill>
                  <a:prstClr val="white"/>
                </a:solidFill>
              </a:rPr>
              <a:t>kronik </a:t>
            </a:r>
            <a:r>
              <a:rPr lang="tr-TR" sz="2200" b="1" dirty="0" err="1">
                <a:solidFill>
                  <a:prstClr val="white"/>
                </a:solidFill>
              </a:rPr>
              <a:t>konstipasyon</a:t>
            </a:r>
            <a:r>
              <a:rPr lang="tr-TR" sz="2200" b="1" dirty="0">
                <a:solidFill>
                  <a:prstClr val="white"/>
                </a:solidFill>
              </a:rPr>
              <a:t> nedenleri arasında </a:t>
            </a:r>
            <a:endParaRPr lang="tr-TR" sz="2200" b="1" dirty="0" smtClean="0">
              <a:solidFill>
                <a:prstClr val="white"/>
              </a:solidFill>
            </a:endParaRPr>
          </a:p>
          <a:p>
            <a:pPr algn="ctr">
              <a:spcBef>
                <a:spcPct val="10000"/>
              </a:spcBef>
              <a:buFont typeface="Arial" charset="0"/>
              <a:buNone/>
              <a:defRPr/>
            </a:pPr>
            <a:r>
              <a:rPr lang="tr-TR" sz="2200" b="1" dirty="0" smtClean="0">
                <a:solidFill>
                  <a:prstClr val="white"/>
                </a:solidFill>
              </a:rPr>
              <a:t>besin </a:t>
            </a:r>
            <a:r>
              <a:rPr lang="tr-TR" sz="2200" b="1" dirty="0" err="1">
                <a:solidFill>
                  <a:prstClr val="white"/>
                </a:solidFill>
              </a:rPr>
              <a:t>allerjileri</a:t>
            </a:r>
            <a:r>
              <a:rPr lang="tr-TR" sz="2200" b="1" dirty="0">
                <a:solidFill>
                  <a:prstClr val="white"/>
                </a:solidFill>
              </a:rPr>
              <a:t> önemli bir yer tutar.</a:t>
            </a:r>
          </a:p>
          <a:p>
            <a:endParaRPr lang="tr-TR" sz="2200" dirty="0">
              <a:solidFill>
                <a:prstClr val="black"/>
              </a:solidFill>
            </a:endParaRPr>
          </a:p>
        </p:txBody>
      </p:sp>
      <p:sp>
        <p:nvSpPr>
          <p:cNvPr id="79887" name="Rectangle 15"/>
          <p:cNvSpPr>
            <a:spLocks/>
          </p:cNvSpPr>
          <p:nvPr/>
        </p:nvSpPr>
        <p:spPr bwMode="auto">
          <a:xfrm>
            <a:off x="3786187" y="4857231"/>
            <a:ext cx="8405813" cy="124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10000"/>
              </a:spcBef>
              <a:buFont typeface="Arial" charset="0"/>
              <a:buNone/>
              <a:defRPr/>
            </a:pPr>
            <a:endParaRPr lang="tr-TR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2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 animBg="1"/>
      <p:bldP spid="79886" grpId="0" animBg="1"/>
      <p:bldP spid="7988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8" name="AutoShape 12"/>
          <p:cNvSpPr>
            <a:spLocks noChangeArrowheads="1"/>
          </p:cNvSpPr>
          <p:nvPr/>
        </p:nvSpPr>
        <p:spPr bwMode="auto">
          <a:xfrm>
            <a:off x="271941" y="4230478"/>
            <a:ext cx="8699500" cy="1664912"/>
          </a:xfrm>
          <a:prstGeom prst="roundRect">
            <a:avLst>
              <a:gd name="adj" fmla="val 8333"/>
            </a:avLst>
          </a:prstGeom>
          <a:gradFill rotWithShape="1">
            <a:gsLst>
              <a:gs pos="0">
                <a:srgbClr val="DEA400"/>
              </a:gs>
              <a:gs pos="100000">
                <a:srgbClr val="F5E2AE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A47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645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577" t="25899" r="3609" b="43307"/>
          <a:stretch>
            <a:fillRect/>
          </a:stretch>
        </p:blipFill>
        <p:spPr>
          <a:xfrm>
            <a:off x="585931" y="278338"/>
            <a:ext cx="7783132" cy="174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516" name="Rectangle 10"/>
          <p:cNvSpPr>
            <a:spLocks noGrp="1"/>
          </p:cNvSpPr>
          <p:nvPr>
            <p:ph type="body" idx="4294967295"/>
          </p:nvPr>
        </p:nvSpPr>
        <p:spPr>
          <a:xfrm>
            <a:off x="506891" y="2347061"/>
            <a:ext cx="8229600" cy="1541463"/>
          </a:xfrm>
        </p:spPr>
        <p:txBody>
          <a:bodyPr/>
          <a:lstStyle/>
          <a:p>
            <a:pPr eaLnBrk="1" hangingPunct="1"/>
            <a:r>
              <a:rPr lang="tr-TR" dirty="0"/>
              <a:t>Besin allerjisi ve </a:t>
            </a:r>
            <a:r>
              <a:rPr lang="tr-TR" dirty="0" err="1"/>
              <a:t>konstipasyon</a:t>
            </a:r>
            <a:r>
              <a:rPr lang="tr-TR" dirty="0"/>
              <a:t> arasındaki  ilişkinin irdelendiği bir </a:t>
            </a:r>
            <a:r>
              <a:rPr lang="tr-TR" dirty="0" smtClean="0"/>
              <a:t>meta-analiz</a:t>
            </a:r>
            <a:endParaRPr lang="tr-TR" dirty="0"/>
          </a:p>
          <a:p>
            <a:pPr eaLnBrk="1" hangingPunct="1"/>
            <a:r>
              <a:rPr lang="tr-TR" dirty="0"/>
              <a:t>19 pediatrik ve erişkin hastada yapılmış </a:t>
            </a:r>
            <a:r>
              <a:rPr lang="tr-TR" dirty="0" smtClean="0"/>
              <a:t>çalışmalar</a:t>
            </a:r>
            <a:endParaRPr lang="tr-TR" dirty="0"/>
          </a:p>
        </p:txBody>
      </p:sp>
      <p:sp>
        <p:nvSpPr>
          <p:cNvPr id="64518" name="4 Dikdörtgen"/>
          <p:cNvSpPr>
            <a:spLocks noChangeArrowheads="1"/>
          </p:cNvSpPr>
          <p:nvPr/>
        </p:nvSpPr>
        <p:spPr bwMode="auto">
          <a:xfrm>
            <a:off x="6917879" y="6403560"/>
            <a:ext cx="49688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buSzPct val="185000"/>
            </a:pPr>
            <a:r>
              <a:rPr lang="en-US" sz="1600" dirty="0">
                <a:solidFill>
                  <a:srgbClr val="0070C0"/>
                </a:solidFill>
              </a:rPr>
              <a:t>Aliment </a:t>
            </a:r>
            <a:r>
              <a:rPr lang="en-US" sz="1600" dirty="0" err="1">
                <a:solidFill>
                  <a:srgbClr val="0070C0"/>
                </a:solidFill>
              </a:rPr>
              <a:t>Pharmacol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Ther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2006;</a:t>
            </a:r>
            <a:r>
              <a:rPr lang="en-US" sz="1600" dirty="0">
                <a:solidFill>
                  <a:srgbClr val="0070C0"/>
                </a:solidFill>
              </a:rPr>
              <a:t>24</a:t>
            </a:r>
            <a:r>
              <a:rPr lang="tr-TR" sz="1600" dirty="0">
                <a:solidFill>
                  <a:srgbClr val="0070C0"/>
                </a:solidFill>
              </a:rPr>
              <a:t>:</a:t>
            </a:r>
            <a:r>
              <a:rPr lang="en-US" sz="1600" dirty="0">
                <a:solidFill>
                  <a:srgbClr val="0070C0"/>
                </a:solidFill>
              </a:rPr>
              <a:t>1295</a:t>
            </a:r>
            <a:r>
              <a:rPr lang="tr-TR" sz="1600" dirty="0">
                <a:solidFill>
                  <a:srgbClr val="0070C0"/>
                </a:solidFill>
              </a:rPr>
              <a:t>-</a:t>
            </a:r>
            <a:r>
              <a:rPr lang="en-US" sz="1600" dirty="0">
                <a:solidFill>
                  <a:srgbClr val="0070C0"/>
                </a:solidFill>
              </a:rPr>
              <a:t>1304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 flipV="1">
            <a:off x="511267" y="2169420"/>
            <a:ext cx="7932460" cy="1440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80907" name="Rectangle 11"/>
          <p:cNvSpPr>
            <a:spLocks/>
          </p:cNvSpPr>
          <p:nvPr/>
        </p:nvSpPr>
        <p:spPr bwMode="auto">
          <a:xfrm>
            <a:off x="301723" y="4372495"/>
            <a:ext cx="8496300" cy="1380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tr-TR" sz="2800" b="1" dirty="0">
                <a:solidFill>
                  <a:prstClr val="black"/>
                </a:solidFill>
              </a:rPr>
              <a:t>Çalışmaların çoğunda özellikle pediatrik hastalarda besin </a:t>
            </a:r>
            <a:r>
              <a:rPr lang="tr-TR" sz="2800" b="1" dirty="0" err="1">
                <a:solidFill>
                  <a:prstClr val="black"/>
                </a:solidFill>
              </a:rPr>
              <a:t>allerjisi</a:t>
            </a:r>
            <a:r>
              <a:rPr lang="tr-TR" sz="2800" b="1" dirty="0">
                <a:solidFill>
                  <a:prstClr val="black"/>
                </a:solidFill>
              </a:rPr>
              <a:t> ile </a:t>
            </a:r>
            <a:r>
              <a:rPr lang="tr-TR" sz="2800" b="1" dirty="0" err="1">
                <a:solidFill>
                  <a:prstClr val="black"/>
                </a:solidFill>
              </a:rPr>
              <a:t>konstipasyon</a:t>
            </a:r>
            <a:r>
              <a:rPr lang="tr-TR" sz="2800" b="1" dirty="0">
                <a:solidFill>
                  <a:prstClr val="black"/>
                </a:solidFill>
              </a:rPr>
              <a:t> varlığı  arasında anlamlı ilişki saptanmış.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640" y="1383070"/>
            <a:ext cx="2318114" cy="3469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7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8" grpId="0" animBg="1"/>
      <p:bldP spid="8090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4905777" cy="7424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tr-TR" sz="3200" b="1" dirty="0" err="1"/>
              <a:t>İnfantil</a:t>
            </a:r>
            <a:r>
              <a:rPr lang="tr-TR" sz="3200" b="1" dirty="0"/>
              <a:t> Kolik-Besin </a:t>
            </a:r>
            <a:r>
              <a:rPr lang="tr-TR" sz="3200" b="1" dirty="0" err="1"/>
              <a:t>allerjisi</a:t>
            </a:r>
            <a:endParaRPr lang="tr-TR" sz="3200" b="1" dirty="0"/>
          </a:p>
        </p:txBody>
      </p:sp>
      <p:sp>
        <p:nvSpPr>
          <p:cNvPr id="52227" name="Rectangle 7"/>
          <p:cNvSpPr>
            <a:spLocks noGrp="1"/>
          </p:cNvSpPr>
          <p:nvPr>
            <p:ph idx="1"/>
          </p:nvPr>
        </p:nvSpPr>
        <p:spPr>
          <a:xfrm>
            <a:off x="643944" y="1677988"/>
            <a:ext cx="8833688" cy="139382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ct val="10000"/>
              </a:spcAft>
            </a:pPr>
            <a:r>
              <a:rPr lang="tr-TR" sz="2400" dirty="0"/>
              <a:t>İnek sütü allerjisi olan vakalarda besin provokasyon testi sırasında </a:t>
            </a:r>
            <a:r>
              <a:rPr lang="tr-TR" sz="2400" b="1" dirty="0"/>
              <a:t>%</a:t>
            </a:r>
            <a:r>
              <a:rPr lang="tr-TR" sz="2400" b="1" dirty="0" smtClean="0"/>
              <a:t>44 kolik bulguları</a:t>
            </a:r>
            <a:endParaRPr lang="tr-TR" sz="2400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97263" y="2735260"/>
            <a:ext cx="52244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buSzPct val="185000"/>
            </a:pPr>
            <a:r>
              <a:rPr lang="en-US" sz="1600" dirty="0">
                <a:solidFill>
                  <a:srgbClr val="0070C0"/>
                </a:solidFill>
              </a:rPr>
              <a:t>Hill DJ, </a:t>
            </a:r>
            <a:r>
              <a:rPr lang="tr-TR" sz="1600" dirty="0">
                <a:solidFill>
                  <a:srgbClr val="0070C0"/>
                </a:solidFill>
              </a:rPr>
              <a:t>et al</a:t>
            </a:r>
            <a:r>
              <a:rPr lang="en-US" sz="1600" dirty="0">
                <a:solidFill>
                  <a:srgbClr val="0070C0"/>
                </a:solidFill>
              </a:rPr>
              <a:t>. </a:t>
            </a:r>
            <a:r>
              <a:rPr lang="tr-TR" sz="1600" dirty="0">
                <a:solidFill>
                  <a:srgbClr val="0070C0"/>
                </a:solidFill>
              </a:rPr>
              <a:t>J Pediatr 1986;109:270-6.</a:t>
            </a:r>
          </a:p>
        </p:txBody>
      </p:sp>
      <p:sp>
        <p:nvSpPr>
          <p:cNvPr id="7" name="Rectangle 7"/>
          <p:cNvSpPr txBox="1">
            <a:spLocks/>
          </p:cNvSpPr>
          <p:nvPr/>
        </p:nvSpPr>
        <p:spPr bwMode="auto">
          <a:xfrm>
            <a:off x="592457" y="3837717"/>
            <a:ext cx="8936661" cy="133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100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 err="1" smtClean="0">
                <a:solidFill>
                  <a:prstClr val="black"/>
                </a:solidFill>
                <a:latin typeface="Calibri"/>
              </a:rPr>
              <a:t>İnfantil</a:t>
            </a:r>
            <a:r>
              <a:rPr lang="tr-T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400" dirty="0">
                <a:solidFill>
                  <a:prstClr val="black"/>
                </a:solidFill>
                <a:latin typeface="Calibri"/>
              </a:rPr>
              <a:t>kolikli vakalarda annenin diyetinden </a:t>
            </a:r>
            <a:r>
              <a:rPr lang="tr-TR" sz="2400" b="1" dirty="0">
                <a:solidFill>
                  <a:prstClr val="black"/>
                </a:solidFill>
                <a:latin typeface="Calibri"/>
              </a:rPr>
              <a:t>inek sütü çıkarılınca </a:t>
            </a:r>
            <a:endParaRPr lang="tr-TR" sz="2400" b="1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     bulgularda </a:t>
            </a:r>
            <a:r>
              <a:rPr lang="tr-TR" sz="2400" b="1" dirty="0">
                <a:solidFill>
                  <a:prstClr val="black"/>
                </a:solidFill>
                <a:latin typeface="Calibri"/>
              </a:rPr>
              <a:t>düzelme %53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80978" y="5006125"/>
            <a:ext cx="4676646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r">
              <a:buSzPct val="185000"/>
            </a:pPr>
            <a:r>
              <a:rPr lang="tr-TR" sz="1600" dirty="0" err="1">
                <a:solidFill>
                  <a:srgbClr val="0070C0"/>
                </a:solidFill>
              </a:rPr>
              <a:t>Jakobsson</a:t>
            </a:r>
            <a:r>
              <a:rPr lang="tr-TR" sz="1600" dirty="0">
                <a:solidFill>
                  <a:srgbClr val="0070C0"/>
                </a:solidFill>
              </a:rPr>
              <a:t> I 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tr-TR" sz="1600" dirty="0">
                <a:solidFill>
                  <a:srgbClr val="0070C0"/>
                </a:solidFill>
              </a:rPr>
              <a:t>et al</a:t>
            </a:r>
            <a:r>
              <a:rPr lang="en-US" sz="1600" dirty="0">
                <a:solidFill>
                  <a:srgbClr val="0070C0"/>
                </a:solidFill>
              </a:rPr>
              <a:t>. </a:t>
            </a:r>
            <a:r>
              <a:rPr lang="tr-TR" sz="1600" dirty="0" err="1">
                <a:solidFill>
                  <a:srgbClr val="0070C0"/>
                </a:solidFill>
              </a:rPr>
              <a:t>Pediatrics</a:t>
            </a:r>
            <a:r>
              <a:rPr lang="tr-TR" sz="1600" dirty="0">
                <a:solidFill>
                  <a:srgbClr val="0070C0"/>
                </a:solidFill>
              </a:rPr>
              <a:t> 1983;71:268-71.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605" y="998535"/>
            <a:ext cx="22288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599" y="4037340"/>
            <a:ext cx="2722862" cy="190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8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13"/>
          <p:cNvSpPr>
            <a:spLocks noChangeArrowheads="1"/>
          </p:cNvSpPr>
          <p:nvPr/>
        </p:nvSpPr>
        <p:spPr bwMode="auto">
          <a:xfrm>
            <a:off x="635938" y="2066925"/>
            <a:ext cx="5185982" cy="4025900"/>
          </a:xfrm>
          <a:prstGeom prst="roundRect">
            <a:avLst>
              <a:gd name="adj" fmla="val 1065"/>
            </a:avLst>
          </a:prstGeom>
          <a:gradFill rotWithShape="1">
            <a:gsLst>
              <a:gs pos="0">
                <a:srgbClr val="FFF9FA"/>
              </a:gs>
              <a:gs pos="100000">
                <a:srgbClr val="FEBAC5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5300" name="Rectangle 11"/>
          <p:cNvSpPr>
            <a:spLocks noGrp="1"/>
          </p:cNvSpPr>
          <p:nvPr>
            <p:ph idx="1"/>
          </p:nvPr>
        </p:nvSpPr>
        <p:spPr>
          <a:xfrm>
            <a:off x="766119" y="2232820"/>
            <a:ext cx="4967416" cy="4005262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tr-TR" sz="2200" dirty="0" err="1"/>
              <a:t>Randomize</a:t>
            </a:r>
            <a:r>
              <a:rPr lang="tr-TR" sz="2200" dirty="0"/>
              <a:t> kontrollü çalışma  </a:t>
            </a:r>
          </a:p>
          <a:p>
            <a:pPr eaLnBrk="1" hangingPunct="1">
              <a:spcAft>
                <a:spcPct val="30000"/>
              </a:spcAft>
            </a:pPr>
            <a:r>
              <a:rPr lang="tr-TR" sz="2200" dirty="0"/>
              <a:t>6 haftadan küçük yalnızca AS ile beslenen 91 bebek</a:t>
            </a:r>
          </a:p>
          <a:p>
            <a:pPr eaLnBrk="1" hangingPunct="1">
              <a:spcAft>
                <a:spcPct val="30000"/>
              </a:spcAft>
            </a:pPr>
            <a:r>
              <a:rPr lang="tr-TR" sz="2200" dirty="0"/>
              <a:t>Annelerin diyetinden inek </a:t>
            </a:r>
            <a:r>
              <a:rPr lang="tr-TR" sz="2200" dirty="0" smtClean="0"/>
              <a:t>sütü, soya, yumurta, </a:t>
            </a:r>
            <a:r>
              <a:rPr lang="tr-TR" sz="2200" dirty="0"/>
              <a:t>yer </a:t>
            </a:r>
            <a:r>
              <a:rPr lang="tr-TR" sz="2200" dirty="0" smtClean="0"/>
              <a:t>fıstığı, fındık, buğday </a:t>
            </a:r>
            <a:r>
              <a:rPr lang="tr-TR" sz="2200" dirty="0"/>
              <a:t>ve </a:t>
            </a:r>
            <a:r>
              <a:rPr lang="tr-TR" sz="2200" dirty="0" smtClean="0"/>
              <a:t>balık </a:t>
            </a:r>
            <a:r>
              <a:rPr lang="tr-TR" sz="2200" dirty="0"/>
              <a:t/>
            </a:r>
            <a:br>
              <a:rPr lang="tr-TR" sz="2200" dirty="0"/>
            </a:br>
            <a:r>
              <a:rPr lang="tr-TR" sz="2200" b="1" dirty="0"/>
              <a:t>7 günlüğüne çıkarılmış</a:t>
            </a:r>
          </a:p>
          <a:p>
            <a:pPr eaLnBrk="1" hangingPunct="1">
              <a:spcAft>
                <a:spcPct val="30000"/>
              </a:spcAft>
            </a:pPr>
            <a:r>
              <a:rPr lang="de-DE" sz="2200" dirty="0" err="1"/>
              <a:t>Diyetten</a:t>
            </a:r>
            <a:r>
              <a:rPr lang="de-DE" sz="2200" dirty="0"/>
              <a:t> 7 </a:t>
            </a:r>
            <a:r>
              <a:rPr lang="de-DE" sz="2200" dirty="0" err="1"/>
              <a:t>gün</a:t>
            </a:r>
            <a:r>
              <a:rPr lang="de-DE" sz="2200" dirty="0"/>
              <a:t> </a:t>
            </a:r>
            <a:r>
              <a:rPr lang="de-DE" sz="2200" dirty="0" err="1"/>
              <a:t>öncesi</a:t>
            </a:r>
            <a:r>
              <a:rPr lang="de-DE" sz="2200" dirty="0"/>
              <a:t> </a:t>
            </a:r>
            <a:r>
              <a:rPr lang="de-DE" sz="2200" dirty="0" err="1"/>
              <a:t>ve</a:t>
            </a:r>
            <a:r>
              <a:rPr lang="de-DE" sz="2200" dirty="0"/>
              <a:t> 7 </a:t>
            </a:r>
            <a:r>
              <a:rPr lang="de-DE" sz="2200" dirty="0" err="1"/>
              <a:t>gün</a:t>
            </a:r>
            <a:r>
              <a:rPr lang="tr-TR" sz="2200" dirty="0"/>
              <a:t> sonrasında, bebeklerin </a:t>
            </a:r>
            <a:r>
              <a:rPr lang="tr-TR" sz="2200" b="1" dirty="0"/>
              <a:t>ağlamaları 48 saatliğine kaydedilmiş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/>
          <a:srcRect l="11810" t="21652" r="6561" b="55118"/>
          <a:stretch>
            <a:fillRect/>
          </a:stretch>
        </p:blipFill>
        <p:spPr bwMode="auto">
          <a:xfrm>
            <a:off x="1700011" y="138456"/>
            <a:ext cx="8731876" cy="147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302" name="8 Dikdörtgen"/>
          <p:cNvSpPr>
            <a:spLocks noChangeArrowheads="1"/>
          </p:cNvSpPr>
          <p:nvPr/>
        </p:nvSpPr>
        <p:spPr bwMode="auto">
          <a:xfrm>
            <a:off x="7475024" y="6491288"/>
            <a:ext cx="4424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buSzPct val="185000"/>
            </a:pPr>
            <a:r>
              <a:rPr lang="tr-TR" dirty="0" err="1">
                <a:solidFill>
                  <a:srgbClr val="0070C0"/>
                </a:solidFill>
              </a:rPr>
              <a:t>Pediatrics</a:t>
            </a:r>
            <a:r>
              <a:rPr lang="tr-TR" dirty="0">
                <a:solidFill>
                  <a:srgbClr val="0070C0"/>
                </a:solidFill>
              </a:rPr>
              <a:t> 2005;116;e709</a:t>
            </a: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4"/>
          <a:srcRect t="3616" b="22604"/>
          <a:stretch>
            <a:fillRect/>
          </a:stretch>
        </p:blipFill>
        <p:spPr bwMode="auto">
          <a:xfrm>
            <a:off x="6429374" y="2066925"/>
            <a:ext cx="5311779" cy="4025900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7815955" y="3823507"/>
            <a:ext cx="1736124" cy="816935"/>
          </a:xfrm>
          <a:prstGeom prst="roundRect">
            <a:avLst>
              <a:gd name="adj" fmla="val 50000"/>
            </a:avLst>
          </a:prstGeom>
          <a:noFill/>
          <a:ln w="107950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rot="10800000" vert="eaVert" wrap="none" anchor="ctr"/>
          <a:lstStyle/>
          <a:p>
            <a:endParaRPr lang="tr-TR" sz="1600"/>
          </a:p>
        </p:txBody>
      </p:sp>
      <p:sp>
        <p:nvSpPr>
          <p:cNvPr id="55305" name="Line 8"/>
          <p:cNvSpPr>
            <a:spLocks noChangeShapeType="1"/>
          </p:cNvSpPr>
          <p:nvPr/>
        </p:nvSpPr>
        <p:spPr bwMode="auto">
          <a:xfrm>
            <a:off x="635939" y="1782690"/>
            <a:ext cx="11105214" cy="29067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3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700" t="18373" r="13780" b="65050"/>
          <a:stretch>
            <a:fillRect/>
          </a:stretch>
        </p:blipFill>
        <p:spPr>
          <a:xfrm>
            <a:off x="437882" y="76902"/>
            <a:ext cx="9208214" cy="149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803" name="Rectangle 13"/>
          <p:cNvSpPr>
            <a:spLocks noGrp="1"/>
          </p:cNvSpPr>
          <p:nvPr>
            <p:ph type="body" idx="4294967295"/>
          </p:nvPr>
        </p:nvSpPr>
        <p:spPr>
          <a:xfrm>
            <a:off x="437882" y="1693864"/>
            <a:ext cx="11479452" cy="34131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ct val="10000"/>
              </a:spcAft>
            </a:pPr>
            <a:r>
              <a:rPr lang="tr-TR" sz="2400" b="1" dirty="0">
                <a:solidFill>
                  <a:srgbClr val="0070C0"/>
                </a:solidFill>
              </a:rPr>
              <a:t>GÖR, </a:t>
            </a:r>
            <a:r>
              <a:rPr lang="tr-TR" sz="2400" b="1" dirty="0" err="1">
                <a:solidFill>
                  <a:srgbClr val="0070C0"/>
                </a:solidFill>
              </a:rPr>
              <a:t>infantil</a:t>
            </a:r>
            <a:r>
              <a:rPr lang="tr-TR" sz="2400" b="1" dirty="0">
                <a:solidFill>
                  <a:srgbClr val="0070C0"/>
                </a:solidFill>
              </a:rPr>
              <a:t> kolik ve </a:t>
            </a:r>
            <a:r>
              <a:rPr lang="tr-TR" sz="2400" b="1" dirty="0" err="1">
                <a:solidFill>
                  <a:srgbClr val="0070C0"/>
                </a:solidFill>
              </a:rPr>
              <a:t>konstipasyon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dirty="0"/>
              <a:t>süt çocukluğu döneminde sık rastlanan problemler</a:t>
            </a:r>
          </a:p>
          <a:p>
            <a:pPr eaLnBrk="1" hangingPunct="1">
              <a:lnSpc>
                <a:spcPct val="150000"/>
              </a:lnSpc>
              <a:spcAft>
                <a:spcPct val="10000"/>
              </a:spcAft>
            </a:pPr>
            <a:r>
              <a:rPr lang="tr-TR" sz="2400" dirty="0"/>
              <a:t>Bu çocukların bir kısmında bulgular </a:t>
            </a:r>
            <a:r>
              <a:rPr lang="tr-TR" sz="2400" b="1" dirty="0" err="1">
                <a:solidFill>
                  <a:srgbClr val="0070C0"/>
                </a:solidFill>
              </a:rPr>
              <a:t>hipoallerjenik</a:t>
            </a:r>
            <a:r>
              <a:rPr lang="tr-TR" sz="2400" b="1" dirty="0">
                <a:solidFill>
                  <a:srgbClr val="0070C0"/>
                </a:solidFill>
              </a:rPr>
              <a:t> diyetlerle </a:t>
            </a:r>
            <a:r>
              <a:rPr lang="tr-TR" sz="2400" dirty="0"/>
              <a:t>düzelebilmekte</a:t>
            </a:r>
          </a:p>
          <a:p>
            <a:pPr eaLnBrk="1" hangingPunct="1">
              <a:lnSpc>
                <a:spcPct val="150000"/>
              </a:lnSpc>
              <a:spcAft>
                <a:spcPct val="10000"/>
              </a:spcAft>
            </a:pPr>
            <a:r>
              <a:rPr lang="tr-TR" sz="2400" dirty="0" err="1"/>
              <a:t>Prick</a:t>
            </a:r>
            <a:r>
              <a:rPr lang="tr-TR" sz="2400" dirty="0"/>
              <a:t> test ve </a:t>
            </a:r>
            <a:r>
              <a:rPr lang="tr-TR" sz="2400" dirty="0" err="1"/>
              <a:t>sp</a:t>
            </a:r>
            <a:r>
              <a:rPr lang="tr-TR" sz="2400" dirty="0"/>
              <a:t> </a:t>
            </a:r>
            <a:r>
              <a:rPr lang="tr-TR" sz="2400" dirty="0" err="1"/>
              <a:t>Ig</a:t>
            </a:r>
            <a:r>
              <a:rPr lang="tr-TR" sz="2400" dirty="0"/>
              <a:t> E düzeyleri genelde tanı koydurmaz ancak </a:t>
            </a:r>
            <a:r>
              <a:rPr lang="tr-TR" sz="2400" b="1" dirty="0" err="1">
                <a:solidFill>
                  <a:srgbClr val="0070C0"/>
                </a:solidFill>
              </a:rPr>
              <a:t>atopi</a:t>
            </a:r>
            <a:r>
              <a:rPr lang="tr-TR" sz="2400" b="1" dirty="0">
                <a:solidFill>
                  <a:srgbClr val="0070C0"/>
                </a:solidFill>
              </a:rPr>
              <a:t> yama testi yardımcı</a:t>
            </a:r>
          </a:p>
          <a:p>
            <a:pPr eaLnBrk="1" hangingPunct="1">
              <a:lnSpc>
                <a:spcPct val="150000"/>
              </a:lnSpc>
              <a:spcAft>
                <a:spcPct val="10000"/>
              </a:spcAft>
            </a:pPr>
            <a:r>
              <a:rPr lang="tr-TR" sz="2400" dirty="0"/>
              <a:t>Tanısal testler olmadığından </a:t>
            </a:r>
            <a:r>
              <a:rPr lang="tr-TR" sz="2400" b="1" dirty="0">
                <a:solidFill>
                  <a:srgbClr val="0070C0"/>
                </a:solidFill>
              </a:rPr>
              <a:t>eliminasyon ve provokasyon testleri </a:t>
            </a:r>
            <a:r>
              <a:rPr lang="tr-TR" sz="2400" dirty="0"/>
              <a:t>besin </a:t>
            </a:r>
            <a:r>
              <a:rPr lang="tr-TR" sz="2400" dirty="0" err="1"/>
              <a:t>allerjisi</a:t>
            </a:r>
            <a:r>
              <a:rPr lang="tr-TR" sz="2400" dirty="0"/>
              <a:t> tanısında yardımcı</a:t>
            </a:r>
          </a:p>
        </p:txBody>
      </p:sp>
      <p:sp>
        <p:nvSpPr>
          <p:cNvPr id="76805" name="4 Dikdörtgen"/>
          <p:cNvSpPr>
            <a:spLocks noChangeArrowheads="1"/>
          </p:cNvSpPr>
          <p:nvPr/>
        </p:nvSpPr>
        <p:spPr bwMode="auto">
          <a:xfrm>
            <a:off x="6164234" y="6491287"/>
            <a:ext cx="5753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buSzPct val="185000"/>
            </a:pPr>
            <a:r>
              <a:rPr lang="tr-TR" dirty="0" err="1">
                <a:solidFill>
                  <a:srgbClr val="0070C0"/>
                </a:solidFill>
              </a:rPr>
              <a:t>Curr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Opin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Allergy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Clin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Immunol</a:t>
            </a:r>
            <a:r>
              <a:rPr lang="tr-TR" dirty="0">
                <a:solidFill>
                  <a:srgbClr val="0070C0"/>
                </a:solidFill>
              </a:rPr>
              <a:t> 2006;6:220-225</a:t>
            </a:r>
          </a:p>
        </p:txBody>
      </p:sp>
      <p:sp>
        <p:nvSpPr>
          <p:cNvPr id="76807" name="Line 9"/>
          <p:cNvSpPr>
            <a:spLocks noChangeShapeType="1"/>
          </p:cNvSpPr>
          <p:nvPr/>
        </p:nvSpPr>
        <p:spPr bwMode="auto">
          <a:xfrm>
            <a:off x="583842" y="1693864"/>
            <a:ext cx="91440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3198" name="Rectangle 14"/>
          <p:cNvSpPr>
            <a:spLocks/>
          </p:cNvSpPr>
          <p:nvPr/>
        </p:nvSpPr>
        <p:spPr bwMode="auto">
          <a:xfrm>
            <a:off x="1847850" y="5249864"/>
            <a:ext cx="84963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0000"/>
              </a:spcBef>
              <a:buFont typeface="Arial" charset="0"/>
              <a:buNone/>
            </a:pPr>
            <a:endParaRPr lang="tr-TR" sz="2200" b="1" dirty="0"/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760384" y="5088130"/>
            <a:ext cx="8280400" cy="1296988"/>
          </a:xfrm>
          <a:prstGeom prst="roundRect">
            <a:avLst>
              <a:gd name="adj" fmla="val 11384"/>
            </a:avLst>
          </a:prstGeom>
          <a:gradFill rotWithShape="1">
            <a:gsLst>
              <a:gs pos="0">
                <a:srgbClr val="E57DB1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10000"/>
              </a:spcBef>
              <a:buFont typeface="Arial" charset="0"/>
              <a:buNone/>
            </a:pPr>
            <a:r>
              <a:rPr lang="tr-TR" sz="2400" b="1" dirty="0">
                <a:solidFill>
                  <a:schemeClr val="bg1"/>
                </a:solidFill>
              </a:rPr>
              <a:t>Konvansiyonel medikal tedaviye yanıtsız GÖR, kolik ve </a:t>
            </a:r>
          </a:p>
          <a:p>
            <a:pPr algn="ctr">
              <a:spcBef>
                <a:spcPct val="10000"/>
              </a:spcBef>
              <a:buFont typeface="Arial" charset="0"/>
              <a:buNone/>
            </a:pPr>
            <a:r>
              <a:rPr lang="tr-TR" sz="2400" b="1" dirty="0" err="1">
                <a:solidFill>
                  <a:schemeClr val="bg1"/>
                </a:solidFill>
              </a:rPr>
              <a:t>konstipasyonu</a:t>
            </a:r>
            <a:r>
              <a:rPr lang="tr-TR" sz="2400" b="1" dirty="0">
                <a:solidFill>
                  <a:schemeClr val="bg1"/>
                </a:solidFill>
              </a:rPr>
              <a:t> olan hastalar </a:t>
            </a:r>
          </a:p>
          <a:p>
            <a:pPr algn="ctr">
              <a:spcBef>
                <a:spcPct val="10000"/>
              </a:spcBef>
              <a:buFont typeface="Arial" charset="0"/>
              <a:buNone/>
            </a:pPr>
            <a:r>
              <a:rPr lang="tr-TR" sz="2400" b="1" dirty="0">
                <a:solidFill>
                  <a:schemeClr val="bg1"/>
                </a:solidFill>
              </a:rPr>
              <a:t>besin </a:t>
            </a:r>
            <a:r>
              <a:rPr lang="tr-TR" sz="2400" b="1" dirty="0" err="1">
                <a:solidFill>
                  <a:schemeClr val="bg1"/>
                </a:solidFill>
              </a:rPr>
              <a:t>allerjileri</a:t>
            </a:r>
            <a:r>
              <a:rPr lang="tr-TR" sz="2400" b="1" dirty="0">
                <a:solidFill>
                  <a:schemeClr val="bg1"/>
                </a:solidFill>
              </a:rPr>
              <a:t> açısından tetkik edilmelidirler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339251"/>
              </p:ext>
            </p:extLst>
          </p:nvPr>
        </p:nvGraphicFramePr>
        <p:xfrm>
          <a:off x="0" y="384213"/>
          <a:ext cx="8615966" cy="629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1 Metin kutusu"/>
          <p:cNvSpPr txBox="1">
            <a:spLocks noChangeArrowheads="1"/>
          </p:cNvSpPr>
          <p:nvPr/>
        </p:nvSpPr>
        <p:spPr bwMode="auto">
          <a:xfrm>
            <a:off x="0" y="0"/>
            <a:ext cx="3040911" cy="954107"/>
          </a:xfrm>
          <a:prstGeom prst="rect">
            <a:avLst/>
          </a:prstGeom>
          <a:solidFill>
            <a:srgbClr val="C931A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tr-TR" sz="2800" b="1" dirty="0">
                <a:solidFill>
                  <a:prstClr val="white"/>
                </a:solidFill>
              </a:rPr>
              <a:t>KİMLERDE DÜŞÜNÜLMELİ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81052" y="2776653"/>
            <a:ext cx="2322512" cy="1512888"/>
            <a:chOff x="2137" y="572"/>
            <a:chExt cx="1463" cy="953"/>
          </a:xfrm>
        </p:grpSpPr>
        <p:sp>
          <p:nvSpPr>
            <p:cNvPr id="7" name="Oval 17"/>
            <p:cNvSpPr>
              <a:spLocks noChangeArrowheads="1"/>
            </p:cNvSpPr>
            <p:nvPr/>
          </p:nvSpPr>
          <p:spPr bwMode="auto">
            <a:xfrm>
              <a:off x="2137" y="572"/>
              <a:ext cx="1463" cy="953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2188" y="825"/>
              <a:ext cx="136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2000" b="1" dirty="0" err="1">
                  <a:solidFill>
                    <a:prstClr val="white"/>
                  </a:solidFill>
                  <a:latin typeface="Arial" charset="0"/>
                </a:rPr>
                <a:t>Ig</a:t>
              </a:r>
              <a:r>
                <a:rPr lang="tr-TR" sz="2000" b="1" dirty="0">
                  <a:solidFill>
                    <a:prstClr val="white"/>
                  </a:solidFill>
                  <a:latin typeface="Arial" charset="0"/>
                </a:rPr>
                <a:t> E aracılı </a:t>
              </a:r>
              <a:r>
                <a:rPr lang="tr-TR" sz="2000" b="1" dirty="0" smtClean="0">
                  <a:solidFill>
                    <a:prstClr val="white"/>
                  </a:solidFill>
                  <a:latin typeface="Arial" charset="0"/>
                </a:rPr>
                <a:t>besin </a:t>
              </a:r>
              <a:r>
                <a:rPr lang="tr-TR" sz="2000" b="1" dirty="0">
                  <a:solidFill>
                    <a:prstClr val="white"/>
                  </a:solidFill>
                  <a:latin typeface="Arial" charset="0"/>
                </a:rPr>
                <a:t>allerjisi </a:t>
              </a:r>
            </a:p>
          </p:txBody>
        </p:sp>
      </p:grpSp>
      <p:sp>
        <p:nvSpPr>
          <p:cNvPr id="9" name="Akış Çizelgesi: Öteki İşlem 8"/>
          <p:cNvSpPr/>
          <p:nvPr/>
        </p:nvSpPr>
        <p:spPr>
          <a:xfrm>
            <a:off x="8483805" y="2733376"/>
            <a:ext cx="3476725" cy="19621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Beslenme bozukluğu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Gıda reddi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Seçicilik</a:t>
            </a:r>
            <a:endParaRPr lang="tr-TR" sz="2400" b="1" dirty="0"/>
          </a:p>
        </p:txBody>
      </p:sp>
      <p:sp>
        <p:nvSpPr>
          <p:cNvPr id="10" name="Sağ Ok 9"/>
          <p:cNvSpPr/>
          <p:nvPr/>
        </p:nvSpPr>
        <p:spPr>
          <a:xfrm>
            <a:off x="7377033" y="3227498"/>
            <a:ext cx="759853" cy="609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6" y="184714"/>
            <a:ext cx="4154837" cy="216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4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7"/>
          <p:cNvSpPr>
            <a:spLocks/>
          </p:cNvSpPr>
          <p:nvPr/>
        </p:nvSpPr>
        <p:spPr bwMode="auto">
          <a:xfrm rot="20318299">
            <a:off x="6274838" y="1164812"/>
            <a:ext cx="316679" cy="746190"/>
          </a:xfrm>
          <a:custGeom>
            <a:avLst/>
            <a:gdLst>
              <a:gd name="T0" fmla="*/ 0 w 146"/>
              <a:gd name="T1" fmla="*/ 73025 h 166"/>
              <a:gd name="T2" fmla="*/ 144462 w 146"/>
              <a:gd name="T3" fmla="*/ 0 h 166"/>
              <a:gd name="T4" fmla="*/ 231775 w 146"/>
              <a:gd name="T5" fmla="*/ 242888 h 166"/>
              <a:gd name="T6" fmla="*/ 69850 w 146"/>
              <a:gd name="T7" fmla="*/ 263525 h 166"/>
              <a:gd name="T8" fmla="*/ 0 w 146"/>
              <a:gd name="T9" fmla="*/ 73025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"/>
              <a:gd name="T16" fmla="*/ 0 h 166"/>
              <a:gd name="T17" fmla="*/ 146 w 146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" h="166">
                <a:moveTo>
                  <a:pt x="0" y="46"/>
                </a:moveTo>
                <a:cubicBezTo>
                  <a:pt x="0" y="46"/>
                  <a:pt x="43" y="40"/>
                  <a:pt x="91" y="0"/>
                </a:cubicBezTo>
                <a:cubicBezTo>
                  <a:pt x="122" y="60"/>
                  <a:pt x="146" y="153"/>
                  <a:pt x="146" y="153"/>
                </a:cubicBezTo>
                <a:cubicBezTo>
                  <a:pt x="146" y="153"/>
                  <a:pt x="89" y="148"/>
                  <a:pt x="44" y="166"/>
                </a:cubicBezTo>
                <a:cubicBezTo>
                  <a:pt x="27" y="108"/>
                  <a:pt x="0" y="46"/>
                  <a:pt x="0" y="4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1" name="Freeform 56"/>
          <p:cNvSpPr>
            <a:spLocks/>
          </p:cNvSpPr>
          <p:nvPr/>
        </p:nvSpPr>
        <p:spPr bwMode="auto">
          <a:xfrm rot="585608">
            <a:off x="3852026" y="551229"/>
            <a:ext cx="693682" cy="217482"/>
          </a:xfrm>
          <a:custGeom>
            <a:avLst/>
            <a:gdLst>
              <a:gd name="T0" fmla="*/ 0 w 182"/>
              <a:gd name="T1" fmla="*/ 103188 h 144"/>
              <a:gd name="T2" fmla="*/ 236538 w 182"/>
              <a:gd name="T3" fmla="*/ 0 h 144"/>
              <a:gd name="T4" fmla="*/ 288925 w 182"/>
              <a:gd name="T5" fmla="*/ 166687 h 144"/>
              <a:gd name="T6" fmla="*/ 112713 w 182"/>
              <a:gd name="T7" fmla="*/ 228600 h 144"/>
              <a:gd name="T8" fmla="*/ 0 w 182"/>
              <a:gd name="T9" fmla="*/ 103188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44"/>
              <a:gd name="T17" fmla="*/ 182 w 182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44">
                <a:moveTo>
                  <a:pt x="0" y="65"/>
                </a:moveTo>
                <a:cubicBezTo>
                  <a:pt x="0" y="65"/>
                  <a:pt x="65" y="28"/>
                  <a:pt x="149" y="0"/>
                </a:cubicBezTo>
                <a:cubicBezTo>
                  <a:pt x="153" y="57"/>
                  <a:pt x="182" y="105"/>
                  <a:pt x="182" y="105"/>
                </a:cubicBezTo>
                <a:cubicBezTo>
                  <a:pt x="119" y="117"/>
                  <a:pt x="71" y="144"/>
                  <a:pt x="71" y="144"/>
                </a:cubicBezTo>
                <a:lnTo>
                  <a:pt x="0" y="65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3321" name="4 Dikdörtgen"/>
          <p:cNvSpPr>
            <a:spLocks noChangeArrowheads="1"/>
          </p:cNvSpPr>
          <p:nvPr/>
        </p:nvSpPr>
        <p:spPr bwMode="auto">
          <a:xfrm>
            <a:off x="5485607" y="6511927"/>
            <a:ext cx="6300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r">
              <a:buSzPct val="185000"/>
            </a:pPr>
            <a:r>
              <a:rPr lang="tr-TR" sz="1600" dirty="0" err="1">
                <a:solidFill>
                  <a:srgbClr val="0070C0"/>
                </a:solidFill>
              </a:rPr>
              <a:t>Sicherer</a:t>
            </a:r>
            <a:r>
              <a:rPr lang="tr-TR" sz="1600" dirty="0">
                <a:solidFill>
                  <a:srgbClr val="0070C0"/>
                </a:solidFill>
              </a:rPr>
              <a:t> SH. </a:t>
            </a:r>
            <a:r>
              <a:rPr lang="tr-TR" sz="1600" dirty="0" err="1">
                <a:solidFill>
                  <a:srgbClr val="0070C0"/>
                </a:solidFill>
              </a:rPr>
              <a:t>Pediatrics</a:t>
            </a:r>
            <a:r>
              <a:rPr lang="tr-TR" sz="1600" dirty="0">
                <a:solidFill>
                  <a:srgbClr val="0070C0"/>
                </a:solidFill>
              </a:rPr>
              <a:t>. </a:t>
            </a:r>
            <a:r>
              <a:rPr lang="tr-TR" sz="1600">
                <a:solidFill>
                  <a:srgbClr val="0070C0"/>
                </a:solidFill>
              </a:rPr>
              <a:t>2003;111:1609-16</a:t>
            </a:r>
          </a:p>
        </p:txBody>
      </p:sp>
      <p:grpSp>
        <p:nvGrpSpPr>
          <p:cNvPr id="14" name="Grup 13"/>
          <p:cNvGrpSpPr/>
          <p:nvPr/>
        </p:nvGrpSpPr>
        <p:grpSpPr>
          <a:xfrm>
            <a:off x="274083" y="441737"/>
            <a:ext cx="7849567" cy="6238465"/>
            <a:chOff x="2039711" y="17667"/>
            <a:chExt cx="7849567" cy="6238465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5070475" y="2293937"/>
              <a:ext cx="2322512" cy="1512888"/>
              <a:chOff x="2234" y="417"/>
              <a:chExt cx="1463" cy="953"/>
            </a:xfrm>
          </p:grpSpPr>
          <p:sp>
            <p:nvSpPr>
              <p:cNvPr id="86053" name="Oval 17"/>
              <p:cNvSpPr>
                <a:spLocks noChangeArrowheads="1"/>
              </p:cNvSpPr>
              <p:nvPr/>
            </p:nvSpPr>
            <p:spPr bwMode="auto">
              <a:xfrm>
                <a:off x="2234" y="417"/>
                <a:ext cx="1463" cy="953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418" name="Text Box 18"/>
              <p:cNvSpPr txBox="1">
                <a:spLocks noChangeArrowheads="1"/>
              </p:cNvSpPr>
              <p:nvPr/>
            </p:nvSpPr>
            <p:spPr bwMode="auto">
              <a:xfrm>
                <a:off x="2300" y="602"/>
                <a:ext cx="1361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tr-TR" sz="2000" b="1" dirty="0" err="1">
                    <a:solidFill>
                      <a:prstClr val="white"/>
                    </a:solidFill>
                    <a:latin typeface="Arial" charset="0"/>
                  </a:rPr>
                  <a:t>Ig</a:t>
                </a:r>
                <a:r>
                  <a:rPr lang="tr-TR" sz="2000" b="1" dirty="0">
                    <a:solidFill>
                      <a:prstClr val="white"/>
                    </a:solidFill>
                    <a:latin typeface="Arial" charset="0"/>
                  </a:rPr>
                  <a:t> E aracılı olmayan besin allerjisi </a:t>
                </a:r>
              </a:p>
            </p:txBody>
          </p:sp>
        </p:grpSp>
        <p:grpSp>
          <p:nvGrpSpPr>
            <p:cNvPr id="13" name="Grup 12"/>
            <p:cNvGrpSpPr/>
            <p:nvPr/>
          </p:nvGrpSpPr>
          <p:grpSpPr>
            <a:xfrm>
              <a:off x="2039711" y="17667"/>
              <a:ext cx="7849567" cy="6238465"/>
              <a:chOff x="2057173" y="-38100"/>
              <a:chExt cx="7849567" cy="6238465"/>
            </a:xfrm>
          </p:grpSpPr>
          <p:grpSp>
            <p:nvGrpSpPr>
              <p:cNvPr id="4" name="Group 35"/>
              <p:cNvGrpSpPr>
                <a:grpSpLocks/>
              </p:cNvGrpSpPr>
              <p:nvPr/>
            </p:nvGrpSpPr>
            <p:grpSpPr bwMode="auto">
              <a:xfrm>
                <a:off x="4414838" y="-38100"/>
                <a:ext cx="1647825" cy="1330326"/>
                <a:chOff x="1821" y="-16"/>
                <a:chExt cx="1038" cy="838"/>
              </a:xfrm>
            </p:grpSpPr>
            <p:sp>
              <p:nvSpPr>
                <p:cNvPr id="86051" name="Oval 19"/>
                <p:cNvSpPr>
                  <a:spLocks noChangeArrowheads="1"/>
                </p:cNvSpPr>
                <p:nvPr/>
              </p:nvSpPr>
              <p:spPr bwMode="auto">
                <a:xfrm>
                  <a:off x="1821" y="-16"/>
                  <a:ext cx="1010" cy="838"/>
                </a:xfrm>
                <a:prstGeom prst="ellipse">
                  <a:avLst/>
                </a:prstGeom>
                <a:solidFill>
                  <a:srgbClr val="990000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242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825" y="91"/>
                  <a:ext cx="1034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tr-TR" sz="1500" b="1" dirty="0">
                      <a:solidFill>
                        <a:prstClr val="white"/>
                      </a:solidFill>
                      <a:latin typeface="Arial" charset="0"/>
                    </a:rPr>
                    <a:t>Tedavilere yanıtsız kronik </a:t>
                  </a:r>
                  <a:r>
                    <a:rPr lang="tr-TR" sz="1500" b="1" dirty="0" err="1">
                      <a:solidFill>
                        <a:prstClr val="white"/>
                      </a:solidFill>
                      <a:latin typeface="Arial" charset="0"/>
                    </a:rPr>
                    <a:t>konstipasyon</a:t>
                  </a:r>
                  <a:endParaRPr lang="tr-TR" sz="1500" b="1" dirty="0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2" name="Grup 11"/>
              <p:cNvGrpSpPr/>
              <p:nvPr/>
            </p:nvGrpSpPr>
            <p:grpSpPr>
              <a:xfrm>
                <a:off x="2057173" y="950993"/>
                <a:ext cx="7849567" cy="5249372"/>
                <a:chOff x="2061937" y="981948"/>
                <a:chExt cx="7849567" cy="5249372"/>
              </a:xfrm>
            </p:grpSpPr>
            <p:sp>
              <p:nvSpPr>
                <p:cNvPr id="102456" name="Freeform 56"/>
                <p:cNvSpPr>
                  <a:spLocks/>
                </p:cNvSpPr>
                <p:nvPr/>
              </p:nvSpPr>
              <p:spPr bwMode="auto">
                <a:xfrm rot="20166771">
                  <a:off x="4306046" y="981948"/>
                  <a:ext cx="351754" cy="230231"/>
                </a:xfrm>
                <a:custGeom>
                  <a:avLst/>
                  <a:gdLst>
                    <a:gd name="T0" fmla="*/ 0 w 182"/>
                    <a:gd name="T1" fmla="*/ 103188 h 144"/>
                    <a:gd name="T2" fmla="*/ 236538 w 182"/>
                    <a:gd name="T3" fmla="*/ 0 h 144"/>
                    <a:gd name="T4" fmla="*/ 288925 w 182"/>
                    <a:gd name="T5" fmla="*/ 166687 h 144"/>
                    <a:gd name="T6" fmla="*/ 112713 w 182"/>
                    <a:gd name="T7" fmla="*/ 228600 h 144"/>
                    <a:gd name="T8" fmla="*/ 0 w 182"/>
                    <a:gd name="T9" fmla="*/ 103188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"/>
                    <a:gd name="T16" fmla="*/ 0 h 144"/>
                    <a:gd name="T17" fmla="*/ 182 w 182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" h="144">
                      <a:moveTo>
                        <a:pt x="0" y="65"/>
                      </a:moveTo>
                      <a:cubicBezTo>
                        <a:pt x="0" y="65"/>
                        <a:pt x="65" y="28"/>
                        <a:pt x="149" y="0"/>
                      </a:cubicBezTo>
                      <a:cubicBezTo>
                        <a:pt x="153" y="57"/>
                        <a:pt x="182" y="105"/>
                        <a:pt x="182" y="105"/>
                      </a:cubicBezTo>
                      <a:cubicBezTo>
                        <a:pt x="119" y="117"/>
                        <a:pt x="71" y="144"/>
                        <a:pt x="71" y="144"/>
                      </a:cubicBez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66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451" name="Freeform 51"/>
                <p:cNvSpPr>
                  <a:spLocks/>
                </p:cNvSpPr>
                <p:nvPr/>
              </p:nvSpPr>
              <p:spPr bwMode="auto">
                <a:xfrm>
                  <a:off x="3563620" y="2474120"/>
                  <a:ext cx="246063" cy="269875"/>
                </a:xfrm>
                <a:custGeom>
                  <a:avLst/>
                  <a:gdLst>
                    <a:gd name="T0" fmla="*/ 0 w 155"/>
                    <a:gd name="T1" fmla="*/ 234950 h 170"/>
                    <a:gd name="T2" fmla="*/ 160338 w 155"/>
                    <a:gd name="T3" fmla="*/ 269875 h 170"/>
                    <a:gd name="T4" fmla="*/ 246063 w 155"/>
                    <a:gd name="T5" fmla="*/ 65088 h 170"/>
                    <a:gd name="T6" fmla="*/ 93663 w 155"/>
                    <a:gd name="T7" fmla="*/ 0 h 170"/>
                    <a:gd name="T8" fmla="*/ 0 w 155"/>
                    <a:gd name="T9" fmla="*/ 234950 h 1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"/>
                    <a:gd name="T16" fmla="*/ 0 h 170"/>
                    <a:gd name="T17" fmla="*/ 155 w 155"/>
                    <a:gd name="T18" fmla="*/ 170 h 1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" h="170">
                      <a:moveTo>
                        <a:pt x="0" y="148"/>
                      </a:moveTo>
                      <a:cubicBezTo>
                        <a:pt x="53" y="148"/>
                        <a:pt x="101" y="170"/>
                        <a:pt x="101" y="170"/>
                      </a:cubicBezTo>
                      <a:cubicBezTo>
                        <a:pt x="101" y="170"/>
                        <a:pt x="120" y="103"/>
                        <a:pt x="155" y="41"/>
                      </a:cubicBezTo>
                      <a:cubicBezTo>
                        <a:pt x="98" y="23"/>
                        <a:pt x="59" y="0"/>
                        <a:pt x="59" y="0"/>
                      </a:cubicBezTo>
                      <a:cubicBezTo>
                        <a:pt x="59" y="0"/>
                        <a:pt x="21" y="72"/>
                        <a:pt x="0" y="148"/>
                      </a:cubicBezTo>
                      <a:close/>
                    </a:path>
                  </a:pathLst>
                </a:custGeom>
                <a:solidFill>
                  <a:srgbClr val="90C8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447" name="Freeform 47"/>
                <p:cNvSpPr>
                  <a:spLocks/>
                </p:cNvSpPr>
                <p:nvPr/>
              </p:nvSpPr>
              <p:spPr bwMode="auto">
                <a:xfrm>
                  <a:off x="3679032" y="4425951"/>
                  <a:ext cx="250825" cy="274637"/>
                </a:xfrm>
                <a:custGeom>
                  <a:avLst/>
                  <a:gdLst>
                    <a:gd name="T0" fmla="*/ 98425 w 158"/>
                    <a:gd name="T1" fmla="*/ 274637 h 173"/>
                    <a:gd name="T2" fmla="*/ 250825 w 158"/>
                    <a:gd name="T3" fmla="*/ 187325 h 173"/>
                    <a:gd name="T4" fmla="*/ 163512 w 158"/>
                    <a:gd name="T5" fmla="*/ 0 h 173"/>
                    <a:gd name="T6" fmla="*/ 0 w 158"/>
                    <a:gd name="T7" fmla="*/ 38100 h 173"/>
                    <a:gd name="T8" fmla="*/ 98425 w 158"/>
                    <a:gd name="T9" fmla="*/ 274637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173"/>
                    <a:gd name="T17" fmla="*/ 158 w 158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173">
                      <a:moveTo>
                        <a:pt x="62" y="173"/>
                      </a:moveTo>
                      <a:cubicBezTo>
                        <a:pt x="103" y="137"/>
                        <a:pt x="158" y="118"/>
                        <a:pt x="158" y="118"/>
                      </a:cubicBezTo>
                      <a:cubicBezTo>
                        <a:pt x="158" y="118"/>
                        <a:pt x="125" y="62"/>
                        <a:pt x="103" y="0"/>
                      </a:cubicBezTo>
                      <a:cubicBezTo>
                        <a:pt x="48" y="24"/>
                        <a:pt x="0" y="24"/>
                        <a:pt x="0" y="24"/>
                      </a:cubicBezTo>
                      <a:cubicBezTo>
                        <a:pt x="0" y="24"/>
                        <a:pt x="29" y="105"/>
                        <a:pt x="62" y="173"/>
                      </a:cubicBezTo>
                      <a:close/>
                    </a:path>
                  </a:pathLst>
                </a:custGeom>
                <a:solidFill>
                  <a:srgbClr val="0057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440" name="Freeform 40"/>
                <p:cNvSpPr>
                  <a:spLocks/>
                </p:cNvSpPr>
                <p:nvPr/>
              </p:nvSpPr>
              <p:spPr bwMode="auto">
                <a:xfrm>
                  <a:off x="5021264" y="5318125"/>
                  <a:ext cx="293687" cy="236538"/>
                </a:xfrm>
                <a:custGeom>
                  <a:avLst/>
                  <a:gdLst>
                    <a:gd name="T0" fmla="*/ 293687 w 185"/>
                    <a:gd name="T1" fmla="*/ 79375 h 149"/>
                    <a:gd name="T2" fmla="*/ 250825 w 185"/>
                    <a:gd name="T3" fmla="*/ 236538 h 149"/>
                    <a:gd name="T4" fmla="*/ 0 w 185"/>
                    <a:gd name="T5" fmla="*/ 125413 h 149"/>
                    <a:gd name="T6" fmla="*/ 100012 w 185"/>
                    <a:gd name="T7" fmla="*/ 0 h 149"/>
                    <a:gd name="T8" fmla="*/ 293687 w 185"/>
                    <a:gd name="T9" fmla="*/ 79375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149"/>
                    <a:gd name="T17" fmla="*/ 185 w 185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149">
                      <a:moveTo>
                        <a:pt x="185" y="50"/>
                      </a:moveTo>
                      <a:cubicBezTo>
                        <a:pt x="161" y="98"/>
                        <a:pt x="158" y="149"/>
                        <a:pt x="158" y="149"/>
                      </a:cubicBezTo>
                      <a:cubicBezTo>
                        <a:pt x="158" y="149"/>
                        <a:pt x="67" y="120"/>
                        <a:pt x="0" y="79"/>
                      </a:cubicBezTo>
                      <a:cubicBezTo>
                        <a:pt x="43" y="43"/>
                        <a:pt x="63" y="0"/>
                        <a:pt x="63" y="0"/>
                      </a:cubicBezTo>
                      <a:cubicBezTo>
                        <a:pt x="63" y="0"/>
                        <a:pt x="115" y="26"/>
                        <a:pt x="185" y="50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436" name="Freeform 36"/>
                <p:cNvSpPr>
                  <a:spLocks/>
                </p:cNvSpPr>
                <p:nvPr/>
              </p:nvSpPr>
              <p:spPr bwMode="auto">
                <a:xfrm>
                  <a:off x="6786563" y="5335589"/>
                  <a:ext cx="292100" cy="219075"/>
                </a:xfrm>
                <a:custGeom>
                  <a:avLst/>
                  <a:gdLst>
                    <a:gd name="T0" fmla="*/ 161925 w 184"/>
                    <a:gd name="T1" fmla="*/ 0 h 138"/>
                    <a:gd name="T2" fmla="*/ 292100 w 184"/>
                    <a:gd name="T3" fmla="*/ 119062 h 138"/>
                    <a:gd name="T4" fmla="*/ 47625 w 184"/>
                    <a:gd name="T5" fmla="*/ 219075 h 138"/>
                    <a:gd name="T6" fmla="*/ 0 w 184"/>
                    <a:gd name="T7" fmla="*/ 61912 h 138"/>
                    <a:gd name="T8" fmla="*/ 161925 w 184"/>
                    <a:gd name="T9" fmla="*/ 0 h 1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4"/>
                    <a:gd name="T16" fmla="*/ 0 h 138"/>
                    <a:gd name="T17" fmla="*/ 184 w 184"/>
                    <a:gd name="T18" fmla="*/ 138 h 1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4" h="138">
                      <a:moveTo>
                        <a:pt x="102" y="0"/>
                      </a:moveTo>
                      <a:cubicBezTo>
                        <a:pt x="131" y="44"/>
                        <a:pt x="184" y="75"/>
                        <a:pt x="184" y="75"/>
                      </a:cubicBezTo>
                      <a:cubicBezTo>
                        <a:pt x="184" y="75"/>
                        <a:pt x="108" y="120"/>
                        <a:pt x="30" y="138"/>
                      </a:cubicBezTo>
                      <a:cubicBezTo>
                        <a:pt x="21" y="84"/>
                        <a:pt x="0" y="39"/>
                        <a:pt x="0" y="39"/>
                      </a:cubicBezTo>
                      <a:cubicBezTo>
                        <a:pt x="0" y="39"/>
                        <a:pt x="50" y="29"/>
                        <a:pt x="102" y="0"/>
                      </a:cubicBezTo>
                      <a:close/>
                    </a:path>
                  </a:pathLst>
                </a:custGeom>
                <a:solidFill>
                  <a:srgbClr val="02B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430" name="Freeform 30"/>
                <p:cNvSpPr>
                  <a:spLocks/>
                </p:cNvSpPr>
                <p:nvPr/>
              </p:nvSpPr>
              <p:spPr bwMode="auto">
                <a:xfrm>
                  <a:off x="8398126" y="4487863"/>
                  <a:ext cx="295275" cy="358775"/>
                </a:xfrm>
                <a:custGeom>
                  <a:avLst/>
                  <a:gdLst>
                    <a:gd name="T0" fmla="*/ 131763 w 186"/>
                    <a:gd name="T1" fmla="*/ 0 h 226"/>
                    <a:gd name="T2" fmla="*/ 295275 w 186"/>
                    <a:gd name="T3" fmla="*/ 20638 h 226"/>
                    <a:gd name="T4" fmla="*/ 155575 w 186"/>
                    <a:gd name="T5" fmla="*/ 358775 h 226"/>
                    <a:gd name="T6" fmla="*/ 0 w 186"/>
                    <a:gd name="T7" fmla="*/ 298450 h 226"/>
                    <a:gd name="T8" fmla="*/ 131763 w 186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6"/>
                    <a:gd name="T16" fmla="*/ 0 h 226"/>
                    <a:gd name="T17" fmla="*/ 186 w 186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6" h="226">
                      <a:moveTo>
                        <a:pt x="83" y="0"/>
                      </a:moveTo>
                      <a:cubicBezTo>
                        <a:pt x="83" y="0"/>
                        <a:pt x="122" y="13"/>
                        <a:pt x="186" y="13"/>
                      </a:cubicBezTo>
                      <a:cubicBezTo>
                        <a:pt x="155" y="118"/>
                        <a:pt x="98" y="226"/>
                        <a:pt x="98" y="226"/>
                      </a:cubicBezTo>
                      <a:cubicBezTo>
                        <a:pt x="98" y="226"/>
                        <a:pt x="59" y="202"/>
                        <a:pt x="0" y="188"/>
                      </a:cubicBezTo>
                      <a:cubicBezTo>
                        <a:pt x="52" y="94"/>
                        <a:pt x="83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7E5D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427" name="Freeform 27"/>
                <p:cNvSpPr>
                  <a:spLocks/>
                </p:cNvSpPr>
                <p:nvPr/>
              </p:nvSpPr>
              <p:spPr bwMode="auto">
                <a:xfrm rot="680030">
                  <a:off x="8785946" y="2711436"/>
                  <a:ext cx="284864" cy="535012"/>
                </a:xfrm>
                <a:custGeom>
                  <a:avLst/>
                  <a:gdLst>
                    <a:gd name="T0" fmla="*/ 0 w 146"/>
                    <a:gd name="T1" fmla="*/ 73025 h 166"/>
                    <a:gd name="T2" fmla="*/ 144462 w 146"/>
                    <a:gd name="T3" fmla="*/ 0 h 166"/>
                    <a:gd name="T4" fmla="*/ 231775 w 146"/>
                    <a:gd name="T5" fmla="*/ 242888 h 166"/>
                    <a:gd name="T6" fmla="*/ 69850 w 146"/>
                    <a:gd name="T7" fmla="*/ 263525 h 166"/>
                    <a:gd name="T8" fmla="*/ 0 w 146"/>
                    <a:gd name="T9" fmla="*/ 73025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6"/>
                    <a:gd name="T16" fmla="*/ 0 h 166"/>
                    <a:gd name="T17" fmla="*/ 146 w 146"/>
                    <a:gd name="T18" fmla="*/ 166 h 1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6" h="166">
                      <a:moveTo>
                        <a:pt x="0" y="46"/>
                      </a:moveTo>
                      <a:cubicBezTo>
                        <a:pt x="0" y="46"/>
                        <a:pt x="43" y="40"/>
                        <a:pt x="91" y="0"/>
                      </a:cubicBezTo>
                      <a:cubicBezTo>
                        <a:pt x="122" y="60"/>
                        <a:pt x="146" y="153"/>
                        <a:pt x="146" y="153"/>
                      </a:cubicBezTo>
                      <a:cubicBezTo>
                        <a:pt x="146" y="153"/>
                        <a:pt x="89" y="148"/>
                        <a:pt x="44" y="166"/>
                      </a:cubicBezTo>
                      <a:cubicBezTo>
                        <a:pt x="27" y="108"/>
                        <a:pt x="0" y="46"/>
                        <a:pt x="0" y="46"/>
                      </a:cubicBez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" name="Group 34"/>
                <p:cNvGrpSpPr>
                  <a:grpSpLocks/>
                </p:cNvGrpSpPr>
                <p:nvPr/>
              </p:nvGrpSpPr>
              <p:grpSpPr bwMode="auto">
                <a:xfrm>
                  <a:off x="7474810" y="1157287"/>
                  <a:ext cx="2436694" cy="1765300"/>
                  <a:chOff x="3708" y="737"/>
                  <a:chExt cx="1378" cy="1112"/>
                </a:xfrm>
              </p:grpSpPr>
              <p:sp>
                <p:nvSpPr>
                  <p:cNvPr id="8604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708" y="737"/>
                    <a:ext cx="1378" cy="1112"/>
                  </a:xfrm>
                  <a:prstGeom prst="ellipse">
                    <a:avLst/>
                  </a:prstGeom>
                  <a:solidFill>
                    <a:srgbClr val="00CC99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42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9" y="832"/>
                    <a:ext cx="1033" cy="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9pPr>
                  </a:lstStyle>
                  <a:p>
                    <a:pPr algn="ctr">
                      <a:lnSpc>
                        <a:spcPct val="95000"/>
                      </a:lnSpc>
                      <a:spcBef>
                        <a:spcPct val="50000"/>
                      </a:spcBef>
                      <a:defRPr/>
                    </a:pPr>
                    <a:r>
                      <a:rPr lang="tr-TR" b="1" dirty="0">
                        <a:latin typeface="Arial" charset="0"/>
                      </a:rPr>
                      <a:t>Tekrarlayan akciğer </a:t>
                    </a:r>
                    <a:r>
                      <a:rPr lang="tr-TR" b="1" dirty="0" err="1">
                        <a:latin typeface="Arial" charset="0"/>
                      </a:rPr>
                      <a:t>enf</a:t>
                    </a:r>
                    <a:r>
                      <a:rPr lang="tr-TR" b="1" dirty="0">
                        <a:latin typeface="Arial" charset="0"/>
                      </a:rPr>
                      <a:t> + büyüme geriliği + Fe </a:t>
                    </a:r>
                    <a:r>
                      <a:rPr lang="tr-TR" b="1" dirty="0" err="1">
                        <a:latin typeface="Arial" charset="0"/>
                      </a:rPr>
                      <a:t>eks</a:t>
                    </a:r>
                    <a:r>
                      <a:rPr lang="tr-TR" b="1" dirty="0">
                        <a:latin typeface="Arial" charset="0"/>
                      </a:rPr>
                      <a:t> anemisi</a:t>
                    </a:r>
                  </a:p>
                </p:txBody>
              </p:sp>
            </p:grpSp>
            <p:grpSp>
              <p:nvGrpSpPr>
                <p:cNvPr id="6" name="Group 33"/>
                <p:cNvGrpSpPr>
                  <a:grpSpLocks/>
                </p:cNvGrpSpPr>
                <p:nvPr/>
              </p:nvGrpSpPr>
              <p:grpSpPr bwMode="auto">
                <a:xfrm>
                  <a:off x="8045450" y="3211512"/>
                  <a:ext cx="1854200" cy="1473200"/>
                  <a:chOff x="4108" y="2031"/>
                  <a:chExt cx="1168" cy="928"/>
                </a:xfrm>
              </p:grpSpPr>
              <p:sp>
                <p:nvSpPr>
                  <p:cNvPr id="86047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108" y="2031"/>
                    <a:ext cx="1168" cy="928"/>
                  </a:xfrm>
                  <a:prstGeom prst="ellipse">
                    <a:avLst/>
                  </a:prstGeom>
                  <a:solidFill>
                    <a:srgbClr val="7E5DAB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429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87" y="2242"/>
                    <a:ext cx="1034" cy="4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tr-TR" sz="1500" b="1" dirty="0" err="1">
                        <a:solidFill>
                          <a:prstClr val="white"/>
                        </a:solidFill>
                        <a:latin typeface="Arial" charset="0"/>
                      </a:rPr>
                      <a:t>Subakut</a:t>
                    </a:r>
                    <a:r>
                      <a:rPr lang="tr-TR" sz="1500" b="1" dirty="0">
                        <a:solidFill>
                          <a:prstClr val="white"/>
                        </a:solidFill>
                        <a:latin typeface="Arial" charset="0"/>
                      </a:rPr>
                      <a:t>/kronik kusma, ishal veya </a:t>
                    </a:r>
                    <a:r>
                      <a:rPr lang="tr-TR" sz="1500" b="1" dirty="0" err="1">
                        <a:solidFill>
                          <a:prstClr val="white"/>
                        </a:solidFill>
                        <a:latin typeface="Arial" charset="0"/>
                      </a:rPr>
                      <a:t>disfaji</a:t>
                    </a:r>
                    <a:endParaRPr lang="tr-TR" sz="1500" b="1" dirty="0">
                      <a:solidFill>
                        <a:prstClr val="white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" name="Group 39"/>
                <p:cNvGrpSpPr>
                  <a:grpSpLocks/>
                </p:cNvGrpSpPr>
                <p:nvPr/>
              </p:nvGrpSpPr>
              <p:grpSpPr bwMode="auto">
                <a:xfrm>
                  <a:off x="6946901" y="4640264"/>
                  <a:ext cx="1831975" cy="1393825"/>
                  <a:chOff x="3416" y="2931"/>
                  <a:chExt cx="1154" cy="878"/>
                </a:xfrm>
              </p:grpSpPr>
              <p:sp>
                <p:nvSpPr>
                  <p:cNvPr id="86045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2931"/>
                    <a:ext cx="1154" cy="878"/>
                  </a:xfrm>
                  <a:prstGeom prst="ellipse">
                    <a:avLst/>
                  </a:prstGeom>
                  <a:solidFill>
                    <a:srgbClr val="02B2CA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4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6" y="3011"/>
                    <a:ext cx="1034" cy="6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tr-TR" sz="1500" b="1" dirty="0" err="1">
                        <a:solidFill>
                          <a:prstClr val="white"/>
                        </a:solidFill>
                        <a:latin typeface="Arial" charset="0"/>
                      </a:rPr>
                      <a:t>İnfant</a:t>
                    </a:r>
                    <a:r>
                      <a:rPr lang="tr-TR" sz="1500" b="1" dirty="0">
                        <a:solidFill>
                          <a:prstClr val="white"/>
                        </a:solidFill>
                        <a:latin typeface="Arial" charset="0"/>
                      </a:rPr>
                      <a:t> döneminde mukuslu kanlı dışkılama</a:t>
                    </a:r>
                  </a:p>
                </p:txBody>
              </p:sp>
            </p:grpSp>
            <p:grpSp>
              <p:nvGrpSpPr>
                <p:cNvPr id="8" name="Group 41"/>
                <p:cNvGrpSpPr>
                  <a:grpSpLocks/>
                </p:cNvGrpSpPr>
                <p:nvPr/>
              </p:nvGrpSpPr>
              <p:grpSpPr bwMode="auto">
                <a:xfrm>
                  <a:off x="5180808" y="4685095"/>
                  <a:ext cx="1681163" cy="1546225"/>
                  <a:chOff x="2285" y="3021"/>
                  <a:chExt cx="1059" cy="974"/>
                </a:xfrm>
              </p:grpSpPr>
              <p:sp>
                <p:nvSpPr>
                  <p:cNvPr id="86043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285" y="3021"/>
                    <a:ext cx="1059" cy="974"/>
                  </a:xfrm>
                  <a:prstGeom prst="ellipse">
                    <a:avLst/>
                  </a:prstGeom>
                  <a:solidFill>
                    <a:srgbClr val="FF9933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438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3" y="3109"/>
                    <a:ext cx="802" cy="8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ct val="50000"/>
                      </a:spcBef>
                      <a:defRPr/>
                    </a:pPr>
                    <a:r>
                      <a:rPr lang="tr-TR" sz="1500" b="1" dirty="0">
                        <a:solidFill>
                          <a:prstClr val="white"/>
                        </a:solidFill>
                        <a:latin typeface="Arial" charset="0"/>
                      </a:rPr>
                      <a:t>Genel önlemlere yanıt vermeyen </a:t>
                    </a:r>
                    <a:r>
                      <a:rPr lang="tr-TR" sz="1500" b="1" dirty="0" err="1">
                        <a:solidFill>
                          <a:prstClr val="white"/>
                        </a:solidFill>
                        <a:latin typeface="Arial" charset="0"/>
                      </a:rPr>
                      <a:t>infantil</a:t>
                    </a:r>
                    <a:r>
                      <a:rPr lang="tr-TR" sz="1500" b="1" dirty="0">
                        <a:solidFill>
                          <a:prstClr val="white"/>
                        </a:solidFill>
                        <a:latin typeface="Arial" charset="0"/>
                      </a:rPr>
                      <a:t> kolik</a:t>
                    </a:r>
                  </a:p>
                </p:txBody>
              </p:sp>
            </p:grpSp>
            <p:grpSp>
              <p:nvGrpSpPr>
                <p:cNvPr id="9" name="Group 50"/>
                <p:cNvGrpSpPr>
                  <a:grpSpLocks/>
                </p:cNvGrpSpPr>
                <p:nvPr/>
              </p:nvGrpSpPr>
              <p:grpSpPr bwMode="auto">
                <a:xfrm>
                  <a:off x="3436938" y="4487863"/>
                  <a:ext cx="1671638" cy="1511300"/>
                  <a:chOff x="1205" y="2835"/>
                  <a:chExt cx="1053" cy="952"/>
                </a:xfrm>
              </p:grpSpPr>
              <p:sp>
                <p:nvSpPr>
                  <p:cNvPr id="86041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214" y="2835"/>
                    <a:ext cx="1044" cy="952"/>
                  </a:xfrm>
                  <a:prstGeom prst="ellipse">
                    <a:avLst/>
                  </a:prstGeom>
                  <a:solidFill>
                    <a:srgbClr val="005782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44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5" y="3073"/>
                    <a:ext cx="103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tr-TR" sz="1500" b="1" dirty="0">
                        <a:solidFill>
                          <a:prstClr val="white"/>
                        </a:solidFill>
                        <a:latin typeface="Arial" charset="0"/>
                      </a:rPr>
                      <a:t>Tedavilere yanıtsız GÖR</a:t>
                    </a:r>
                  </a:p>
                </p:txBody>
              </p:sp>
            </p:grpSp>
            <p:sp>
              <p:nvSpPr>
                <p:cNvPr id="86039" name="Oval 48"/>
                <p:cNvSpPr>
                  <a:spLocks noChangeArrowheads="1"/>
                </p:cNvSpPr>
                <p:nvPr/>
              </p:nvSpPr>
              <p:spPr bwMode="auto">
                <a:xfrm>
                  <a:off x="2061937" y="2660226"/>
                  <a:ext cx="2552926" cy="1830387"/>
                </a:xfrm>
                <a:prstGeom prst="ellipse">
                  <a:avLst/>
                </a:prstGeom>
                <a:solidFill>
                  <a:srgbClr val="90C804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tr-TR" b="1" dirty="0" err="1">
                      <a:solidFill>
                        <a:schemeClr val="bg2">
                          <a:lumMod val="10000"/>
                        </a:schemeClr>
                      </a:solidFill>
                      <a:latin typeface="Arial" charset="0"/>
                    </a:rPr>
                    <a:t>Enteropatiye</a:t>
                  </a:r>
                  <a:r>
                    <a:rPr lang="tr-TR" b="1" dirty="0">
                      <a:solidFill>
                        <a:schemeClr val="bg2">
                          <a:lumMod val="10000"/>
                        </a:schemeClr>
                      </a:solidFill>
                      <a:latin typeface="Arial" charset="0"/>
                    </a:rPr>
                    <a:t> </a:t>
                  </a:r>
                  <a:endParaRPr lang="tr-TR" b="1" dirty="0" smtClean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endParaRPr>
                </a:p>
                <a:p>
                  <a:pPr algn="ctr">
                    <a:defRPr/>
                  </a:pPr>
                  <a:r>
                    <a:rPr lang="tr-TR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Arial" charset="0"/>
                    </a:rPr>
                    <a:t>eşlik </a:t>
                  </a:r>
                  <a:r>
                    <a:rPr lang="tr-TR" b="1" dirty="0">
                      <a:solidFill>
                        <a:schemeClr val="bg2">
                          <a:lumMod val="10000"/>
                        </a:schemeClr>
                      </a:solidFill>
                      <a:latin typeface="Arial" charset="0"/>
                    </a:rPr>
                    <a:t>eden </a:t>
                  </a:r>
                  <a:endParaRPr lang="tr-TR" b="1" dirty="0" smtClean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endParaRPr>
                </a:p>
                <a:p>
                  <a:pPr algn="ctr">
                    <a:defRPr/>
                  </a:pPr>
                  <a:r>
                    <a:rPr lang="tr-TR" b="1" dirty="0" err="1" smtClean="0">
                      <a:solidFill>
                        <a:schemeClr val="bg2">
                          <a:lumMod val="10000"/>
                        </a:schemeClr>
                      </a:solidFill>
                      <a:latin typeface="Arial" charset="0"/>
                    </a:rPr>
                    <a:t>papüloveziküler</a:t>
                  </a:r>
                  <a:r>
                    <a:rPr lang="tr-TR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Arial" charset="0"/>
                    </a:rPr>
                    <a:t> </a:t>
                  </a:r>
                </a:p>
                <a:p>
                  <a:pPr algn="ctr">
                    <a:defRPr/>
                  </a:pPr>
                  <a:r>
                    <a:rPr lang="tr-TR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Arial" charset="0"/>
                    </a:rPr>
                    <a:t>döküntülü </a:t>
                  </a:r>
                  <a:r>
                    <a:rPr lang="tr-TR" b="1" dirty="0">
                      <a:solidFill>
                        <a:schemeClr val="bg2">
                          <a:lumMod val="10000"/>
                        </a:schemeClr>
                      </a:solidFill>
                      <a:latin typeface="Arial" charset="0"/>
                    </a:rPr>
                    <a:t/>
                  </a:r>
                  <a:br>
                    <a:rPr lang="tr-TR" b="1" dirty="0">
                      <a:solidFill>
                        <a:schemeClr val="bg2">
                          <a:lumMod val="10000"/>
                        </a:schemeClr>
                      </a:solidFill>
                      <a:latin typeface="Arial" charset="0"/>
                    </a:rPr>
                  </a:br>
                  <a:r>
                    <a:rPr lang="tr-TR" b="1" dirty="0">
                      <a:solidFill>
                        <a:schemeClr val="bg2">
                          <a:lumMod val="10000"/>
                        </a:schemeClr>
                      </a:solidFill>
                      <a:latin typeface="Arial" charset="0"/>
                    </a:rPr>
                    <a:t>hastalık</a:t>
                  </a:r>
                </a:p>
              </p:txBody>
            </p:sp>
            <p:grpSp>
              <p:nvGrpSpPr>
                <p:cNvPr id="11" name="Group 55"/>
                <p:cNvGrpSpPr>
                  <a:grpSpLocks/>
                </p:cNvGrpSpPr>
                <p:nvPr/>
              </p:nvGrpSpPr>
              <p:grpSpPr bwMode="auto">
                <a:xfrm>
                  <a:off x="3152741" y="1127126"/>
                  <a:ext cx="1768476" cy="1457325"/>
                  <a:chOff x="1008" y="709"/>
                  <a:chExt cx="1114" cy="918"/>
                </a:xfrm>
              </p:grpSpPr>
              <p:sp>
                <p:nvSpPr>
                  <p:cNvPr id="86037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709"/>
                    <a:ext cx="1114" cy="918"/>
                  </a:xfrm>
                  <a:prstGeom prst="ellipse">
                    <a:avLst/>
                  </a:prstGeom>
                  <a:solidFill>
                    <a:srgbClr val="6600CC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453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6" y="891"/>
                    <a:ext cx="1032" cy="6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tr-TR" sz="1500" b="1" dirty="0" err="1">
                        <a:solidFill>
                          <a:prstClr val="white"/>
                        </a:solidFill>
                        <a:latin typeface="Arial" charset="0"/>
                      </a:rPr>
                      <a:t>Malabsorpsiyon</a:t>
                    </a:r>
                    <a:r>
                      <a:rPr lang="tr-TR" sz="1500" b="1" dirty="0">
                        <a:solidFill>
                          <a:prstClr val="white"/>
                        </a:solidFill>
                        <a:latin typeface="Arial" charset="0"/>
                      </a:rPr>
                      <a:t> /Protein kaybettiren </a:t>
                    </a:r>
                    <a:r>
                      <a:rPr lang="tr-TR" sz="1500" b="1" dirty="0" err="1">
                        <a:solidFill>
                          <a:prstClr val="white"/>
                        </a:solidFill>
                        <a:latin typeface="Arial" charset="0"/>
                      </a:rPr>
                      <a:t>enteropati</a:t>
                    </a:r>
                    <a:endParaRPr lang="tr-TR" sz="1500" b="1" dirty="0">
                      <a:solidFill>
                        <a:prstClr val="white"/>
                      </a:solidFill>
                      <a:latin typeface="Arial" charset="0"/>
                    </a:endParaRPr>
                  </a:p>
                </p:txBody>
              </p:sp>
            </p:grpSp>
          </p:grpSp>
        </p:grpSp>
      </p:grpSp>
      <p:sp>
        <p:nvSpPr>
          <p:cNvPr id="13332" name="41 Metin kutusu"/>
          <p:cNvSpPr txBox="1">
            <a:spLocks noChangeArrowheads="1"/>
          </p:cNvSpPr>
          <p:nvPr/>
        </p:nvSpPr>
        <p:spPr bwMode="auto">
          <a:xfrm>
            <a:off x="0" y="4057"/>
            <a:ext cx="2571750" cy="954088"/>
          </a:xfrm>
          <a:prstGeom prst="rect">
            <a:avLst/>
          </a:prstGeom>
          <a:solidFill>
            <a:srgbClr val="C931A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tr-TR" sz="2800" b="1" dirty="0">
                <a:solidFill>
                  <a:prstClr val="white"/>
                </a:solidFill>
              </a:rPr>
              <a:t>KİMLERDE DÜŞÜNÜLMELİ</a:t>
            </a:r>
          </a:p>
        </p:txBody>
      </p:sp>
      <p:sp>
        <p:nvSpPr>
          <p:cNvPr id="15" name="Akış Çizelgesi: Öteki İşlem 14"/>
          <p:cNvSpPr/>
          <p:nvPr/>
        </p:nvSpPr>
        <p:spPr>
          <a:xfrm>
            <a:off x="8814351" y="2419327"/>
            <a:ext cx="3042349" cy="26137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b="1" dirty="0">
                <a:latin typeface="Arial" charset="0"/>
              </a:rPr>
              <a:t>İştah azlığı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b="1" dirty="0">
                <a:latin typeface="Arial" charset="0"/>
              </a:rPr>
              <a:t>Büyüme </a:t>
            </a:r>
            <a:r>
              <a:rPr lang="tr-TR" b="1" dirty="0" smtClean="0">
                <a:latin typeface="Arial" charset="0"/>
              </a:rPr>
              <a:t>geriliği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latin typeface="Arial" charset="0"/>
              </a:rPr>
              <a:t>Beslenme bozukluğu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latin typeface="Arial" charset="0"/>
              </a:rPr>
              <a:t>Gıda reddi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latin typeface="Arial" charset="0"/>
              </a:rPr>
              <a:t>Seçici beslenme</a:t>
            </a:r>
            <a:endParaRPr lang="tr-TR" b="1" dirty="0">
              <a:latin typeface="Arial" charset="0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7957753" y="3118655"/>
            <a:ext cx="663374" cy="671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8" name="Group 31"/>
          <p:cNvGrpSpPr>
            <a:grpSpLocks/>
          </p:cNvGrpSpPr>
          <p:nvPr/>
        </p:nvGrpSpPr>
        <p:grpSpPr bwMode="auto">
          <a:xfrm>
            <a:off x="4358508" y="93217"/>
            <a:ext cx="2144660" cy="1629203"/>
            <a:chOff x="3854" y="2224"/>
            <a:chExt cx="1432" cy="1143"/>
          </a:xfrm>
        </p:grpSpPr>
        <p:sp>
          <p:nvSpPr>
            <p:cNvPr id="49" name="Oval 29"/>
            <p:cNvSpPr>
              <a:spLocks noChangeArrowheads="1"/>
            </p:cNvSpPr>
            <p:nvPr/>
          </p:nvSpPr>
          <p:spPr bwMode="auto">
            <a:xfrm>
              <a:off x="3854" y="2224"/>
              <a:ext cx="1432" cy="1143"/>
            </a:xfrm>
            <a:prstGeom prst="ellipse">
              <a:avLst/>
            </a:prstGeom>
            <a:solidFill>
              <a:srgbClr val="005782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0" name="Text Box 30"/>
            <p:cNvSpPr txBox="1">
              <a:spLocks noChangeArrowheads="1"/>
            </p:cNvSpPr>
            <p:nvPr/>
          </p:nvSpPr>
          <p:spPr bwMode="auto">
            <a:xfrm>
              <a:off x="3884" y="2325"/>
              <a:ext cx="1316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700" b="1" dirty="0">
                  <a:solidFill>
                    <a:schemeClr val="bg1"/>
                  </a:solidFill>
                  <a:latin typeface="Arial" charset="0"/>
                </a:rPr>
                <a:t>Besinlerle temastan saatler sonra ortaya çıkan dermatit</a:t>
              </a:r>
            </a:p>
          </p:txBody>
        </p:sp>
      </p:grpSp>
      <p:pic>
        <p:nvPicPr>
          <p:cNvPr id="46" name="Picture 2" descr="feeding problems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05" y="171158"/>
            <a:ext cx="2564289" cy="192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77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" y="1018980"/>
            <a:ext cx="6626758" cy="483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16265" r="3940" b="20051"/>
          <a:stretch/>
        </p:blipFill>
        <p:spPr>
          <a:xfrm>
            <a:off x="6850742" y="2180446"/>
            <a:ext cx="5181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28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532598375"/>
              </p:ext>
            </p:extLst>
          </p:nvPr>
        </p:nvGraphicFramePr>
        <p:xfrm>
          <a:off x="468423" y="157123"/>
          <a:ext cx="11756571" cy="6552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75" y="375232"/>
            <a:ext cx="4857658" cy="100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875" y="1492446"/>
            <a:ext cx="4002669" cy="46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9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9075" y="2325169"/>
            <a:ext cx="6221274" cy="411303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tr-TR" b="1" dirty="0" smtClean="0">
                <a:solidFill>
                  <a:srgbClr val="C00000"/>
                </a:solidFill>
              </a:rPr>
              <a:t>1-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0070C0"/>
                </a:solidFill>
              </a:rPr>
              <a:t>Gıda duyarlılığı ve allerji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tr-TR" b="1" dirty="0" smtClean="0">
                <a:solidFill>
                  <a:srgbClr val="C00000"/>
                </a:solidFill>
              </a:rPr>
              <a:t>2-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0070C0"/>
                </a:solidFill>
              </a:rPr>
              <a:t>Sık </a:t>
            </a:r>
            <a:r>
              <a:rPr lang="tr-TR" b="1" dirty="0" err="1" smtClean="0">
                <a:solidFill>
                  <a:srgbClr val="0070C0"/>
                </a:solidFill>
              </a:rPr>
              <a:t>regurgitasyon</a:t>
            </a:r>
            <a:r>
              <a:rPr lang="tr-TR" b="1" dirty="0" smtClean="0">
                <a:solidFill>
                  <a:srgbClr val="0070C0"/>
                </a:solidFill>
              </a:rPr>
              <a:t> ve kusma (GÖR)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tr-TR" b="1" dirty="0" smtClean="0">
                <a:solidFill>
                  <a:srgbClr val="C00000"/>
                </a:solidFill>
              </a:rPr>
              <a:t>3-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0070C0"/>
                </a:solidFill>
              </a:rPr>
              <a:t>İştahsızlık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tr-TR" b="1" dirty="0" smtClean="0">
                <a:solidFill>
                  <a:srgbClr val="C00000"/>
                </a:solidFill>
              </a:rPr>
              <a:t>4-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0070C0"/>
                </a:solidFill>
              </a:rPr>
              <a:t>Gıda reddi:</a:t>
            </a:r>
            <a:endParaRPr lang="tr-T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35327"/>
            <a:ext cx="6913562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92" y="235327"/>
            <a:ext cx="3584620" cy="159552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9"/>
          <a:stretch/>
        </p:blipFill>
        <p:spPr>
          <a:xfrm>
            <a:off x="8351192" y="2536616"/>
            <a:ext cx="3516085" cy="3308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6381" y="1871003"/>
            <a:ext cx="10623997" cy="50951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altLang="tr-TR" b="1" dirty="0" smtClean="0">
                <a:solidFill>
                  <a:srgbClr val="C931A1"/>
                </a:solidFill>
              </a:rPr>
              <a:t>  1-Besin </a:t>
            </a:r>
            <a:r>
              <a:rPr lang="tr-TR" altLang="tr-TR" b="1" dirty="0" err="1">
                <a:solidFill>
                  <a:srgbClr val="C931A1"/>
                </a:solidFill>
              </a:rPr>
              <a:t>intoleransı</a:t>
            </a:r>
            <a:r>
              <a:rPr lang="tr-TR" altLang="tr-TR" dirty="0">
                <a:solidFill>
                  <a:srgbClr val="C931A1"/>
                </a:solidFill>
              </a:rPr>
              <a:t> </a:t>
            </a:r>
            <a:endParaRPr lang="tr-TR" altLang="tr-TR" dirty="0" smtClean="0">
              <a:solidFill>
                <a:srgbClr val="C931A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altLang="tr-TR" b="1" dirty="0" smtClean="0">
                <a:solidFill>
                  <a:srgbClr val="C931A1"/>
                </a:solidFill>
              </a:rPr>
              <a:t>  2-Besin allerjisi</a:t>
            </a:r>
            <a:endParaRPr lang="tr-TR" altLang="tr-TR" b="1" dirty="0">
              <a:solidFill>
                <a:srgbClr val="C931A1"/>
              </a:solidFill>
            </a:endParaRPr>
          </a:p>
          <a:p>
            <a:pPr marL="711200">
              <a:lnSpc>
                <a:spcPct val="150000"/>
              </a:lnSpc>
            </a:pPr>
            <a:r>
              <a:rPr lang="tr-TR" altLang="tr-TR" dirty="0" smtClean="0"/>
              <a:t>Çocuklarda </a:t>
            </a:r>
            <a:r>
              <a:rPr lang="tr-TR" altLang="tr-TR" b="1" dirty="0" smtClean="0"/>
              <a:t>%4-8</a:t>
            </a:r>
          </a:p>
          <a:p>
            <a:pPr marL="711200">
              <a:lnSpc>
                <a:spcPct val="150000"/>
              </a:lnSpc>
            </a:pPr>
            <a:r>
              <a:rPr lang="tr-TR" altLang="tr-TR" dirty="0" smtClean="0"/>
              <a:t>&lt;1 yaş </a:t>
            </a:r>
            <a:r>
              <a:rPr lang="tr-TR" altLang="tr-TR" b="1" dirty="0" smtClean="0"/>
              <a:t>%10</a:t>
            </a:r>
          </a:p>
          <a:p>
            <a:pPr marL="711200">
              <a:lnSpc>
                <a:spcPct val="150000"/>
              </a:lnSpc>
            </a:pPr>
            <a:r>
              <a:rPr lang="en-US" altLang="tr-TR" dirty="0" err="1"/>
              <a:t>Orta-Ağır</a:t>
            </a:r>
            <a:r>
              <a:rPr lang="en-US" altLang="tr-TR" dirty="0"/>
              <a:t> </a:t>
            </a:r>
            <a:r>
              <a:rPr lang="en-US" altLang="tr-TR" dirty="0" err="1"/>
              <a:t>Egzemalı</a:t>
            </a:r>
            <a:r>
              <a:rPr lang="en-US" altLang="tr-TR" dirty="0"/>
              <a:t> </a:t>
            </a:r>
            <a:r>
              <a:rPr lang="en-US" altLang="tr-TR" dirty="0" err="1"/>
              <a:t>çocuklarda</a:t>
            </a:r>
            <a:r>
              <a:rPr lang="en-US" altLang="tr-TR" dirty="0"/>
              <a:t>: </a:t>
            </a:r>
            <a:r>
              <a:rPr lang="en-US" altLang="tr-TR" b="1" dirty="0"/>
              <a:t>%35</a:t>
            </a:r>
          </a:p>
          <a:p>
            <a:pPr marL="711200">
              <a:lnSpc>
                <a:spcPct val="150000"/>
              </a:lnSpc>
            </a:pPr>
            <a:r>
              <a:rPr lang="en-US" altLang="tr-TR" dirty="0" err="1"/>
              <a:t>Astımlı</a:t>
            </a:r>
            <a:r>
              <a:rPr lang="en-US" altLang="tr-TR" dirty="0"/>
              <a:t> </a:t>
            </a:r>
            <a:r>
              <a:rPr lang="en-US" altLang="tr-TR" dirty="0" err="1"/>
              <a:t>çocuklarda</a:t>
            </a:r>
            <a:r>
              <a:rPr lang="en-US" altLang="tr-TR" dirty="0"/>
              <a:t>: </a:t>
            </a:r>
            <a:r>
              <a:rPr lang="en-US" altLang="tr-TR" b="1" dirty="0"/>
              <a:t>%6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altLang="tr-TR" dirty="0" smtClean="0"/>
              <a:t>  </a:t>
            </a:r>
            <a:endParaRPr lang="tr-TR" altLang="tr-TR" dirty="0">
              <a:solidFill>
                <a:srgbClr val="C931A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4284"/>
          <a:stretch/>
        </p:blipFill>
        <p:spPr>
          <a:xfrm>
            <a:off x="6213549" y="1687514"/>
            <a:ext cx="5725464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28623" y="352247"/>
            <a:ext cx="5188938" cy="12482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/>
              <a:t>Besin </a:t>
            </a:r>
            <a:r>
              <a:rPr lang="tr-TR" b="1" dirty="0" err="1" smtClean="0"/>
              <a:t>hipersensitivitesi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5473521" y="6309022"/>
            <a:ext cx="6718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r-TR" sz="1400" dirty="0">
                <a:solidFill>
                  <a:srgbClr val="0070C0"/>
                </a:solidFill>
              </a:rPr>
              <a:t>Food Allergy 4th edition. Dean Metcalfe 2008</a:t>
            </a:r>
            <a:r>
              <a:rPr lang="en-US" altLang="tr-TR" sz="1400" dirty="0" smtClean="0">
                <a:solidFill>
                  <a:srgbClr val="0070C0"/>
                </a:solidFill>
              </a:rPr>
              <a:t>.</a:t>
            </a:r>
            <a:r>
              <a:rPr lang="tr-TR" altLang="tr-TR" sz="1400" dirty="0" smtClean="0">
                <a:solidFill>
                  <a:srgbClr val="0070C0"/>
                </a:solidFill>
              </a:rPr>
              <a:t> </a:t>
            </a:r>
            <a:r>
              <a:rPr lang="en-US" altLang="tr-TR" sz="1400" dirty="0" smtClean="0">
                <a:solidFill>
                  <a:srgbClr val="0070C0"/>
                </a:solidFill>
              </a:rPr>
              <a:t>J </a:t>
            </a:r>
            <a:r>
              <a:rPr lang="en-US" altLang="tr-TR" sz="1400" dirty="0">
                <a:solidFill>
                  <a:srgbClr val="0070C0"/>
                </a:solidFill>
              </a:rPr>
              <a:t>Allergy </a:t>
            </a:r>
            <a:r>
              <a:rPr lang="en-US" altLang="tr-TR" sz="1400" dirty="0" err="1">
                <a:solidFill>
                  <a:srgbClr val="0070C0"/>
                </a:solidFill>
              </a:rPr>
              <a:t>Clin</a:t>
            </a:r>
            <a:r>
              <a:rPr lang="en-US" altLang="tr-TR" sz="1400" dirty="0">
                <a:solidFill>
                  <a:srgbClr val="0070C0"/>
                </a:solidFill>
              </a:rPr>
              <a:t> </a:t>
            </a:r>
            <a:r>
              <a:rPr lang="en-US" altLang="tr-TR" sz="1400" dirty="0" err="1">
                <a:solidFill>
                  <a:srgbClr val="0070C0"/>
                </a:solidFill>
              </a:rPr>
              <a:t>Immunol</a:t>
            </a:r>
            <a:r>
              <a:rPr lang="en-US" altLang="tr-TR" sz="1400" dirty="0">
                <a:solidFill>
                  <a:srgbClr val="0070C0"/>
                </a:solidFill>
              </a:rPr>
              <a:t> 2007;120:638-646.</a:t>
            </a:r>
          </a:p>
          <a:p>
            <a:r>
              <a:rPr lang="tr-TR" sz="1400" dirty="0" err="1" smtClean="0">
                <a:solidFill>
                  <a:srgbClr val="0070C0"/>
                </a:solidFill>
                <a:latin typeface="AdvPSA334"/>
              </a:rPr>
              <a:t>Gupta</a:t>
            </a:r>
            <a:r>
              <a:rPr lang="tr-TR" sz="1400" dirty="0" smtClean="0">
                <a:solidFill>
                  <a:srgbClr val="0070C0"/>
                </a:solidFill>
                <a:latin typeface="AdvPSA334"/>
              </a:rPr>
              <a:t> RS. </a:t>
            </a:r>
            <a:r>
              <a:rPr lang="tr-TR" sz="1400" dirty="0" err="1">
                <a:solidFill>
                  <a:srgbClr val="0070C0"/>
                </a:solidFill>
              </a:rPr>
              <a:t>Childhood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Food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</a:rPr>
              <a:t>Allergy</a:t>
            </a:r>
            <a:r>
              <a:rPr lang="tr-TR" sz="1400" dirty="0" smtClean="0">
                <a:solidFill>
                  <a:srgbClr val="0070C0"/>
                </a:solidFill>
              </a:rPr>
              <a:t>. </a:t>
            </a:r>
            <a:r>
              <a:rPr lang="pt-BR" sz="1400" dirty="0" smtClean="0">
                <a:solidFill>
                  <a:srgbClr val="0070C0"/>
                </a:solidFill>
                <a:latin typeface="AdvPSA334"/>
              </a:rPr>
              <a:t>Pediatr </a:t>
            </a:r>
            <a:r>
              <a:rPr lang="pt-BR" sz="1400" dirty="0">
                <a:solidFill>
                  <a:srgbClr val="0070C0"/>
                </a:solidFill>
                <a:latin typeface="AdvPSA334"/>
              </a:rPr>
              <a:t>Clin N Am 62 (2015) 1377–1392</a:t>
            </a:r>
            <a:r>
              <a:rPr lang="pt-BR" sz="1400" dirty="0">
                <a:solidFill>
                  <a:srgbClr val="0070C0"/>
                </a:solidFill>
              </a:rPr>
              <a:t> </a:t>
            </a:r>
            <a:endParaRPr lang="tr-T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l Sağ Ok 1"/>
          <p:cNvSpPr/>
          <p:nvPr/>
        </p:nvSpPr>
        <p:spPr>
          <a:xfrm>
            <a:off x="568411" y="441262"/>
            <a:ext cx="10960442" cy="1869452"/>
          </a:xfrm>
          <a:prstGeom prst="left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62926"/>
              </p:ext>
            </p:extLst>
          </p:nvPr>
        </p:nvGraphicFramePr>
        <p:xfrm>
          <a:off x="568411" y="2485713"/>
          <a:ext cx="10978429" cy="3854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364"/>
                <a:gridCol w="3694670"/>
                <a:gridCol w="3373395"/>
              </a:tblGrid>
              <a:tr h="1171887">
                <a:tc>
                  <a:txBody>
                    <a:bodyPr/>
                    <a:lstStyle/>
                    <a:p>
                      <a:r>
                        <a:rPr lang="tr-TR" u="sng" dirty="0" smtClean="0">
                          <a:solidFill>
                            <a:srgbClr val="FFFF00"/>
                          </a:solidFill>
                        </a:rPr>
                        <a:t>DERİ</a:t>
                      </a:r>
                    </a:p>
                    <a:p>
                      <a:pPr marL="1260475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Ürtiker</a:t>
                      </a:r>
                    </a:p>
                    <a:p>
                      <a:pPr marL="1260475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err="1" smtClean="0">
                          <a:solidFill>
                            <a:schemeClr val="bg1"/>
                          </a:solidFill>
                        </a:rPr>
                        <a:t>Anjioödem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536575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 err="1" smtClean="0">
                          <a:solidFill>
                            <a:schemeClr val="bg1"/>
                          </a:solidFill>
                        </a:rPr>
                        <a:t>Atopik</a:t>
                      </a:r>
                      <a:r>
                        <a:rPr lang="tr-TR" sz="2000" dirty="0" smtClean="0">
                          <a:solidFill>
                            <a:schemeClr val="bg1"/>
                          </a:solidFill>
                        </a:rPr>
                        <a:t> dermatit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542925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</a:rPr>
                        <a:t>Kontakt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 dermatit</a:t>
                      </a:r>
                    </a:p>
                    <a:p>
                      <a:pPr marL="542925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</a:rPr>
                        <a:t>Dermatitis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</a:rPr>
                        <a:t>herpetiformis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u="sng" dirty="0" smtClean="0">
                          <a:solidFill>
                            <a:srgbClr val="FFFF00"/>
                          </a:solidFill>
                        </a:rPr>
                        <a:t>Solunum </a:t>
                      </a:r>
                      <a:r>
                        <a:rPr lang="tr-TR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u="sng" dirty="0" smtClean="0">
                          <a:solidFill>
                            <a:srgbClr val="00B0F0"/>
                          </a:solidFill>
                        </a:rPr>
                        <a:t>(izole semptom nadir)</a:t>
                      </a:r>
                    </a:p>
                    <a:p>
                      <a:pPr marL="1317625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</a:rPr>
                        <a:t>Bronkospazm</a:t>
                      </a:r>
                      <a:endParaRPr lang="tr-TR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317625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Rinit                                        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6575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536575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Astım</a:t>
                      </a:r>
                    </a:p>
                    <a:p>
                      <a:pPr marL="1260475" indent="-285750">
                        <a:buFont typeface="Arial" panose="020B0604020202020204" pitchFamily="34" charset="0"/>
                        <a:buChar char="•"/>
                      </a:pP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1984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</a:rPr>
                        <a:t>Heiner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 sendromu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u="sng" dirty="0" smtClean="0">
                          <a:solidFill>
                            <a:srgbClr val="FFFF00"/>
                          </a:solidFill>
                          <a:effectLst/>
                        </a:rPr>
                        <a:t>GIS</a:t>
                      </a:r>
                    </a:p>
                    <a:p>
                      <a:pPr marL="1260475" indent="-2857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tr-TR" sz="20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Gİ anafilaksi</a:t>
                      </a:r>
                    </a:p>
                    <a:p>
                      <a:pPr marL="1260475" indent="-2857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tr-TR" sz="20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Oral allerji sendromu</a:t>
                      </a:r>
                      <a:endParaRPr lang="tr-TR" sz="2000" b="1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285750" algn="l" defTabSz="901700"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</a:rPr>
                        <a:t>Eozinofilik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 Gİ hastalıklar         (</a:t>
                      </a: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</a:rPr>
                        <a:t>EoE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</a:rPr>
                        <a:t>EoGE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198438"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Çöliyak hastalığı</a:t>
                      </a:r>
                    </a:p>
                    <a:p>
                      <a:pPr marL="542925" indent="-198438"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</a:rPr>
                        <a:t>İnfantil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</a:rPr>
                        <a:t>gastrointestinal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 hastalıklar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u="sng" dirty="0" smtClean="0">
                          <a:solidFill>
                            <a:srgbClr val="FFFF00"/>
                          </a:solidFill>
                        </a:rPr>
                        <a:t>Sistemik</a:t>
                      </a:r>
                    </a:p>
                    <a:p>
                      <a:pPr marL="1260475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Anafilaksi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506249" y="1145155"/>
            <a:ext cx="219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IgE aracılı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59858" y="1206710"/>
            <a:ext cx="209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Miks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513805" y="1145155"/>
            <a:ext cx="26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Non-IgE aracılı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422821" y="266263"/>
            <a:ext cx="649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GIDA ALLERJİLERİNDE SPEKTRUM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316105" y="6396335"/>
            <a:ext cx="391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solidFill>
                  <a:srgbClr val="0070C0"/>
                </a:solidFill>
              </a:rPr>
              <a:t>Sampson</a:t>
            </a:r>
            <a:r>
              <a:rPr lang="tr-TR" sz="1200" dirty="0" smtClean="0">
                <a:solidFill>
                  <a:srgbClr val="0070C0"/>
                </a:solidFill>
              </a:rPr>
              <a:t> H. JACI 2004;113:805-809</a:t>
            </a:r>
          </a:p>
          <a:p>
            <a:r>
              <a:rPr lang="tr-TR" sz="1200" dirty="0" err="1" smtClean="0">
                <a:solidFill>
                  <a:srgbClr val="0070C0"/>
                </a:solidFill>
              </a:rPr>
              <a:t>ChampmanJ</a:t>
            </a:r>
            <a:r>
              <a:rPr lang="tr-TR" sz="1200" dirty="0" smtClean="0">
                <a:solidFill>
                  <a:srgbClr val="0070C0"/>
                </a:solidFill>
              </a:rPr>
              <a:t>. </a:t>
            </a:r>
            <a:r>
              <a:rPr lang="tr-TR" sz="1200" dirty="0" err="1" smtClean="0">
                <a:solidFill>
                  <a:srgbClr val="0070C0"/>
                </a:solidFill>
              </a:rPr>
              <a:t>Ann</a:t>
            </a:r>
            <a:r>
              <a:rPr lang="tr-TR" sz="1200" dirty="0" smtClean="0">
                <a:solidFill>
                  <a:srgbClr val="0070C0"/>
                </a:solidFill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</a:rPr>
              <a:t>Allergy</a:t>
            </a:r>
            <a:r>
              <a:rPr lang="tr-TR" sz="1200" dirty="0" smtClean="0">
                <a:solidFill>
                  <a:srgbClr val="0070C0"/>
                </a:solidFill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</a:rPr>
              <a:t>Asthma&amp;İmmunol</a:t>
            </a:r>
            <a:r>
              <a:rPr lang="tr-TR" sz="1200" dirty="0" smtClean="0">
                <a:solidFill>
                  <a:srgbClr val="0070C0"/>
                </a:solidFill>
              </a:rPr>
              <a:t> 2006;96:51-68</a:t>
            </a:r>
            <a:endParaRPr lang="tr-T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981451" y="1229479"/>
            <a:ext cx="4563005" cy="92257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IgE aracılı- Akut başlangı</a:t>
            </a:r>
            <a:r>
              <a:rPr lang="tr-TR" sz="2800" b="1" dirty="0"/>
              <a:t>ç</a:t>
            </a:r>
          </a:p>
        </p:txBody>
      </p:sp>
      <p:sp>
        <p:nvSpPr>
          <p:cNvPr id="9" name="Oval Belirtme Çizgisi 8"/>
          <p:cNvSpPr/>
          <p:nvPr/>
        </p:nvSpPr>
        <p:spPr>
          <a:xfrm>
            <a:off x="5606858" y="214040"/>
            <a:ext cx="1918953" cy="978794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İlk 1 saat</a:t>
            </a:r>
            <a:endParaRPr lang="tr-TR" sz="24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981451" y="2989943"/>
            <a:ext cx="456300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IgE+Hücre</a:t>
            </a:r>
            <a:r>
              <a:rPr lang="tr-TR" sz="2800" b="1" dirty="0" smtClean="0"/>
              <a:t> aracılı</a:t>
            </a:r>
            <a:endParaRPr lang="tr-TR" sz="2800" b="1" dirty="0"/>
          </a:p>
        </p:txBody>
      </p:sp>
      <p:sp>
        <p:nvSpPr>
          <p:cNvPr id="11" name="Oval Belirtme Çizgisi 10"/>
          <p:cNvSpPr/>
          <p:nvPr/>
        </p:nvSpPr>
        <p:spPr>
          <a:xfrm>
            <a:off x="5757265" y="2152056"/>
            <a:ext cx="1996225" cy="978794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1-24  saat</a:t>
            </a:r>
            <a:endParaRPr lang="tr-TR" sz="24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981451" y="4742230"/>
            <a:ext cx="4664606" cy="9618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Hücre aracılı-Geç başlangıç</a:t>
            </a:r>
            <a:endParaRPr lang="tr-TR" sz="2800" b="1" dirty="0"/>
          </a:p>
        </p:txBody>
      </p:sp>
      <p:sp>
        <p:nvSpPr>
          <p:cNvPr id="13" name="Oval Belirtme Çizgisi 12"/>
          <p:cNvSpPr/>
          <p:nvPr/>
        </p:nvSpPr>
        <p:spPr>
          <a:xfrm>
            <a:off x="5757265" y="3904343"/>
            <a:ext cx="1996225" cy="978794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&gt;24  saat</a:t>
            </a:r>
            <a:endParaRPr lang="tr-TR" sz="2400" b="1" dirty="0"/>
          </a:p>
        </p:txBody>
      </p:sp>
      <p:sp>
        <p:nvSpPr>
          <p:cNvPr id="14" name="Dikdörtgen 13"/>
          <p:cNvSpPr/>
          <p:nvPr/>
        </p:nvSpPr>
        <p:spPr>
          <a:xfrm>
            <a:off x="7422938" y="6368465"/>
            <a:ext cx="4760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Allen KJ, Hill DJ, Heine RG. Food allergy in childhood. MJA </a:t>
            </a:r>
            <a:r>
              <a:rPr lang="tr-TR" sz="1200" dirty="0">
                <a:solidFill>
                  <a:srgbClr val="0070C0"/>
                </a:solidFill>
              </a:rPr>
              <a:t>2006:</a:t>
            </a:r>
            <a:r>
              <a:rPr lang="en-US" sz="1200" dirty="0">
                <a:solidFill>
                  <a:srgbClr val="0070C0"/>
                </a:solidFill>
              </a:rPr>
              <a:t>394- 400.</a:t>
            </a:r>
            <a:endParaRPr lang="tr-TR" sz="1200" dirty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Allergy UK</a:t>
            </a:r>
            <a:r>
              <a:rPr lang="tr-TR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British 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Allergy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Foundation</a:t>
            </a:r>
            <a:r>
              <a:rPr lang="tr-TR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2016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endParaRPr lang="tr-TR" sz="1200" dirty="0">
              <a:solidFill>
                <a:srgbClr val="0070C0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2" t="12082" r="21948" b="12670"/>
          <a:stretch/>
        </p:blipFill>
        <p:spPr>
          <a:xfrm>
            <a:off x="8384582" y="1851393"/>
            <a:ext cx="3222228" cy="274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2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1.9|7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8|3.6|3.6|7.2|2.7|2.7|0.5|1.1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7.5|36.2|0.6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3.9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2.5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2438</Words>
  <Application>Microsoft Office PowerPoint</Application>
  <PresentationFormat>Geniş ekran</PresentationFormat>
  <Paragraphs>517</Paragraphs>
  <Slides>47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3" baseType="lpstr">
      <vt:lpstr>AdvPSA334</vt:lpstr>
      <vt:lpstr>Arial</vt:lpstr>
      <vt:lpstr>Calibri</vt:lpstr>
      <vt:lpstr>Calibri Light</vt:lpstr>
      <vt:lpstr>Wingdings</vt:lpstr>
      <vt:lpstr>Office Teması</vt:lpstr>
      <vt:lpstr>Beslenme problemi olan süt çocuğuna yaklaşım  </vt:lpstr>
      <vt:lpstr>ÇOCUKLARDA YEME PROBLEMLERİ</vt:lpstr>
      <vt:lpstr>PowerPoint Sunusu</vt:lpstr>
      <vt:lpstr>PowerPoint Sunusu</vt:lpstr>
      <vt:lpstr>PowerPoint Sunusu</vt:lpstr>
      <vt:lpstr>PowerPoint Sunusu</vt:lpstr>
      <vt:lpstr>Besin hipersensitivitesi</vt:lpstr>
      <vt:lpstr>PowerPoint Sunusu</vt:lpstr>
      <vt:lpstr>PowerPoint Sunusu</vt:lpstr>
      <vt:lpstr>Sadece bazı çocuklarda ortaya çıkan ama besinle ilişkili durumlar</vt:lpstr>
      <vt:lpstr>Olgu sunumları</vt:lpstr>
      <vt:lpstr>Olgu Sunumu-1</vt:lpstr>
      <vt:lpstr>PowerPoint Sunusu</vt:lpstr>
      <vt:lpstr>PowerPoint Sunusu</vt:lpstr>
      <vt:lpstr>PowerPoint Sunusu</vt:lpstr>
      <vt:lpstr>Besin Proteini ile İlişkili Proktokolit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Besin Proteini ile İlişkili Enterokolit (BPİES)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Gastroözefagial Reflü-Besin Allerjisi</vt:lpstr>
      <vt:lpstr>PowerPoint Sunusu</vt:lpstr>
      <vt:lpstr>Konstipasyon-Besin Allerjisi</vt:lpstr>
      <vt:lpstr>PowerPoint Sunusu</vt:lpstr>
      <vt:lpstr>İnfantil Kolik-Besin allerjisi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cem razi</dc:creator>
  <cp:lastModifiedBy>cem razi</cp:lastModifiedBy>
  <cp:revision>134</cp:revision>
  <dcterms:created xsi:type="dcterms:W3CDTF">2017-03-02T21:25:06Z</dcterms:created>
  <dcterms:modified xsi:type="dcterms:W3CDTF">2017-04-23T11:45:47Z</dcterms:modified>
</cp:coreProperties>
</file>